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8" r:id="rId14"/>
    <p:sldId id="273" r:id="rId15"/>
    <p:sldId id="269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2" d="100"/>
          <a:sy n="102" d="100"/>
        </p:scale>
        <p:origin x="1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13147" y="6406786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devinney29@midwestern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1.png" descr="pwrpntop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>
            <a:spLocks noGrp="1"/>
          </p:cNvSpPr>
          <p:nvPr>
            <p:ph type="ctrTitle"/>
          </p:nvPr>
        </p:nvSpPr>
        <p:spPr>
          <a:xfrm>
            <a:off x="2514600" y="3505200"/>
            <a:ext cx="6629400" cy="1736725"/>
          </a:xfrm>
          <a:prstGeom prst="rect">
            <a:avLst/>
          </a:prstGeom>
        </p:spPr>
        <p:txBody>
          <a:bodyPr/>
          <a:lstStyle/>
          <a:p>
            <a:pPr algn="r">
              <a:defRPr sz="3200"/>
            </a:pPr>
            <a:r>
              <a:t/>
            </a:r>
            <a:br/>
            <a:r>
              <a:rPr>
                <a:latin typeface="Adobe Caslon Pro Bold"/>
                <a:ea typeface="Adobe Caslon Pro Bold"/>
                <a:cs typeface="Adobe Caslon Pro Bold"/>
                <a:sym typeface="Adobe Caslon Pro Bold"/>
              </a:rPr>
              <a:t>Midwestern University </a:t>
            </a:r>
            <a:br>
              <a:rPr>
                <a:latin typeface="Adobe Caslon Pro Bold"/>
                <a:ea typeface="Adobe Caslon Pro Bold"/>
                <a:cs typeface="Adobe Caslon Pro Bold"/>
                <a:sym typeface="Adobe Caslon Pro Bold"/>
              </a:rPr>
            </a:br>
            <a:r>
              <a:rPr sz="2000">
                <a:latin typeface="Adobe Caslon Pro Bold"/>
                <a:ea typeface="Adobe Caslon Pro Bold"/>
                <a:cs typeface="Adobe Caslon Pro Bold"/>
                <a:sym typeface="Adobe Caslon Pro Bold"/>
              </a:rPr>
              <a:t>Chicago College of Osteopathic Medicine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ubTitle" sz="quarter" idx="1"/>
          </p:nvPr>
        </p:nvSpPr>
        <p:spPr>
          <a:xfrm>
            <a:off x="2590800" y="5334000"/>
            <a:ext cx="6400800" cy="1752600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400"/>
              </a:spcBef>
              <a:defRPr sz="2000">
                <a:latin typeface="Adobe Caslon Pro Bold"/>
                <a:ea typeface="Adobe Caslon Pro Bold"/>
                <a:cs typeface="Adobe Caslon Pro Bold"/>
                <a:sym typeface="Adobe Caslon Pro Bold"/>
              </a:defRPr>
            </a:pPr>
            <a:r>
              <a:rPr lang="en-US" sz="2000" dirty="0"/>
              <a:t>Annie DeVinney </a:t>
            </a:r>
            <a:endParaRPr sz="2400" dirty="0"/>
          </a:p>
          <a:p>
            <a:pPr algn="r">
              <a:spcBef>
                <a:spcPts val="400"/>
              </a:spcBef>
              <a:defRPr sz="2000">
                <a:latin typeface="Adobe Caslon Pro Bold"/>
                <a:ea typeface="Adobe Caslon Pro Bold"/>
                <a:cs typeface="Adobe Caslon Pro Bold"/>
                <a:sym typeface="Adobe Caslon Pro Bold"/>
              </a:defRPr>
            </a:pPr>
            <a:r>
              <a:rPr lang="en-US" dirty="0"/>
              <a:t> Chapter </a:t>
            </a:r>
            <a:r>
              <a:rPr dirty="0"/>
              <a:t>President</a:t>
            </a:r>
            <a:r>
              <a:rPr lang="en-US" dirty="0"/>
              <a:t>,</a:t>
            </a:r>
            <a:r>
              <a:rPr dirty="0"/>
              <a:t> </a:t>
            </a:r>
            <a:r>
              <a:rPr lang="en-US" dirty="0"/>
              <a:t>2020-2021</a:t>
            </a:r>
            <a:r>
              <a:rPr dirty="0"/>
              <a:t> </a:t>
            </a:r>
          </a:p>
          <a:p>
            <a:r>
              <a:rPr dirty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>
            <a:spLocks noGrp="1"/>
          </p:cNvSpPr>
          <p:nvPr>
            <p:ph type="title" idx="4294967295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</a:lstStyle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Student Informational Panel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4294967295"/>
          </p:nvPr>
        </p:nvSpPr>
        <p:spPr>
          <a:xfrm>
            <a:off x="2133598" y="1988985"/>
            <a:ext cx="6248403" cy="411480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 typeface="Times New Roman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Several second year members answer questions from rising second year students</a:t>
            </a:r>
          </a:p>
          <a:p>
            <a:pPr>
              <a:spcBef>
                <a:spcPts val="0"/>
              </a:spcBef>
              <a:buFont typeface="Times New Roman"/>
              <a:defRPr sz="28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spcBef>
                <a:spcPts val="0"/>
              </a:spcBef>
              <a:buFont typeface="Times New Roman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Members offer advice on how to handle the course load as well as how to prepare most efficiently for boards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Boards Study Strategy Panel 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2209800" y="1981200"/>
            <a:ext cx="6248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Third year members answer questions from second year students and offer suggestions for how to best prepare for boards 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  <a:defRPr sz="28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Topics include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hen to start studying 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H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ow much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time should be allocated</a:t>
            </a:r>
          </a:p>
          <a:p>
            <a:pPr marL="971550" lvl="1" indent="-51435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Most beneficial resources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Service Directory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2209800" y="1981200"/>
            <a:ext cx="6248400" cy="4114800"/>
          </a:xfrm>
          <a:prstGeom prst="rect">
            <a:avLst/>
          </a:prstGeom>
        </p:spPr>
        <p:txBody>
          <a:bodyPr/>
          <a:lstStyle/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List of service opportunities and contacts around CCOM and in Chicago</a:t>
            </a:r>
          </a:p>
          <a:p>
            <a:pPr marL="898071" lvl="1" indent="-457200"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Organized by community served</a:t>
            </a:r>
          </a:p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List will be made available to all members of Epsilon Chapter by the end of this academic year</a:t>
            </a:r>
          </a:p>
          <a:p>
            <a:pPr defTabSz="443483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7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All members of Epsilon Chapter will be able to edit and maintain the list for future members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886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9A42C7B2-7BD6-433A-95AB-5AA4F44B5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indoor, table, sitting, small&#10;&#10;Description automatically generated">
            <a:extLst>
              <a:ext uri="{FF2B5EF4-FFF2-40B4-BE49-F238E27FC236}">
                <a16:creationId xmlns:a16="http://schemas.microsoft.com/office/drawing/2014/main" id="{913E2F38-870E-3348-A2AA-6BBDCA3E45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-562974" y="562970"/>
            <a:ext cx="6858000" cy="5732059"/>
          </a:xfrm>
          <a:prstGeom prst="rect">
            <a:avLst/>
          </a:prstGeom>
        </p:spPr>
      </p:pic>
      <p:sp>
        <p:nvSpPr>
          <p:cNvPr id="193" name="Rectangle 192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447" y="3986129"/>
            <a:ext cx="4716196" cy="2253231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rgbClr val="EFEFE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630936" y="4152624"/>
            <a:ext cx="1584198" cy="192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  <a:spcBef>
                <a:spcPct val="0"/>
              </a:spcBef>
            </a:pPr>
            <a:r>
              <a:rPr lang="en-US" sz="2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District 99 School Supply Drive</a:t>
            </a:r>
          </a:p>
        </p:txBody>
      </p:sp>
      <p:pic>
        <p:nvPicPr>
          <p:cNvPr id="175" name="image2.jpeg" descr="pwrpntback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5794573" y="273134"/>
            <a:ext cx="3286910" cy="3345645"/>
          </a:xfrm>
          <a:prstGeom prst="rect">
            <a:avLst/>
          </a:prstGeom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401" y="4784544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12880" y="5105887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2506223" y="4286960"/>
            <a:ext cx="2489454" cy="192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60604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 a drive for school supplies for a local, underserved school district</a:t>
            </a:r>
          </a:p>
          <a:p>
            <a:pPr marL="260604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Supply drive with simultaneous donation collection to purchase more supplies</a:t>
            </a:r>
          </a:p>
          <a:p>
            <a:pPr marL="260604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Unique service opportunity in light of the COVID-19 Pandemic</a:t>
            </a:r>
          </a:p>
          <a:p>
            <a:pPr marL="260604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60604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7533BF-2D5E-5E49-BA54-D3E1E5DBD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 bwMode="auto">
          <a:xfrm rot="16200000">
            <a:off x="5827727" y="3541722"/>
            <a:ext cx="3345646" cy="328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Goals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2168273" y="1451743"/>
            <a:ext cx="5835220" cy="5119211"/>
          </a:xfrm>
          <a:prstGeom prst="rect">
            <a:avLst/>
          </a:prstGeom>
        </p:spPr>
        <p:txBody>
          <a:bodyPr/>
          <a:lstStyle/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Spread awareness of Sigma Sigma Phi on campus and establish a concrete understanding of the society 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Establish an annual Member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’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social 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to increase communication and encourage stronger collaboration in future decision making of Epsilon Chapter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Create a resource for Epsilon Chapter members outlining different service opportunities in the area</a:t>
            </a: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0604" indent="-260604" defTabSz="347472">
              <a:lnSpc>
                <a:spcPct val="90000"/>
              </a:lnSpc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77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Questions</a:t>
            </a:r>
          </a:p>
        </p:txBody>
      </p:sp>
      <p:sp>
        <p:nvSpPr>
          <p:cNvPr id="181" name="Shape 181"/>
          <p:cNvSpPr>
            <a:spLocks noGrp="1"/>
          </p:cNvSpPr>
          <p:nvPr>
            <p:ph type="body" idx="1"/>
          </p:nvPr>
        </p:nvSpPr>
        <p:spPr>
          <a:xfrm>
            <a:off x="266700" y="1166017"/>
            <a:ext cx="8229601" cy="4525965"/>
          </a:xfrm>
          <a:prstGeom prst="rect">
            <a:avLst/>
          </a:prstGeom>
        </p:spPr>
        <p:txBody>
          <a:bodyPr/>
          <a:lstStyle/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defTabSz="356615">
              <a:spcBef>
                <a:spcPts val="500"/>
              </a:spcBef>
              <a:defRPr sz="24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Chapter President, Annie DeVinney</a:t>
            </a: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  <a:hlinkClick r:id="rId3"/>
              </a:rPr>
              <a:t>adevinney29@midwestern.edu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267461" indent="-267461" algn="ctr" defTabSz="356615">
              <a:spcBef>
                <a:spcPts val="500"/>
              </a:spcBef>
              <a:buSzTx/>
              <a:buNone/>
              <a:defRPr sz="24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What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is </a:t>
            </a:r>
            <a:r>
              <a:rPr lang="el-GR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ΣΣΦ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2133600" y="1600200"/>
            <a:ext cx="7010400" cy="3276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Honorary Osteopathic Service Fraternity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National Objectives: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urther the science of Osteopathic Medicine and its standards of practice</a:t>
            </a:r>
            <a:endParaRPr sz="28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I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mprove the scholastic standing and promote a higher degree of fellowship among its students</a:t>
            </a:r>
            <a:endParaRPr sz="28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oster allegiance to the AOA</a:t>
            </a:r>
          </a:p>
        </p:txBody>
      </p:sp>
      <p:sp>
        <p:nvSpPr>
          <p:cNvPr id="128" name="Shape 128"/>
          <p:cNvSpPr/>
          <p:nvPr/>
        </p:nvSpPr>
        <p:spPr>
          <a:xfrm>
            <a:off x="1760659" y="4876800"/>
            <a:ext cx="5622682" cy="142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defRPr sz="2400"/>
            </a:lvl1pPr>
            <a:lvl2pPr indent="457200">
              <a:lnSpc>
                <a:spcPct val="90000"/>
              </a:lnSpc>
              <a:defRPr sz="2400"/>
            </a:lvl2pPr>
          </a:lstStyle>
          <a:p>
            <a:pPr algn="ctr"/>
            <a:r>
              <a:rPr u="sng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Epsilon Corollary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: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  <a:sym typeface="Arial"/>
            </a:endParaRPr>
          </a:p>
          <a:p>
            <a:pPr lvl="1" algn="ctr"/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emonstrate a sincere commitment to ser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ving communities in Chicago as well as within CCOM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1477488" y="21524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Executive Board 2018-2019</a:t>
            </a:r>
            <a:endParaRPr sz="40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838200" y="2716480"/>
            <a:ext cx="8411688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President </a:t>
            </a:r>
            <a:r>
              <a:rPr lang="mr-IN" sz="3600" dirty="0">
                <a:latin typeface="Helvetica Neue" panose="02000503000000020004" pitchFamily="2"/>
                <a:ea typeface="Helvetica Neue" panose="02000503000000020004" pitchFamily="2"/>
              </a:rPr>
              <a:t>–</a:t>
            </a: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Annie DeVinney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Vice President </a:t>
            </a:r>
            <a:r>
              <a:rPr lang="mr-IN" sz="3600" dirty="0">
                <a:latin typeface="Helvetica Neue" panose="02000503000000020004" pitchFamily="2"/>
                <a:ea typeface="Helvetica Neue" panose="02000503000000020004" pitchFamily="2"/>
              </a:rPr>
              <a:t>–</a:t>
            </a: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Alexis Borrelli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Treasurer </a:t>
            </a:r>
            <a:r>
              <a:rPr lang="mr-IN" sz="3600" dirty="0">
                <a:latin typeface="Helvetica Neue" panose="02000503000000020004" pitchFamily="2"/>
                <a:ea typeface="Helvetica Neue" panose="02000503000000020004" pitchFamily="2"/>
              </a:rPr>
              <a:t>–</a:t>
            </a: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Amir Siddiqui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Secretary </a:t>
            </a:r>
            <a:r>
              <a:rPr lang="mr-IN" sz="3600" dirty="0">
                <a:latin typeface="Helvetica Neue" panose="02000503000000020004" pitchFamily="2"/>
                <a:ea typeface="Helvetica Neue" panose="02000503000000020004" pitchFamily="2"/>
              </a:rPr>
              <a:t>–</a:t>
            </a:r>
            <a:r>
              <a:rPr lang="en-US" sz="36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Jennifer </a:t>
            </a:r>
            <a:r>
              <a:rPr lang="en-US" sz="3600" dirty="0" err="1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Sheuy</a:t>
            </a:r>
            <a:endParaRPr sz="36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3429000" y="4648200"/>
            <a:ext cx="5257800" cy="4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lnSpc>
                <a:spcPct val="90000"/>
              </a:lnSpc>
              <a:defRPr sz="2400"/>
            </a:lvl1pPr>
            <a:lvl2pPr indent="457200">
              <a:lnSpc>
                <a:spcPct val="90000"/>
              </a:lnSpc>
              <a:defRPr sz="2400"/>
            </a:lvl2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35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68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Membership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sz="half" idx="1"/>
          </p:nvPr>
        </p:nvSpPr>
        <p:spPr>
          <a:xfrm>
            <a:off x="117932" y="2637515"/>
            <a:ext cx="5068653" cy="403860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68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active members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43</a:t>
            </a:r>
            <a:r>
              <a:rPr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OMS-IV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/>
            </a:pPr>
            <a:r>
              <a:rPr lang="en-US"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18</a:t>
            </a:r>
            <a:r>
              <a:rPr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OMS-III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lang="en-US"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8 </a:t>
            </a:r>
            <a:r>
              <a:rPr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OMS-II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Faculty Advisors</a:t>
            </a:r>
            <a:r>
              <a:rPr sz="24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Dr. Perry Marshall, D.O.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2DA0206-3852-4343-8CF1-DEC50DE865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4268" y="2167485"/>
            <a:ext cx="4706664" cy="35308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Fall Membership Drive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sz="half" idx="1"/>
          </p:nvPr>
        </p:nvSpPr>
        <p:spPr>
          <a:xfrm>
            <a:off x="312066" y="2679249"/>
            <a:ext cx="4038603" cy="3886203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Began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August 13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, 2</a:t>
            </a: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020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with introductory meeting</a:t>
            </a:r>
            <a:endParaRPr sz="18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Written </a:t>
            </a: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pplication </a:t>
            </a:r>
            <a:endParaRPr lang="en-US" sz="18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726621" lvl="1" indent="-285750"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Blinded review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G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rade check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Interview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300"/>
            </a:pP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Conducted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by 2-3 current members who are </a:t>
            </a:r>
            <a:r>
              <a:rPr sz="1800" i="1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not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classmates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Applications reviewed by selection committee </a:t>
            </a:r>
          </a:p>
          <a:p>
            <a:pPr defTabSz="397763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700"/>
            </a:pP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Criteria for admission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Scholastics (GPA </a:t>
            </a: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&gt; 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3.3</a:t>
            </a: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0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)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Community 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Service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Interest in</a:t>
            </a:r>
            <a:r>
              <a:rPr lang="en-US"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SSP</a:t>
            </a:r>
          </a:p>
          <a:p>
            <a:pPr marL="683514" lvl="1" indent="-285750" defTabSz="397763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1500"/>
            </a:pPr>
            <a:r>
              <a:rPr sz="1800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Demonstrated leadership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158CD82-414E-C047-844E-7335645720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397" y="2679249"/>
            <a:ext cx="4038603" cy="30296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Finances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2133600" y="1752600"/>
            <a:ext cx="6553200" cy="4114800"/>
          </a:xfrm>
          <a:prstGeom prst="rect">
            <a:avLst/>
          </a:prstGeom>
        </p:spPr>
        <p:txBody>
          <a:bodyPr/>
          <a:lstStyle/>
          <a:p>
            <a:pPr marL="440871" lvl="1" indent="0">
              <a:spcBef>
                <a:spcPts val="600"/>
              </a:spcBef>
              <a:buNone/>
              <a:defRPr sz="2800"/>
            </a:pPr>
            <a:r>
              <a:rPr u="sng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Current Student Accounts Balance: 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	$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1,859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as of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September 8, 2020</a:t>
            </a:r>
            <a:endParaRPr baseline="30000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Fundraisers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sz="half" idx="1"/>
          </p:nvPr>
        </p:nvSpPr>
        <p:spPr>
          <a:xfrm>
            <a:off x="1383896" y="2128909"/>
            <a:ext cx="3188104" cy="4114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sz="2800"/>
            </a:pP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spcBef>
                <a:spcPts val="600"/>
              </a:spcBef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CCOM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weatshirt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, t-shirt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al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es- planning for winter quarter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1E1845-17CB-DC49-975A-E3AEC7CE5A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794" y="1574397"/>
            <a:ext cx="3709206" cy="3709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Projects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xfrm>
            <a:off x="2057400" y="1981200"/>
            <a:ext cx="7010400" cy="4114800"/>
          </a:xfrm>
          <a:prstGeom prst="rect">
            <a:avLst/>
          </a:prstGeom>
        </p:spPr>
        <p:txBody>
          <a:bodyPr/>
          <a:lstStyle/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Speed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r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otating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e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vent for MS2 students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Student informational panel for MS1 students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Boards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tudy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trategy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p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anel for MS2 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tudents</a:t>
            </a: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Directory of service opportunities for members</a:t>
            </a:r>
          </a:p>
          <a:p>
            <a:pPr marL="329184" indent="-329184" defTabSz="438911">
              <a:lnSpc>
                <a:spcPct val="90000"/>
              </a:lnSpc>
              <a:spcBef>
                <a:spcPts val="600"/>
              </a:spcBef>
              <a:defRPr sz="26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District 99 School Supply Drive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age2.jpeg" descr="pwrpntback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763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Rotation Speed Dating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2362200" y="1981200"/>
            <a:ext cx="6096000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Annual event</a:t>
            </a: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each winter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Third and fourth year students</a:t>
            </a:r>
            <a:r>
              <a:rPr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 return to campus to share their rotation experiences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Small group format facilitates discussion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rPr lang="en-US" dirty="0">
                <a:latin typeface="Helvetica Neue" panose="02000503000000020004" pitchFamily="2"/>
                <a:ea typeface="Helvetica Neue" panose="02000503000000020004" pitchFamily="2"/>
                <a:cs typeface="Helvetica Neue" panose="02000503000000020004" pitchFamily="2"/>
              </a:rPr>
              <a:t>Members learn about specialties from peers</a:t>
            </a:r>
            <a:endParaRPr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endParaRPr lang="en-US" dirty="0">
              <a:latin typeface="Helvetica Neue" panose="02000503000000020004" pitchFamily="2"/>
              <a:ea typeface="Helvetica Neue" panose="02000503000000020004" pitchFamily="2"/>
              <a:cs typeface="Helvetica Neue" panose="02000503000000020004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490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Adobe Caslon Pro Bold</vt:lpstr>
      <vt:lpstr>Arial</vt:lpstr>
      <vt:lpstr>Calibri</vt:lpstr>
      <vt:lpstr>Helvetica</vt:lpstr>
      <vt:lpstr>Helvetica Neue</vt:lpstr>
      <vt:lpstr>Times New Roman</vt:lpstr>
      <vt:lpstr>Office Theme</vt:lpstr>
      <vt:lpstr> Midwestern University  Chicago College of Osteopathic Medicine</vt:lpstr>
      <vt:lpstr>What is ΣΣΦ</vt:lpstr>
      <vt:lpstr>Executive Board 2018-2019</vt:lpstr>
      <vt:lpstr>Membership</vt:lpstr>
      <vt:lpstr>Fall Membership Drive</vt:lpstr>
      <vt:lpstr>Finances</vt:lpstr>
      <vt:lpstr>Fundraisers</vt:lpstr>
      <vt:lpstr>Projects</vt:lpstr>
      <vt:lpstr>Rotation Speed Dating</vt:lpstr>
      <vt:lpstr>Student Informational Panel</vt:lpstr>
      <vt:lpstr>Boards Study Strategy Panel </vt:lpstr>
      <vt:lpstr>Service Directory</vt:lpstr>
      <vt:lpstr>District 99 School Supply Drive</vt:lpstr>
      <vt:lpstr>Goals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Midwestern University  Chicago College of Osteopathic Medicine</dc:title>
  <dc:creator>Annie Baxter</dc:creator>
  <cp:lastModifiedBy>Michael Whitaker</cp:lastModifiedBy>
  <cp:revision>4</cp:revision>
  <dcterms:created xsi:type="dcterms:W3CDTF">2020-09-08T23:31:05Z</dcterms:created>
  <dcterms:modified xsi:type="dcterms:W3CDTF">2020-09-30T21:07:38Z</dcterms:modified>
</cp:coreProperties>
</file>