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Century Gothic" panose="020B0502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87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bc020ea9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dbc020e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e532aba7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e532aba7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12f0e26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12f0e26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dbc020ea9_0_12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3dbc020ea9_0_1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bc020ea9_0_140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3dbc020ea9_0_1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bc020ea9_0_12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3dbc020ea9_0_1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bc020ea9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bc020ea9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bc020ea9_0_1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3dbc020ea9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bc020ea9_0_2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3dbc020ea9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bc020ea9_0_3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3dbc020ea9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dbc020ea9_0_5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3dbc020ea9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bc020ea9_0_6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3dbc020ea9_0_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33a6a1a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33a6a1a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dbc020ea9_0_7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3dbc020ea9_0_7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313260" y="457201"/>
            <a:ext cx="6507300" cy="2400300"/>
          </a:xfrm>
          <a:prstGeom prst="rect">
            <a:avLst/>
          </a:prstGeom>
          <a:noFill/>
          <a:ln>
            <a:noFill/>
          </a:ln>
        </p:spPr>
        <p:txBody>
          <a:bodyPr spcFirstLastPara="1" wrap="square" lIns="68575" tIns="34275" rIns="68575" bIns="34275" anchor="b" anchorCtr="0">
            <a:noAutofit/>
          </a:bodyPr>
          <a:lstStyle>
            <a:lvl1pPr marR="0" lvl="0" algn="ctr"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8" name="Google Shape;58;p14"/>
          <p:cNvSpPr txBox="1">
            <a:spLocks noGrp="1"/>
          </p:cNvSpPr>
          <p:nvPr>
            <p:ph type="subTitle" idx="1"/>
          </p:nvPr>
        </p:nvSpPr>
        <p:spPr>
          <a:xfrm>
            <a:off x="1313260" y="2914650"/>
            <a:ext cx="6507300" cy="1428900"/>
          </a:xfrm>
          <a:prstGeom prst="rect">
            <a:avLst/>
          </a:prstGeom>
          <a:noFill/>
          <a:ln>
            <a:noFill/>
          </a:ln>
        </p:spPr>
        <p:txBody>
          <a:bodyPr spcFirstLastPara="1" wrap="square" lIns="68575" tIns="34275" rIns="68575" bIns="34275" anchor="t" anchorCtr="0">
            <a:noAutofit/>
          </a:bodyPr>
          <a:lstStyle>
            <a:lvl1pPr marR="0" lvl="0" algn="ctr" rtl="0">
              <a:spcBef>
                <a:spcPts val="300"/>
              </a:spcBef>
              <a:spcAft>
                <a:spcPts val="0"/>
              </a:spcAft>
              <a:buClr>
                <a:schemeClr val="lt1"/>
              </a:buClr>
              <a:buSzPts val="1600"/>
              <a:buFont typeface="Arial"/>
              <a:buNone/>
              <a:defRPr sz="1600" b="0" i="0" u="none" strike="noStrike" cap="small">
                <a:solidFill>
                  <a:schemeClr val="lt1"/>
                </a:solidFill>
                <a:latin typeface="Century Gothic"/>
                <a:ea typeface="Century Gothic"/>
                <a:cs typeface="Century Gothic"/>
                <a:sym typeface="Century Gothic"/>
              </a:defRPr>
            </a:lvl1pPr>
            <a:lvl2pPr marR="0" lvl="1" algn="ctr"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R="0" lvl="2" algn="ctr"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ctr"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R="0" lvl="4" algn="ctr"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R="0" lvl="5"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6pPr>
            <a:lvl7pPr marR="0" lvl="6"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7pPr>
            <a:lvl8pPr marR="0" lvl="7"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8pPr>
            <a:lvl9pPr marR="0" lvl="8" algn="ctr" rtl="0">
              <a:spcBef>
                <a:spcPts val="500"/>
              </a:spcBef>
              <a:spcAft>
                <a:spcPts val="50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59" name="Google Shape;59;p14"/>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0" name="Google Shape;60;p14"/>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1" name="Google Shape;61;p14"/>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u="none" strike="noStrike" cap="none">
                <a:solidFill>
                  <a:srgbClr val="BFBFBF"/>
                </a:solidFill>
                <a:latin typeface="Century Gothic"/>
                <a:ea typeface="Century Gothic"/>
                <a:cs typeface="Century Gothic"/>
                <a:sym typeface="Century Gothic"/>
              </a:defRPr>
            </a:lvl1pPr>
            <a:lvl2pPr marL="0" marR="0" lvl="1" indent="0" algn="r" rtl="0">
              <a:spcBef>
                <a:spcPts val="0"/>
              </a:spcBef>
              <a:buNone/>
              <a:defRPr sz="700" b="1" i="0" u="none" strike="noStrike" cap="none">
                <a:solidFill>
                  <a:srgbClr val="BFBFBF"/>
                </a:solidFill>
                <a:latin typeface="Century Gothic"/>
                <a:ea typeface="Century Gothic"/>
                <a:cs typeface="Century Gothic"/>
                <a:sym typeface="Century Gothic"/>
              </a:defRPr>
            </a:lvl2pPr>
            <a:lvl3pPr marL="0" marR="0" lvl="2" indent="0" algn="r" rtl="0">
              <a:spcBef>
                <a:spcPts val="0"/>
              </a:spcBef>
              <a:buNone/>
              <a:defRPr sz="700" b="1" i="0" u="none" strike="noStrike" cap="none">
                <a:solidFill>
                  <a:srgbClr val="BFBFBF"/>
                </a:solidFill>
                <a:latin typeface="Century Gothic"/>
                <a:ea typeface="Century Gothic"/>
                <a:cs typeface="Century Gothic"/>
                <a:sym typeface="Century Gothic"/>
              </a:defRPr>
            </a:lvl3pPr>
            <a:lvl4pPr marL="0" marR="0" lvl="3" indent="0" algn="r" rtl="0">
              <a:spcBef>
                <a:spcPts val="0"/>
              </a:spcBef>
              <a:buNone/>
              <a:defRPr sz="700" b="1" i="0" u="none" strike="noStrike" cap="none">
                <a:solidFill>
                  <a:srgbClr val="BFBFBF"/>
                </a:solidFill>
                <a:latin typeface="Century Gothic"/>
                <a:ea typeface="Century Gothic"/>
                <a:cs typeface="Century Gothic"/>
                <a:sym typeface="Century Gothic"/>
              </a:defRPr>
            </a:lvl4pPr>
            <a:lvl5pPr marL="0" marR="0" lvl="4" indent="0" algn="r" rtl="0">
              <a:spcBef>
                <a:spcPts val="0"/>
              </a:spcBef>
              <a:buNone/>
              <a:defRPr sz="700" b="1" i="0" u="none" strike="noStrike" cap="none">
                <a:solidFill>
                  <a:srgbClr val="BFBFBF"/>
                </a:solidFill>
                <a:latin typeface="Century Gothic"/>
                <a:ea typeface="Century Gothic"/>
                <a:cs typeface="Century Gothic"/>
                <a:sym typeface="Century Gothic"/>
              </a:defRPr>
            </a:lvl5pPr>
            <a:lvl6pPr marL="0" marR="0" lvl="5" indent="0" algn="r" rtl="0">
              <a:spcBef>
                <a:spcPts val="0"/>
              </a:spcBef>
              <a:buNone/>
              <a:defRPr sz="700" b="1" i="0" u="none" strike="noStrike" cap="none">
                <a:solidFill>
                  <a:srgbClr val="BFBFBF"/>
                </a:solidFill>
                <a:latin typeface="Century Gothic"/>
                <a:ea typeface="Century Gothic"/>
                <a:cs typeface="Century Gothic"/>
                <a:sym typeface="Century Gothic"/>
              </a:defRPr>
            </a:lvl6pPr>
            <a:lvl7pPr marL="0" marR="0" lvl="6" indent="0" algn="r" rtl="0">
              <a:spcBef>
                <a:spcPts val="0"/>
              </a:spcBef>
              <a:buNone/>
              <a:defRPr sz="700" b="1" i="0" u="none" strike="noStrike" cap="none">
                <a:solidFill>
                  <a:srgbClr val="BFBFBF"/>
                </a:solidFill>
                <a:latin typeface="Century Gothic"/>
                <a:ea typeface="Century Gothic"/>
                <a:cs typeface="Century Gothic"/>
                <a:sym typeface="Century Gothic"/>
              </a:defRPr>
            </a:lvl7pPr>
            <a:lvl8pPr marL="0" marR="0" lvl="7" indent="0" algn="r" rtl="0">
              <a:spcBef>
                <a:spcPts val="0"/>
              </a:spcBef>
              <a:buNone/>
              <a:defRPr sz="700" b="1" i="0" u="none" strike="noStrike" cap="none">
                <a:solidFill>
                  <a:srgbClr val="BFBFBF"/>
                </a:solidFill>
                <a:latin typeface="Century Gothic"/>
                <a:ea typeface="Century Gothic"/>
                <a:cs typeface="Century Gothic"/>
                <a:sym typeface="Century Gothic"/>
              </a:defRPr>
            </a:lvl8pPr>
            <a:lvl9pPr marL="0" marR="0" lvl="8" indent="0" algn="r" rtl="0">
              <a:spcBef>
                <a:spcPts val="0"/>
              </a:spcBef>
              <a:buNone/>
              <a:defRPr sz="7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64" name="Google Shape;64;p15"/>
          <p:cNvSpPr txBox="1">
            <a:spLocks noGrp="1"/>
          </p:cNvSpPr>
          <p:nvPr>
            <p:ph type="body" idx="1"/>
          </p:nvPr>
        </p:nvSpPr>
        <p:spPr>
          <a:xfrm>
            <a:off x="856060" y="2000251"/>
            <a:ext cx="7429500" cy="23433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65" name="Google Shape;65;p15"/>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6" name="Google Shape;66;p15"/>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7" name="Google Shape;67;p15"/>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0" name="Google Shape;70;p16"/>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1" name="Google Shape;71;p16"/>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74" name="Google Shape;74;p17"/>
          <p:cNvSpPr txBox="1">
            <a:spLocks noGrp="1"/>
          </p:cNvSpPr>
          <p:nvPr>
            <p:ph type="body" idx="1"/>
          </p:nvPr>
        </p:nvSpPr>
        <p:spPr>
          <a:xfrm>
            <a:off x="856059" y="2000251"/>
            <a:ext cx="3657600" cy="2343300"/>
          </a:xfrm>
          <a:prstGeom prst="rect">
            <a:avLst/>
          </a:prstGeom>
          <a:noFill/>
          <a:ln>
            <a:noFill/>
          </a:ln>
        </p:spPr>
        <p:txBody>
          <a:bodyPr spcFirstLastPara="1" wrap="square" lIns="68575" tIns="34275" rIns="68575" bIns="34275" anchor="ctr"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75" name="Google Shape;75;p17"/>
          <p:cNvSpPr txBox="1">
            <a:spLocks noGrp="1"/>
          </p:cNvSpPr>
          <p:nvPr>
            <p:ph type="body" idx="2"/>
          </p:nvPr>
        </p:nvSpPr>
        <p:spPr>
          <a:xfrm>
            <a:off x="4627959" y="2000250"/>
            <a:ext cx="3657600" cy="2343300"/>
          </a:xfrm>
          <a:prstGeom prst="rect">
            <a:avLst/>
          </a:prstGeom>
          <a:noFill/>
          <a:ln>
            <a:noFill/>
          </a:ln>
        </p:spPr>
        <p:txBody>
          <a:bodyPr spcFirstLastPara="1" wrap="square" lIns="68575" tIns="34275" rIns="68575" bIns="34275" anchor="ctr"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76" name="Google Shape;76;p17"/>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7" name="Google Shape;77;p17"/>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8" name="Google Shape;78;p17"/>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1313260" y="2481436"/>
            <a:ext cx="6515100" cy="1101600"/>
          </a:xfrm>
          <a:prstGeom prst="rect">
            <a:avLst/>
          </a:prstGeom>
          <a:noFill/>
          <a:ln>
            <a:noFill/>
          </a:ln>
        </p:spPr>
        <p:txBody>
          <a:bodyPr spcFirstLastPara="1" wrap="square" lIns="68575" tIns="34275" rIns="68575" bIns="34275" anchor="b" anchorCtr="0">
            <a:noAutofit/>
          </a:bodyPr>
          <a:lstStyle>
            <a:lvl1pPr marR="0" lvl="0" algn="r" rtl="0">
              <a:spcBef>
                <a:spcPts val="0"/>
              </a:spcBef>
              <a:spcAft>
                <a:spcPts val="0"/>
              </a:spcAft>
              <a:buClr>
                <a:schemeClr val="lt1"/>
              </a:buClr>
              <a:buSzPts val="3000"/>
              <a:buFont typeface="Century Gothic"/>
              <a:buNone/>
              <a:defRPr sz="30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81" name="Google Shape;81;p18"/>
          <p:cNvSpPr txBox="1">
            <a:spLocks noGrp="1"/>
          </p:cNvSpPr>
          <p:nvPr>
            <p:ph type="body" idx="1"/>
          </p:nvPr>
        </p:nvSpPr>
        <p:spPr>
          <a:xfrm>
            <a:off x="1313260" y="3583036"/>
            <a:ext cx="6515100" cy="645300"/>
          </a:xfrm>
          <a:prstGeom prst="rect">
            <a:avLst/>
          </a:prstGeom>
          <a:noFill/>
          <a:ln>
            <a:noFill/>
          </a:ln>
        </p:spPr>
        <p:txBody>
          <a:bodyPr spcFirstLastPara="1" wrap="square" lIns="68575" tIns="34275" rIns="68575" bIns="34275" anchor="t" anchorCtr="0">
            <a:noAutofit/>
          </a:bodyPr>
          <a:lstStyle>
            <a:lvl1pPr marL="457200" marR="0" lvl="0" indent="-228600" algn="r"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82" name="Google Shape;82;p18"/>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3" name="Google Shape;83;p18"/>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4" name="Google Shape;84;p18"/>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87" name="Google Shape;87;p19"/>
          <p:cNvSpPr txBox="1">
            <a:spLocks noGrp="1"/>
          </p:cNvSpPr>
          <p:nvPr>
            <p:ph type="body" idx="1"/>
          </p:nvPr>
        </p:nvSpPr>
        <p:spPr>
          <a:xfrm>
            <a:off x="1071961" y="1993900"/>
            <a:ext cx="3441600" cy="4323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500"/>
              <a:buFont typeface="Arial"/>
              <a:buNone/>
              <a:defRPr sz="1500" b="1"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400"/>
              <a:buFont typeface="Arial"/>
              <a:buNone/>
              <a:defRPr sz="1400" b="1"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9pPr>
          </a:lstStyle>
          <a:p>
            <a:endParaRPr/>
          </a:p>
        </p:txBody>
      </p:sp>
      <p:sp>
        <p:nvSpPr>
          <p:cNvPr id="88" name="Google Shape;88;p19"/>
          <p:cNvSpPr txBox="1">
            <a:spLocks noGrp="1"/>
          </p:cNvSpPr>
          <p:nvPr>
            <p:ph type="body" idx="2"/>
          </p:nvPr>
        </p:nvSpPr>
        <p:spPr>
          <a:xfrm>
            <a:off x="856059" y="2432448"/>
            <a:ext cx="3657600" cy="1911000"/>
          </a:xfrm>
          <a:prstGeom prst="rect">
            <a:avLst/>
          </a:prstGeom>
          <a:noFill/>
          <a:ln>
            <a:noFill/>
          </a:ln>
        </p:spPr>
        <p:txBody>
          <a:bodyPr spcFirstLastPara="1" wrap="square" lIns="68575" tIns="34275" rIns="68575" bIns="34275" anchor="t"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89" name="Google Shape;89;p19"/>
          <p:cNvSpPr txBox="1">
            <a:spLocks noGrp="1"/>
          </p:cNvSpPr>
          <p:nvPr>
            <p:ph type="body" idx="3"/>
          </p:nvPr>
        </p:nvSpPr>
        <p:spPr>
          <a:xfrm>
            <a:off x="4832350" y="2000250"/>
            <a:ext cx="3453300" cy="4323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500"/>
              <a:buFont typeface="Arial"/>
              <a:buNone/>
              <a:defRPr sz="1500" b="1"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400"/>
              <a:buFont typeface="Arial"/>
              <a:buNone/>
              <a:defRPr sz="1400" b="1"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9pPr>
          </a:lstStyle>
          <a:p>
            <a:endParaRPr/>
          </a:p>
        </p:txBody>
      </p:sp>
      <p:sp>
        <p:nvSpPr>
          <p:cNvPr id="90" name="Google Shape;90;p19"/>
          <p:cNvSpPr txBox="1">
            <a:spLocks noGrp="1"/>
          </p:cNvSpPr>
          <p:nvPr>
            <p:ph type="body" idx="4"/>
          </p:nvPr>
        </p:nvSpPr>
        <p:spPr>
          <a:xfrm>
            <a:off x="4627960" y="2432448"/>
            <a:ext cx="3657600" cy="1911000"/>
          </a:xfrm>
          <a:prstGeom prst="rect">
            <a:avLst/>
          </a:prstGeom>
          <a:noFill/>
          <a:ln>
            <a:noFill/>
          </a:ln>
        </p:spPr>
        <p:txBody>
          <a:bodyPr spcFirstLastPara="1" wrap="square" lIns="68575" tIns="34275" rIns="68575" bIns="34275" anchor="t"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91" name="Google Shape;91;p19"/>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2" name="Google Shape;92;p19"/>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3" name="Google Shape;93;p19"/>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96" name="Google Shape;96;p20"/>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7" name="Google Shape;97;p20"/>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8" name="Google Shape;98;p20"/>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56060" y="1200150"/>
            <a:ext cx="2661900" cy="10287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1800"/>
              <a:buFont typeface="Century Gothic"/>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01" name="Google Shape;101;p21"/>
          <p:cNvSpPr txBox="1">
            <a:spLocks noGrp="1"/>
          </p:cNvSpPr>
          <p:nvPr>
            <p:ph type="body" idx="1"/>
          </p:nvPr>
        </p:nvSpPr>
        <p:spPr>
          <a:xfrm>
            <a:off x="3827860" y="457201"/>
            <a:ext cx="4457700" cy="38862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6pPr>
            <a:lvl7pPr marL="3200400" marR="0" lvl="6"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7pPr>
            <a:lvl8pPr marL="3657600" marR="0" lvl="7"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8pPr>
            <a:lvl9pPr marL="4114800" marR="0" lvl="8" indent="-298450" algn="l" rtl="0">
              <a:spcBef>
                <a:spcPts val="500"/>
              </a:spcBef>
              <a:spcAft>
                <a:spcPts val="50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02" name="Google Shape;102;p21"/>
          <p:cNvSpPr txBox="1">
            <a:spLocks noGrp="1"/>
          </p:cNvSpPr>
          <p:nvPr>
            <p:ph type="body" idx="2"/>
          </p:nvPr>
        </p:nvSpPr>
        <p:spPr>
          <a:xfrm>
            <a:off x="856060" y="2228850"/>
            <a:ext cx="2661900" cy="13716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03" name="Google Shape;103;p21"/>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4" name="Google Shape;104;p21"/>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5" name="Google Shape;105;p21"/>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56060" y="1200150"/>
            <a:ext cx="4000500" cy="10287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08" name="Google Shape;108;p22"/>
          <p:cNvSpPr>
            <a:spLocks noGrp="1"/>
          </p:cNvSpPr>
          <p:nvPr>
            <p:ph type="pic" idx="2"/>
          </p:nvPr>
        </p:nvSpPr>
        <p:spPr>
          <a:xfrm>
            <a:off x="5575301" y="-13716"/>
            <a:ext cx="2457600" cy="5177700"/>
          </a:xfrm>
          <a:prstGeom prst="rect">
            <a:avLst/>
          </a:prstGeom>
          <a:noFill/>
          <a:ln w="3810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R="0" lvl="0" algn="ctr"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R="0" lvl="1"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2pPr>
            <a:lvl3pPr marR="0" lvl="2"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4pPr>
            <a:lvl5pPr marR="0" lvl="4"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5pPr>
            <a:lvl6pPr marR="0" lvl="5"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6pPr>
            <a:lvl7pPr marR="0" lvl="6"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7pPr>
            <a:lvl8pPr marR="0" lvl="7"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8pPr>
            <a:lvl9pPr marR="0" lvl="8" algn="l" rtl="0">
              <a:spcBef>
                <a:spcPts val="500"/>
              </a:spcBef>
              <a:spcAft>
                <a:spcPts val="50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9pPr>
          </a:lstStyle>
          <a:p>
            <a:endParaRPr/>
          </a:p>
        </p:txBody>
      </p:sp>
      <p:sp>
        <p:nvSpPr>
          <p:cNvPr id="109" name="Google Shape;109;p22"/>
          <p:cNvSpPr txBox="1">
            <a:spLocks noGrp="1"/>
          </p:cNvSpPr>
          <p:nvPr>
            <p:ph type="body" idx="1"/>
          </p:nvPr>
        </p:nvSpPr>
        <p:spPr>
          <a:xfrm>
            <a:off x="856060" y="2228850"/>
            <a:ext cx="4000500" cy="13716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10" name="Google Shape;110;p22"/>
          <p:cNvSpPr txBox="1">
            <a:spLocks noGrp="1"/>
          </p:cNvSpPr>
          <p:nvPr>
            <p:ph type="dt" idx="10"/>
          </p:nvPr>
        </p:nvSpPr>
        <p:spPr>
          <a:xfrm>
            <a:off x="4799409" y="4412458"/>
            <a:ext cx="6858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1" name="Google Shape;111;p22"/>
          <p:cNvSpPr txBox="1">
            <a:spLocks noGrp="1"/>
          </p:cNvSpPr>
          <p:nvPr>
            <p:ph type="ftr" idx="11"/>
          </p:nvPr>
        </p:nvSpPr>
        <p:spPr>
          <a:xfrm>
            <a:off x="856059" y="4412458"/>
            <a:ext cx="38289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2" name="Google Shape;112;p22"/>
          <p:cNvSpPr txBox="1">
            <a:spLocks noGrp="1"/>
          </p:cNvSpPr>
          <p:nvPr>
            <p:ph type="sldNum" idx="12"/>
          </p:nvPr>
        </p:nvSpPr>
        <p:spPr>
          <a:xfrm>
            <a:off x="8056961" y="4412458"/>
            <a:ext cx="2418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56060" y="3549649"/>
            <a:ext cx="7429500" cy="4251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1800"/>
              <a:buFont typeface="Century Gothic"/>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15" name="Google Shape;115;p23"/>
          <p:cNvSpPr>
            <a:spLocks noGrp="1"/>
          </p:cNvSpPr>
          <p:nvPr>
            <p:ph type="pic" idx="2"/>
          </p:nvPr>
        </p:nvSpPr>
        <p:spPr>
          <a:xfrm>
            <a:off x="1484709" y="699084"/>
            <a:ext cx="6169500" cy="2373900"/>
          </a:xfrm>
          <a:prstGeom prst="roundRect">
            <a:avLst>
              <a:gd name="adj" fmla="val 4380"/>
            </a:avLst>
          </a:prstGeom>
          <a:noFill/>
          <a:ln w="3810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R="0" lvl="0" algn="ctr"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R="0" lvl="1"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2pPr>
            <a:lvl3pPr marR="0" lvl="2"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4pPr>
            <a:lvl5pPr marR="0" lvl="4"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5pPr>
            <a:lvl6pPr marR="0" lvl="5"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6pPr>
            <a:lvl7pPr marR="0" lvl="6"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7pPr>
            <a:lvl8pPr marR="0" lvl="7"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8pPr>
            <a:lvl9pPr marR="0" lvl="8" algn="l" rtl="0">
              <a:spcBef>
                <a:spcPts val="500"/>
              </a:spcBef>
              <a:spcAft>
                <a:spcPts val="50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9pPr>
          </a:lstStyle>
          <a:p>
            <a:endParaRPr/>
          </a:p>
        </p:txBody>
      </p:sp>
      <p:sp>
        <p:nvSpPr>
          <p:cNvPr id="116" name="Google Shape;116;p23"/>
          <p:cNvSpPr txBox="1">
            <a:spLocks noGrp="1"/>
          </p:cNvSpPr>
          <p:nvPr>
            <p:ph type="body" idx="1"/>
          </p:nvPr>
        </p:nvSpPr>
        <p:spPr>
          <a:xfrm>
            <a:off x="856060" y="3974702"/>
            <a:ext cx="7429500" cy="3705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2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17" name="Google Shape;117;p23"/>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8" name="Google Shape;118;p23"/>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23"/>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856060" y="457202"/>
            <a:ext cx="7429500" cy="23433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22" name="Google Shape;122;p24"/>
          <p:cNvSpPr txBox="1">
            <a:spLocks noGrp="1"/>
          </p:cNvSpPr>
          <p:nvPr>
            <p:ph type="body" idx="1"/>
          </p:nvPr>
        </p:nvSpPr>
        <p:spPr>
          <a:xfrm>
            <a:off x="856058" y="3257550"/>
            <a:ext cx="7429500" cy="10857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23" name="Google Shape;123;p24"/>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4" name="Google Shape;124;p24"/>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24"/>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6"/>
        <p:cNvGrpSpPr/>
        <p:nvPr/>
      </p:nvGrpSpPr>
      <p:grpSpPr>
        <a:xfrm>
          <a:off x="0" y="0"/>
          <a:ext cx="0" cy="0"/>
          <a:chOff x="0" y="0"/>
          <a:chExt cx="0" cy="0"/>
        </a:xfrm>
      </p:grpSpPr>
      <p:sp>
        <p:nvSpPr>
          <p:cNvPr id="127" name="Google Shape;127;p25"/>
          <p:cNvSpPr txBox="1"/>
          <p:nvPr/>
        </p:nvSpPr>
        <p:spPr>
          <a:xfrm>
            <a:off x="627459" y="590118"/>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8" name="Google Shape;128;p25"/>
          <p:cNvSpPr txBox="1"/>
          <p:nvPr/>
        </p:nvSpPr>
        <p:spPr>
          <a:xfrm>
            <a:off x="7828359" y="2057400"/>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9" name="Google Shape;129;p25"/>
          <p:cNvSpPr txBox="1">
            <a:spLocks noGrp="1"/>
          </p:cNvSpPr>
          <p:nvPr>
            <p:ph type="title"/>
          </p:nvPr>
        </p:nvSpPr>
        <p:spPr>
          <a:xfrm>
            <a:off x="1084660" y="457202"/>
            <a:ext cx="69723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30" name="Google Shape;130;p25"/>
          <p:cNvSpPr txBox="1">
            <a:spLocks noGrp="1"/>
          </p:cNvSpPr>
          <p:nvPr>
            <p:ph type="body" idx="1"/>
          </p:nvPr>
        </p:nvSpPr>
        <p:spPr>
          <a:xfrm>
            <a:off x="1256109" y="2514600"/>
            <a:ext cx="6629400" cy="2859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1" name="Google Shape;131;p25"/>
          <p:cNvSpPr txBox="1">
            <a:spLocks noGrp="1"/>
          </p:cNvSpPr>
          <p:nvPr>
            <p:ph type="body" idx="2"/>
          </p:nvPr>
        </p:nvSpPr>
        <p:spPr>
          <a:xfrm>
            <a:off x="856058" y="3257550"/>
            <a:ext cx="7429500" cy="10857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2" name="Google Shape;132;p25"/>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25"/>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25"/>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856059" y="2481436"/>
            <a:ext cx="7429500" cy="11016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37" name="Google Shape;137;p26"/>
          <p:cNvSpPr txBox="1">
            <a:spLocks noGrp="1"/>
          </p:cNvSpPr>
          <p:nvPr>
            <p:ph type="body" idx="1"/>
          </p:nvPr>
        </p:nvSpPr>
        <p:spPr>
          <a:xfrm>
            <a:off x="856059" y="3583036"/>
            <a:ext cx="7429500" cy="6453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8" name="Google Shape;138;p26"/>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9" name="Google Shape;139;p26"/>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Google Shape;140;p26"/>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41"/>
        <p:cNvGrpSpPr/>
        <p:nvPr/>
      </p:nvGrpSpPr>
      <p:grpSpPr>
        <a:xfrm>
          <a:off x="0" y="0"/>
          <a:ext cx="0" cy="0"/>
          <a:chOff x="0" y="0"/>
          <a:chExt cx="0" cy="0"/>
        </a:xfrm>
      </p:grpSpPr>
      <p:sp>
        <p:nvSpPr>
          <p:cNvPr id="142" name="Google Shape;142;p27"/>
          <p:cNvSpPr txBox="1"/>
          <p:nvPr/>
        </p:nvSpPr>
        <p:spPr>
          <a:xfrm>
            <a:off x="627459" y="590118"/>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3" name="Google Shape;143;p27"/>
          <p:cNvSpPr txBox="1"/>
          <p:nvPr/>
        </p:nvSpPr>
        <p:spPr>
          <a:xfrm>
            <a:off x="7828359" y="2057400"/>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4" name="Google Shape;144;p27"/>
          <p:cNvSpPr txBox="1">
            <a:spLocks noGrp="1"/>
          </p:cNvSpPr>
          <p:nvPr>
            <p:ph type="title"/>
          </p:nvPr>
        </p:nvSpPr>
        <p:spPr>
          <a:xfrm>
            <a:off x="1084660" y="457202"/>
            <a:ext cx="69723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45" name="Google Shape;145;p27"/>
          <p:cNvSpPr txBox="1">
            <a:spLocks noGrp="1"/>
          </p:cNvSpPr>
          <p:nvPr>
            <p:ph type="body" idx="1"/>
          </p:nvPr>
        </p:nvSpPr>
        <p:spPr>
          <a:xfrm>
            <a:off x="856059" y="2914650"/>
            <a:ext cx="7429500" cy="6666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46" name="Google Shape;146;p27"/>
          <p:cNvSpPr txBox="1">
            <a:spLocks noGrp="1"/>
          </p:cNvSpPr>
          <p:nvPr>
            <p:ph type="body" idx="2"/>
          </p:nvPr>
        </p:nvSpPr>
        <p:spPr>
          <a:xfrm>
            <a:off x="856058" y="3581400"/>
            <a:ext cx="7429500" cy="7620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47" name="Google Shape;147;p27"/>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8" name="Google Shape;148;p27"/>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9" name="Google Shape;149;p27"/>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856060" y="457202"/>
            <a:ext cx="74295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52" name="Google Shape;152;p28"/>
          <p:cNvSpPr txBox="1">
            <a:spLocks noGrp="1"/>
          </p:cNvSpPr>
          <p:nvPr>
            <p:ph type="body" idx="1"/>
          </p:nvPr>
        </p:nvSpPr>
        <p:spPr>
          <a:xfrm>
            <a:off x="856059" y="2628900"/>
            <a:ext cx="7429500" cy="6285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53" name="Google Shape;153;p28"/>
          <p:cNvSpPr txBox="1">
            <a:spLocks noGrp="1"/>
          </p:cNvSpPr>
          <p:nvPr>
            <p:ph type="body" idx="2"/>
          </p:nvPr>
        </p:nvSpPr>
        <p:spPr>
          <a:xfrm>
            <a:off x="856058" y="3257550"/>
            <a:ext cx="7429500" cy="10857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54" name="Google Shape;154;p28"/>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55" name="Google Shape;155;p28"/>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56" name="Google Shape;156;p28"/>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59" name="Google Shape;159;p29"/>
          <p:cNvSpPr txBox="1">
            <a:spLocks noGrp="1"/>
          </p:cNvSpPr>
          <p:nvPr>
            <p:ph type="body" idx="1"/>
          </p:nvPr>
        </p:nvSpPr>
        <p:spPr>
          <a:xfrm rot="5400000">
            <a:off x="3399160" y="-542849"/>
            <a:ext cx="2343300" cy="74295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60" name="Google Shape;160;p29"/>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1" name="Google Shape;161;p29"/>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2" name="Google Shape;162;p29"/>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rot="5400000">
            <a:off x="5513559" y="1571401"/>
            <a:ext cx="3886200" cy="1657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65" name="Google Shape;165;p30"/>
          <p:cNvSpPr txBox="1">
            <a:spLocks noGrp="1"/>
          </p:cNvSpPr>
          <p:nvPr>
            <p:ph type="body" idx="1"/>
          </p:nvPr>
        </p:nvSpPr>
        <p:spPr>
          <a:xfrm rot="5400000">
            <a:off x="1741809" y="-428700"/>
            <a:ext cx="3886200" cy="56580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66" name="Google Shape;166;p30"/>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7" name="Google Shape;167;p30"/>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8" name="Google Shape;168;p30"/>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0">
              <a:srgbClr val="B0B0B0"/>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2" name="Google Shape;52;p13"/>
          <p:cNvSpPr txBox="1">
            <a:spLocks noGrp="1"/>
          </p:cNvSpPr>
          <p:nvPr>
            <p:ph type="body" idx="1"/>
          </p:nvPr>
        </p:nvSpPr>
        <p:spPr>
          <a:xfrm>
            <a:off x="856060" y="2000251"/>
            <a:ext cx="7429500" cy="23433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53" name="Google Shape;53;p13"/>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4" name="Google Shape;54;p13"/>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5" name="Google Shape;55;p13"/>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u="none" strike="noStrike" cap="none">
                <a:solidFill>
                  <a:srgbClr val="BFBFBF"/>
                </a:solidFill>
                <a:latin typeface="Century Gothic"/>
                <a:ea typeface="Century Gothic"/>
                <a:cs typeface="Century Gothic"/>
                <a:sym typeface="Century Gothic"/>
              </a:defRPr>
            </a:lvl1pPr>
            <a:lvl2pPr marL="0" marR="0" lvl="1" indent="0" algn="r" rtl="0">
              <a:spcBef>
                <a:spcPts val="0"/>
              </a:spcBef>
              <a:buNone/>
              <a:defRPr sz="700" b="1" i="0" u="none" strike="noStrike" cap="none">
                <a:solidFill>
                  <a:srgbClr val="BFBFBF"/>
                </a:solidFill>
                <a:latin typeface="Century Gothic"/>
                <a:ea typeface="Century Gothic"/>
                <a:cs typeface="Century Gothic"/>
                <a:sym typeface="Century Gothic"/>
              </a:defRPr>
            </a:lvl2pPr>
            <a:lvl3pPr marL="0" marR="0" lvl="2" indent="0" algn="r" rtl="0">
              <a:spcBef>
                <a:spcPts val="0"/>
              </a:spcBef>
              <a:buNone/>
              <a:defRPr sz="700" b="1" i="0" u="none" strike="noStrike" cap="none">
                <a:solidFill>
                  <a:srgbClr val="BFBFBF"/>
                </a:solidFill>
                <a:latin typeface="Century Gothic"/>
                <a:ea typeface="Century Gothic"/>
                <a:cs typeface="Century Gothic"/>
                <a:sym typeface="Century Gothic"/>
              </a:defRPr>
            </a:lvl3pPr>
            <a:lvl4pPr marL="0" marR="0" lvl="3" indent="0" algn="r" rtl="0">
              <a:spcBef>
                <a:spcPts val="0"/>
              </a:spcBef>
              <a:buNone/>
              <a:defRPr sz="700" b="1" i="0" u="none" strike="noStrike" cap="none">
                <a:solidFill>
                  <a:srgbClr val="BFBFBF"/>
                </a:solidFill>
                <a:latin typeface="Century Gothic"/>
                <a:ea typeface="Century Gothic"/>
                <a:cs typeface="Century Gothic"/>
                <a:sym typeface="Century Gothic"/>
              </a:defRPr>
            </a:lvl4pPr>
            <a:lvl5pPr marL="0" marR="0" lvl="4" indent="0" algn="r" rtl="0">
              <a:spcBef>
                <a:spcPts val="0"/>
              </a:spcBef>
              <a:buNone/>
              <a:defRPr sz="700" b="1" i="0" u="none" strike="noStrike" cap="none">
                <a:solidFill>
                  <a:srgbClr val="BFBFBF"/>
                </a:solidFill>
                <a:latin typeface="Century Gothic"/>
                <a:ea typeface="Century Gothic"/>
                <a:cs typeface="Century Gothic"/>
                <a:sym typeface="Century Gothic"/>
              </a:defRPr>
            </a:lvl5pPr>
            <a:lvl6pPr marL="0" marR="0" lvl="5" indent="0" algn="r" rtl="0">
              <a:spcBef>
                <a:spcPts val="0"/>
              </a:spcBef>
              <a:buNone/>
              <a:defRPr sz="700" b="1" i="0" u="none" strike="noStrike" cap="none">
                <a:solidFill>
                  <a:srgbClr val="BFBFBF"/>
                </a:solidFill>
                <a:latin typeface="Century Gothic"/>
                <a:ea typeface="Century Gothic"/>
                <a:cs typeface="Century Gothic"/>
                <a:sym typeface="Century Gothic"/>
              </a:defRPr>
            </a:lvl6pPr>
            <a:lvl7pPr marL="0" marR="0" lvl="6" indent="0" algn="r" rtl="0">
              <a:spcBef>
                <a:spcPts val="0"/>
              </a:spcBef>
              <a:buNone/>
              <a:defRPr sz="700" b="1" i="0" u="none" strike="noStrike" cap="none">
                <a:solidFill>
                  <a:srgbClr val="BFBFBF"/>
                </a:solidFill>
                <a:latin typeface="Century Gothic"/>
                <a:ea typeface="Century Gothic"/>
                <a:cs typeface="Century Gothic"/>
                <a:sym typeface="Century Gothic"/>
              </a:defRPr>
            </a:lvl7pPr>
            <a:lvl8pPr marL="0" marR="0" lvl="7" indent="0" algn="r" rtl="0">
              <a:spcBef>
                <a:spcPts val="0"/>
              </a:spcBef>
              <a:buNone/>
              <a:defRPr sz="700" b="1" i="0" u="none" strike="noStrike" cap="none">
                <a:solidFill>
                  <a:srgbClr val="BFBFBF"/>
                </a:solidFill>
                <a:latin typeface="Century Gothic"/>
                <a:ea typeface="Century Gothic"/>
                <a:cs typeface="Century Gothic"/>
                <a:sym typeface="Century Gothic"/>
              </a:defRPr>
            </a:lvl8pPr>
            <a:lvl9pPr marL="0" marR="0" lvl="8" indent="0" algn="r" rtl="0">
              <a:spcBef>
                <a:spcPts val="0"/>
              </a:spcBef>
              <a:buNone/>
              <a:defRPr sz="7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descr="https://fbcdn-sphotos-d-a.akamaihd.net/hphotos-ak-xfa1/t31.0-8/c0.201.851.315/p851x315/456325_382576828428038_563883627_o.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7591" y="954052"/>
            <a:ext cx="7273984" cy="2687433"/>
          </a:xfrm>
          <a:prstGeom prst="rect">
            <a:avLst/>
          </a:prstGeom>
          <a:noFill/>
          <a:ln w="28575"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174" name="Google Shape;174;p31"/>
          <p:cNvSpPr txBox="1"/>
          <p:nvPr/>
        </p:nvSpPr>
        <p:spPr>
          <a:xfrm>
            <a:off x="1109056" y="202726"/>
            <a:ext cx="80349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0" i="0" u="none" strike="noStrike" cap="none">
                <a:solidFill>
                  <a:srgbClr val="08529C"/>
                </a:solidFill>
                <a:latin typeface="Times New Roman"/>
                <a:ea typeface="Times New Roman"/>
                <a:cs typeface="Times New Roman"/>
                <a:sym typeface="Times New Roman"/>
              </a:rPr>
              <a:t>GAMMA CHAPTER </a:t>
            </a:r>
            <a:r>
              <a:rPr lang="en" sz="1800" b="0" i="0" u="none" strike="noStrike" cap="none">
                <a:solidFill>
                  <a:srgbClr val="08529C"/>
                </a:solidFill>
                <a:latin typeface="Times New Roman"/>
                <a:ea typeface="Times New Roman"/>
                <a:cs typeface="Times New Roman"/>
                <a:sym typeface="Times New Roman"/>
              </a:rPr>
              <a:t>OF</a:t>
            </a:r>
            <a:r>
              <a:rPr lang="en" sz="3000" b="0" i="0" u="none" strike="noStrike" cap="none">
                <a:solidFill>
                  <a:srgbClr val="08529C"/>
                </a:solidFill>
                <a:latin typeface="Times New Roman"/>
                <a:ea typeface="Times New Roman"/>
                <a:cs typeface="Times New Roman"/>
                <a:sym typeface="Times New Roman"/>
              </a:rPr>
              <a:t> SIGMA SIGMA PHI</a:t>
            </a:r>
            <a:endParaRPr sz="1100"/>
          </a:p>
        </p:txBody>
      </p:sp>
      <p:pic>
        <p:nvPicPr>
          <p:cNvPr id="175" name="Google Shape;175;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28633" y="3861898"/>
            <a:ext cx="3771900" cy="8596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190117" y="146400"/>
            <a:ext cx="86943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VIRTUAL STUDENT PANEL</a:t>
            </a:r>
            <a:r>
              <a:rPr lang="en" sz="2700" b="0" i="0" u="sng" strike="noStrike" cap="none">
                <a:solidFill>
                  <a:srgbClr val="08529C"/>
                </a:solidFill>
                <a:latin typeface="Times New Roman"/>
                <a:ea typeface="Times New Roman"/>
                <a:cs typeface="Times New Roman"/>
                <a:sym typeface="Times New Roman"/>
              </a:rPr>
              <a:t> AND ROTATION REVIEWS</a:t>
            </a:r>
            <a:endParaRPr sz="2700" b="0" i="0" u="sng" strike="noStrike" cap="none">
              <a:solidFill>
                <a:srgbClr val="08529C"/>
              </a:solidFill>
              <a:latin typeface="Times New Roman"/>
              <a:ea typeface="Times New Roman"/>
              <a:cs typeface="Times New Roman"/>
              <a:sym typeface="Times New Roman"/>
            </a:endParaRPr>
          </a:p>
        </p:txBody>
      </p:sp>
      <p:pic>
        <p:nvPicPr>
          <p:cNvPr id="242" name="Google Shape;242;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43" name="Google Shape;243;p40"/>
          <p:cNvSpPr txBox="1"/>
          <p:nvPr/>
        </p:nvSpPr>
        <p:spPr>
          <a:xfrm>
            <a:off x="364676" y="1261578"/>
            <a:ext cx="7104000" cy="3521700"/>
          </a:xfrm>
          <a:prstGeom prst="rect">
            <a:avLst/>
          </a:prstGeom>
          <a:noFill/>
          <a:ln>
            <a:noFill/>
          </a:ln>
        </p:spPr>
        <p:txBody>
          <a:bodyPr spcFirstLastPara="1" wrap="square" lIns="68575" tIns="34275" rIns="68575" bIns="34275" anchor="t" anchorCtr="0">
            <a:noAutofit/>
          </a:bodyPr>
          <a:lstStyle/>
          <a:p>
            <a:pPr marL="342900" marR="0" lvl="0" indent="-3365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Chapter members serve as ambassadors for LECOM by </a:t>
            </a:r>
            <a:r>
              <a:rPr lang="en" sz="2100" dirty="0">
                <a:solidFill>
                  <a:srgbClr val="08529C"/>
                </a:solidFill>
              </a:rPr>
              <a:t>participating in a virtual student panel for prospective students after their virtual interviews</a:t>
            </a:r>
            <a:r>
              <a:rPr lang="en" sz="2100" dirty="0">
                <a:solidFill>
                  <a:srgbClr val="08529C"/>
                </a:solidFill>
                <a:latin typeface="Arial"/>
                <a:ea typeface="Arial"/>
                <a:cs typeface="Arial"/>
                <a:sym typeface="Arial"/>
              </a:rPr>
              <a:t>.</a:t>
            </a:r>
            <a:endParaRPr sz="1100" dirty="0"/>
          </a:p>
          <a:p>
            <a:pPr marL="342900" marR="0" lvl="0" indent="-3365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Members answer questions related to LECOM, the Erie community and Medical School in general.</a:t>
            </a:r>
            <a:endParaRPr sz="1100" dirty="0"/>
          </a:p>
          <a:p>
            <a:pPr marL="342900" marR="0" lvl="0" indent="-203200" algn="l" rtl="0">
              <a:spcBef>
                <a:spcPts val="0"/>
              </a:spcBef>
              <a:spcAft>
                <a:spcPts val="0"/>
              </a:spcAft>
              <a:buClr>
                <a:schemeClr val="lt1"/>
              </a:buClr>
              <a:buSzPts val="2100"/>
              <a:buFont typeface="Arial"/>
              <a:buNone/>
            </a:pPr>
            <a:endParaRPr sz="2100" dirty="0">
              <a:solidFill>
                <a:srgbClr val="08529C"/>
              </a:solidFill>
              <a:latin typeface="Arial"/>
              <a:ea typeface="Arial"/>
              <a:cs typeface="Arial"/>
              <a:sym typeface="Arial"/>
            </a:endParaRPr>
          </a:p>
          <a:p>
            <a:pPr marL="342900" marR="0" lvl="0" indent="-3365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3</a:t>
            </a:r>
            <a:r>
              <a:rPr lang="en" sz="2100" baseline="30000" dirty="0">
                <a:solidFill>
                  <a:srgbClr val="08529C"/>
                </a:solidFill>
                <a:latin typeface="Arial"/>
                <a:ea typeface="Arial"/>
                <a:cs typeface="Arial"/>
                <a:sym typeface="Arial"/>
              </a:rPr>
              <a:t>rd</a:t>
            </a:r>
            <a:r>
              <a:rPr lang="en" sz="2100" dirty="0">
                <a:solidFill>
                  <a:srgbClr val="08529C"/>
                </a:solidFill>
                <a:latin typeface="Arial"/>
                <a:ea typeface="Arial"/>
                <a:cs typeface="Arial"/>
                <a:sym typeface="Arial"/>
              </a:rPr>
              <a:t> and 4</a:t>
            </a:r>
            <a:r>
              <a:rPr lang="en" sz="2100" baseline="30000" dirty="0">
                <a:solidFill>
                  <a:srgbClr val="08529C"/>
                </a:solidFill>
                <a:latin typeface="Arial"/>
                <a:ea typeface="Arial"/>
                <a:cs typeface="Arial"/>
                <a:sym typeface="Arial"/>
              </a:rPr>
              <a:t>th</a:t>
            </a:r>
            <a:r>
              <a:rPr lang="en" sz="2100" dirty="0">
                <a:solidFill>
                  <a:srgbClr val="08529C"/>
                </a:solidFill>
                <a:latin typeface="Arial"/>
                <a:ea typeface="Arial"/>
                <a:cs typeface="Arial"/>
                <a:sym typeface="Arial"/>
              </a:rPr>
              <a:t> year members maintain a database containing reviews of various rotation sites which are made available to the 2</a:t>
            </a:r>
            <a:r>
              <a:rPr lang="en" sz="2100" baseline="30000" dirty="0">
                <a:solidFill>
                  <a:srgbClr val="08529C"/>
                </a:solidFill>
                <a:latin typeface="Arial"/>
                <a:ea typeface="Arial"/>
                <a:cs typeface="Arial"/>
                <a:sym typeface="Arial"/>
              </a:rPr>
              <a:t>nd</a:t>
            </a:r>
            <a:r>
              <a:rPr lang="en" sz="2100" dirty="0">
                <a:solidFill>
                  <a:srgbClr val="08529C"/>
                </a:solidFill>
                <a:latin typeface="Arial"/>
                <a:ea typeface="Arial"/>
                <a:cs typeface="Arial"/>
                <a:sym typeface="Arial"/>
              </a:rPr>
              <a:t> year class to aid in their rotation selections.</a:t>
            </a:r>
            <a:endParaRPr sz="2100" dirty="0">
              <a:solidFill>
                <a:srgbClr val="08529C"/>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856050" y="0"/>
            <a:ext cx="7429500" cy="938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Script Your Future Collaboration</a:t>
            </a:r>
            <a:endParaRPr/>
          </a:p>
        </p:txBody>
      </p:sp>
      <p:sp>
        <p:nvSpPr>
          <p:cNvPr id="249" name="Google Shape;249;p41"/>
          <p:cNvSpPr txBox="1">
            <a:spLocks noGrp="1"/>
          </p:cNvSpPr>
          <p:nvPr>
            <p:ph type="body" idx="1"/>
          </p:nvPr>
        </p:nvSpPr>
        <p:spPr>
          <a:xfrm>
            <a:off x="856060" y="2000251"/>
            <a:ext cx="7429500" cy="2343300"/>
          </a:xfrm>
          <a:prstGeom prst="rect">
            <a:avLst/>
          </a:prstGeom>
        </p:spPr>
        <p:txBody>
          <a:bodyPr spcFirstLastPara="1" wrap="square" lIns="68575" tIns="34275" rIns="68575" bIns="34275" anchor="ctr" anchorCtr="0">
            <a:noAutofit/>
          </a:bodyPr>
          <a:lstStyle/>
          <a:p>
            <a:pPr marL="0" lvl="0" indent="0" algn="l" rtl="0">
              <a:spcBef>
                <a:spcPts val="300"/>
              </a:spcBef>
              <a:spcAft>
                <a:spcPts val="500"/>
              </a:spcAft>
              <a:buNone/>
            </a:pPr>
            <a:endParaRPr/>
          </a:p>
        </p:txBody>
      </p:sp>
      <p:sp>
        <p:nvSpPr>
          <p:cNvPr id="250" name="Google Shape;250;p41"/>
          <p:cNvSpPr txBox="1"/>
          <p:nvPr/>
        </p:nvSpPr>
        <p:spPr>
          <a:xfrm>
            <a:off x="230850" y="764975"/>
            <a:ext cx="8682300" cy="145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08529C"/>
                </a:solidFill>
              </a:rPr>
              <a:t>SSP joined the Pharmacy students and provided senior living residents with tips on flu prevention, medication adherence, stress management and did blood pressure screenings.</a:t>
            </a:r>
            <a:r>
              <a:rPr lang="en">
                <a:latin typeface="Century Gothic"/>
                <a:ea typeface="Century Gothic"/>
                <a:cs typeface="Century Gothic"/>
                <a:sym typeface="Century Gothic"/>
              </a:rPr>
              <a:t> </a:t>
            </a:r>
            <a:endParaRPr>
              <a:latin typeface="Century Gothic"/>
              <a:ea typeface="Century Gothic"/>
              <a:cs typeface="Century Gothic"/>
              <a:sym typeface="Century Gothic"/>
            </a:endParaRPr>
          </a:p>
        </p:txBody>
      </p:sp>
      <p:pic>
        <p:nvPicPr>
          <p:cNvPr id="251" name="Google Shape;251;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225" y="1933700"/>
            <a:ext cx="2732025" cy="3209800"/>
          </a:xfrm>
          <a:prstGeom prst="rect">
            <a:avLst/>
          </a:prstGeom>
          <a:noFill/>
          <a:ln>
            <a:noFill/>
          </a:ln>
        </p:spPr>
      </p:pic>
      <p:pic>
        <p:nvPicPr>
          <p:cNvPr id="252" name="Google Shape;252;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393880" y="1933700"/>
            <a:ext cx="2601369" cy="3209800"/>
          </a:xfrm>
          <a:prstGeom prst="rect">
            <a:avLst/>
          </a:prstGeom>
          <a:noFill/>
          <a:ln>
            <a:noFill/>
          </a:ln>
        </p:spPr>
      </p:pic>
      <p:pic>
        <p:nvPicPr>
          <p:cNvPr id="253" name="Google Shape;253;p4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812150" y="2366947"/>
            <a:ext cx="3540822" cy="234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856060" y="457200"/>
            <a:ext cx="7429500" cy="1428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MS3 and 4 Students Mentoring MS2 Students for Board Preparation</a:t>
            </a:r>
            <a:endParaRPr/>
          </a:p>
          <a:p>
            <a:pPr marL="0" lvl="0" indent="0" algn="l" rtl="0">
              <a:spcBef>
                <a:spcPts val="0"/>
              </a:spcBef>
              <a:spcAft>
                <a:spcPts val="0"/>
              </a:spcAft>
              <a:buNone/>
            </a:pPr>
            <a:endParaRPr/>
          </a:p>
        </p:txBody>
      </p:sp>
      <p:sp>
        <p:nvSpPr>
          <p:cNvPr id="259" name="Google Shape;259;p42"/>
          <p:cNvSpPr txBox="1"/>
          <p:nvPr/>
        </p:nvSpPr>
        <p:spPr>
          <a:xfrm>
            <a:off x="555850" y="2043300"/>
            <a:ext cx="8071500" cy="19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08529C"/>
                </a:solidFill>
              </a:rPr>
              <a:t>Our MS3 and MS4 students give board prep advice virtually; through zoom, facetime, email and phone to MS2 students. We wanted to make sure that the MS2’s still had a chance to interact with the MS3’s and 4’s in regards to board prep even though they would not being seeing each other in person.</a:t>
            </a:r>
            <a:endParaRPr sz="2100">
              <a:solidFill>
                <a:srgbClr val="08529C"/>
              </a:solidFill>
            </a:endParaRPr>
          </a:p>
        </p:txBody>
      </p:sp>
      <p:pic>
        <p:nvPicPr>
          <p:cNvPr id="2" name="Google Shape;265;p43">
            <a:extLst>
              <a:ext uri="{FF2B5EF4-FFF2-40B4-BE49-F238E27FC236}">
                <a16:creationId xmlns:a16="http://schemas.microsoft.com/office/drawing/2014/main" id="{962663D5-7163-4DEC-BA40-80AEE402F9F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SAFE KIDS ERIE</a:t>
            </a:r>
            <a:endParaRPr sz="2700" b="0" i="0" u="sng" strike="noStrike" cap="none">
              <a:solidFill>
                <a:srgbClr val="08529C"/>
              </a:solidFill>
              <a:latin typeface="Times New Roman"/>
              <a:ea typeface="Times New Roman"/>
              <a:cs typeface="Times New Roman"/>
              <a:sym typeface="Times New Roman"/>
            </a:endParaRPr>
          </a:p>
        </p:txBody>
      </p:sp>
      <p:pic>
        <p:nvPicPr>
          <p:cNvPr id="265" name="Google Shape;265;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66" name="Google Shape;266;p43"/>
          <p:cNvSpPr txBox="1"/>
          <p:nvPr/>
        </p:nvSpPr>
        <p:spPr>
          <a:xfrm>
            <a:off x="380225" y="972000"/>
            <a:ext cx="7747800" cy="1038900"/>
          </a:xfrm>
          <a:prstGeom prst="rect">
            <a:avLst/>
          </a:prstGeom>
          <a:noFill/>
          <a:ln>
            <a:noFill/>
          </a:ln>
        </p:spPr>
        <p:txBody>
          <a:bodyPr spcFirstLastPara="1" wrap="square" lIns="68575" tIns="34275" rIns="68575" bIns="34275" anchor="t" anchorCtr="0">
            <a:noAutofit/>
          </a:bodyPr>
          <a:lstStyle/>
          <a:p>
            <a:pPr marL="254000" marR="0" lvl="0" indent="-247650" algn="l" rtl="0">
              <a:spcBef>
                <a:spcPts val="0"/>
              </a:spcBef>
              <a:spcAft>
                <a:spcPts val="0"/>
              </a:spcAft>
              <a:buClr>
                <a:srgbClr val="08529C"/>
              </a:buClr>
              <a:buSzPts val="2100"/>
              <a:buFont typeface="Arial"/>
              <a:buChar char="•"/>
            </a:pPr>
            <a:r>
              <a:rPr lang="en" sz="2100">
                <a:solidFill>
                  <a:srgbClr val="08529C"/>
                </a:solidFill>
              </a:rPr>
              <a:t>Safe Kids Erie is a program that is led by LECOM. Member go to schools around Erie and to sponsored events to spread the message of Safe Kids Erie and safety tips.</a:t>
            </a:r>
            <a:endParaRPr sz="2100">
              <a:solidFill>
                <a:srgbClr val="08529C"/>
              </a:solidFill>
            </a:endParaRPr>
          </a:p>
          <a:p>
            <a:pPr marL="254000" marR="0" lvl="0" indent="0" algn="l" rtl="0">
              <a:spcBef>
                <a:spcPts val="0"/>
              </a:spcBef>
              <a:spcAft>
                <a:spcPts val="0"/>
              </a:spcAft>
              <a:buNone/>
            </a:pPr>
            <a:endParaRPr sz="2100">
              <a:solidFill>
                <a:srgbClr val="08529C"/>
              </a:solidFill>
            </a:endParaRPr>
          </a:p>
          <a:p>
            <a:pPr marL="254000" marR="0" lvl="0" indent="-247650" algn="l" rtl="0">
              <a:spcBef>
                <a:spcPts val="0"/>
              </a:spcBef>
              <a:spcAft>
                <a:spcPts val="0"/>
              </a:spcAft>
              <a:buClr>
                <a:srgbClr val="08529C"/>
              </a:buClr>
              <a:buSzPts val="2100"/>
              <a:buFont typeface="Arial"/>
              <a:buChar char="•"/>
            </a:pPr>
            <a:r>
              <a:rPr lang="en" sz="2100">
                <a:solidFill>
                  <a:srgbClr val="08529C"/>
                </a:solidFill>
              </a:rPr>
              <a:t>The mission state of the program states “...Provides dedicated and caring staff, operation support and other resources to assist in achieving our common goal: keeping your kids safe. Based on the needs of the community the coalition implements evidence-based programs, such as car-seat checkups, safety workshops and sports clinics, the help parents and caregivers prevent childhood injury.”</a:t>
            </a:r>
            <a:endParaRPr sz="2100">
              <a:solidFill>
                <a:srgbClr val="08529C"/>
              </a:solidFill>
              <a:latin typeface="Arial"/>
              <a:ea typeface="Arial"/>
              <a:cs typeface="Arial"/>
              <a:sym typeface="Arial"/>
            </a:endParaRPr>
          </a:p>
          <a:p>
            <a:pPr marL="254000" marR="0" lvl="0" indent="-114300" algn="l" rtl="0">
              <a:spcBef>
                <a:spcPts val="0"/>
              </a:spcBef>
              <a:spcAft>
                <a:spcPts val="0"/>
              </a:spcAft>
              <a:buClr>
                <a:schemeClr val="lt1"/>
              </a:buClr>
              <a:buSzPts val="2100"/>
              <a:buFont typeface="Arial"/>
              <a:buNone/>
            </a:pPr>
            <a:endParaRPr sz="2100">
              <a:solidFill>
                <a:srgbClr val="08529C"/>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FINAL THOUGHTS</a:t>
            </a:r>
            <a:endParaRPr sz="2700" b="0" i="0" u="sng" strike="noStrike" cap="none">
              <a:solidFill>
                <a:srgbClr val="08529C"/>
              </a:solidFill>
              <a:latin typeface="Times New Roman"/>
              <a:ea typeface="Times New Roman"/>
              <a:cs typeface="Times New Roman"/>
              <a:sym typeface="Times New Roman"/>
            </a:endParaRPr>
          </a:p>
        </p:txBody>
      </p:sp>
      <p:pic>
        <p:nvPicPr>
          <p:cNvPr id="272" name="Google Shape;272;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5281" y="3657134"/>
            <a:ext cx="1160441" cy="1409494"/>
          </a:xfrm>
          <a:prstGeom prst="rect">
            <a:avLst/>
          </a:prstGeom>
          <a:noFill/>
          <a:ln>
            <a:noFill/>
          </a:ln>
        </p:spPr>
      </p:pic>
      <p:sp>
        <p:nvSpPr>
          <p:cNvPr id="273" name="Google Shape;273;p44"/>
          <p:cNvSpPr txBox="1"/>
          <p:nvPr/>
        </p:nvSpPr>
        <p:spPr>
          <a:xfrm>
            <a:off x="222125" y="982825"/>
            <a:ext cx="8472000" cy="1038900"/>
          </a:xfrm>
          <a:prstGeom prst="rect">
            <a:avLst/>
          </a:prstGeom>
          <a:noFill/>
          <a:ln>
            <a:noFill/>
          </a:ln>
        </p:spPr>
        <p:txBody>
          <a:bodyPr spcFirstLastPara="1" wrap="square" lIns="68575" tIns="34275" rIns="68575" bIns="34275" anchor="t" anchorCtr="0">
            <a:noAutofit/>
          </a:bodyPr>
          <a:lstStyle/>
          <a:p>
            <a:pPr marL="139700" marR="0" lvl="0" indent="0" algn="ctr" rtl="0">
              <a:spcBef>
                <a:spcPts val="0"/>
              </a:spcBef>
              <a:spcAft>
                <a:spcPts val="0"/>
              </a:spcAft>
              <a:buClr>
                <a:schemeClr val="lt1"/>
              </a:buClr>
              <a:buSzPts val="2100"/>
              <a:buFont typeface="Arial"/>
              <a:buNone/>
            </a:pPr>
            <a:r>
              <a:rPr lang="en" sz="3000">
                <a:solidFill>
                  <a:srgbClr val="08529C"/>
                </a:solidFill>
              </a:rPr>
              <a:t>The Gamma Chapter would like to thank the National Grand Chapter for all of its support. We look forward to continuing the fantastic work that our chapter does and to continue our mission of furthering Osteopathic Principles and Values in the communities where we live and serve.</a:t>
            </a:r>
            <a:endParaRPr sz="3000">
              <a:solidFill>
                <a:srgbClr val="08529C"/>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5" descr="C:\Users\Prashant\Desktop\LECOM-edit.jpg"/>
          <p:cNvPicPr preferRelativeResize="0"/>
          <p:nvPr/>
        </p:nvPicPr>
        <p:blipFill rotWithShape="1">
          <a:blip r:embed="rId3">
            <a:alphaModFix/>
          </a:blip>
          <a:srcRect/>
          <a:stretch/>
        </p:blipFill>
        <p:spPr>
          <a:xfrm>
            <a:off x="1990330" y="1316831"/>
            <a:ext cx="5160960" cy="2866291"/>
          </a:xfrm>
          <a:prstGeom prst="rect">
            <a:avLst/>
          </a:prstGeom>
          <a:noFill/>
          <a:ln>
            <a:noFill/>
          </a:ln>
        </p:spPr>
      </p:pic>
      <p:pic>
        <p:nvPicPr>
          <p:cNvPr id="279" name="Google Shape;279;p4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84860" y="342899"/>
            <a:ext cx="3771900" cy="859631"/>
          </a:xfrm>
          <a:prstGeom prst="rect">
            <a:avLst/>
          </a:prstGeom>
          <a:noFill/>
          <a:ln>
            <a:noFill/>
          </a:ln>
        </p:spPr>
      </p:pic>
      <p:sp>
        <p:nvSpPr>
          <p:cNvPr id="280" name="Google Shape;280;p45"/>
          <p:cNvSpPr txBox="1"/>
          <p:nvPr/>
        </p:nvSpPr>
        <p:spPr>
          <a:xfrm>
            <a:off x="3493946" y="4343550"/>
            <a:ext cx="21537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a:solidFill>
                  <a:srgbClr val="08529C"/>
                </a:solidFill>
              </a:rPr>
              <a:t>THANK YOU</a:t>
            </a:r>
            <a:endParaRPr sz="2700">
              <a:solidFill>
                <a:srgbClr val="08529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2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250650" y="0"/>
            <a:ext cx="8642700" cy="1428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800" u="sng" dirty="0">
                <a:solidFill>
                  <a:srgbClr val="08529C"/>
                </a:solidFill>
                <a:latin typeface="Times New Roman"/>
                <a:ea typeface="Times New Roman"/>
                <a:cs typeface="Times New Roman"/>
                <a:sym typeface="Times New Roman"/>
              </a:rPr>
              <a:t>LAKE ERIE COLLEGE OF OSTEOPATHIC MEDICINE</a:t>
            </a:r>
            <a:endParaRPr sz="2800" u="sng" dirty="0">
              <a:solidFill>
                <a:srgbClr val="08529C"/>
              </a:solidFill>
              <a:latin typeface="Times New Roman"/>
              <a:ea typeface="Times New Roman"/>
              <a:cs typeface="Times New Roman"/>
              <a:sym typeface="Times New Roman"/>
            </a:endParaRPr>
          </a:p>
        </p:txBody>
      </p:sp>
      <p:sp>
        <p:nvSpPr>
          <p:cNvPr id="181" name="Google Shape;181;p32"/>
          <p:cNvSpPr txBox="1">
            <a:spLocks noGrp="1"/>
          </p:cNvSpPr>
          <p:nvPr>
            <p:ph type="body" idx="1"/>
          </p:nvPr>
        </p:nvSpPr>
        <p:spPr>
          <a:xfrm>
            <a:off x="129650" y="1813727"/>
            <a:ext cx="7981709" cy="2415673"/>
          </a:xfrm>
          <a:prstGeom prst="rect">
            <a:avLst/>
          </a:prstGeom>
        </p:spPr>
        <p:txBody>
          <a:bodyPr spcFirstLastPara="1" wrap="square" lIns="68575" tIns="34275" rIns="68575" bIns="34275" anchor="ctr" anchorCtr="0">
            <a:noAutofit/>
          </a:bodyPr>
          <a:lstStyle/>
          <a:p>
            <a:pPr marL="457200" lvl="0" indent="-355600" algn="l" rtl="0">
              <a:lnSpc>
                <a:spcPct val="115000"/>
              </a:lnSpc>
              <a:spcBef>
                <a:spcPts val="3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LECOM was established as the 16th college of Osteopathic medicine in December 1992.</a:t>
            </a:r>
            <a:endParaRPr sz="2000" dirty="0">
              <a:solidFill>
                <a:srgbClr val="08529C"/>
              </a:solidFill>
              <a:latin typeface="Arial"/>
              <a:ea typeface="Arial"/>
              <a:cs typeface="Arial"/>
              <a:sym typeface="Arial"/>
            </a:endParaRPr>
          </a:p>
          <a:p>
            <a:pPr marL="457200" lvl="0" indent="0" algn="l" rtl="0">
              <a:lnSpc>
                <a:spcPct val="115000"/>
              </a:lnSpc>
              <a:spcBef>
                <a:spcPts val="500"/>
              </a:spcBef>
              <a:spcAft>
                <a:spcPts val="0"/>
              </a:spcAft>
              <a:buNone/>
            </a:pPr>
            <a:endParaRPr sz="2000" dirty="0">
              <a:solidFill>
                <a:srgbClr val="08529C"/>
              </a:solidFill>
              <a:latin typeface="Arial"/>
              <a:ea typeface="Arial"/>
              <a:cs typeface="Arial"/>
              <a:sym typeface="Arial"/>
            </a:endParaRPr>
          </a:p>
          <a:p>
            <a:pPr marL="457200" lvl="0" indent="-355600" algn="l" rtl="0">
              <a:lnSpc>
                <a:spcPct val="115000"/>
              </a:lnSpc>
              <a:spcBef>
                <a:spcPts val="5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The Charter Class Began on August 9, 1993 in Erie, Pennsylvania</a:t>
            </a:r>
            <a:endParaRPr sz="2000" dirty="0">
              <a:solidFill>
                <a:srgbClr val="08529C"/>
              </a:solidFill>
              <a:latin typeface="Arial"/>
              <a:ea typeface="Arial"/>
              <a:cs typeface="Arial"/>
              <a:sym typeface="Arial"/>
            </a:endParaRPr>
          </a:p>
          <a:p>
            <a:pPr marL="457200" lvl="0" indent="0" algn="l" rtl="0">
              <a:lnSpc>
                <a:spcPct val="115000"/>
              </a:lnSpc>
              <a:spcBef>
                <a:spcPts val="500"/>
              </a:spcBef>
              <a:spcAft>
                <a:spcPts val="0"/>
              </a:spcAft>
              <a:buNone/>
            </a:pPr>
            <a:endParaRPr sz="2000" dirty="0">
              <a:solidFill>
                <a:srgbClr val="08529C"/>
              </a:solidFill>
              <a:latin typeface="Arial"/>
              <a:ea typeface="Arial"/>
              <a:cs typeface="Arial"/>
              <a:sym typeface="Arial"/>
            </a:endParaRPr>
          </a:p>
          <a:p>
            <a:pPr marL="457200" lvl="0" indent="-355600" algn="l" rtl="0">
              <a:lnSpc>
                <a:spcPct val="115000"/>
              </a:lnSpc>
              <a:spcBef>
                <a:spcPts val="5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LECOM has granted the Doctor of Osteopathic Medicine degree to almost 5,982 graduates as of 2016.</a:t>
            </a:r>
            <a:endParaRPr sz="2000" dirty="0">
              <a:solidFill>
                <a:srgbClr val="08529C"/>
              </a:solidFill>
              <a:latin typeface="Arial"/>
              <a:ea typeface="Arial"/>
              <a:cs typeface="Arial"/>
              <a:sym typeface="Arial"/>
            </a:endParaRPr>
          </a:p>
        </p:txBody>
      </p:sp>
      <p:pic>
        <p:nvPicPr>
          <p:cNvPr id="182" name="Google Shape;182;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359" y="3877758"/>
            <a:ext cx="898713" cy="10915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72410" y="894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EXECUTIVE BOARD</a:t>
            </a:r>
            <a:endParaRPr sz="2700" b="0" i="0" u="sng" strike="noStrike" cap="none">
              <a:solidFill>
                <a:srgbClr val="08529C"/>
              </a:solidFill>
              <a:latin typeface="Times New Roman"/>
              <a:ea typeface="Times New Roman"/>
              <a:cs typeface="Times New Roman"/>
              <a:sym typeface="Times New Roman"/>
            </a:endParaRPr>
          </a:p>
        </p:txBody>
      </p:sp>
      <p:pic>
        <p:nvPicPr>
          <p:cNvPr id="188" name="Google Shape;188;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359" y="3877758"/>
            <a:ext cx="898713" cy="1091592"/>
          </a:xfrm>
          <a:prstGeom prst="rect">
            <a:avLst/>
          </a:prstGeom>
          <a:noFill/>
          <a:ln>
            <a:noFill/>
          </a:ln>
        </p:spPr>
      </p:pic>
      <p:sp>
        <p:nvSpPr>
          <p:cNvPr id="189" name="Google Shape;189;p33"/>
          <p:cNvSpPr txBox="1"/>
          <p:nvPr/>
        </p:nvSpPr>
        <p:spPr>
          <a:xfrm>
            <a:off x="1708692" y="2535202"/>
            <a:ext cx="24228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rgbClr val="08529C"/>
                </a:solidFill>
                <a:latin typeface="Arial"/>
                <a:ea typeface="Arial"/>
                <a:cs typeface="Arial"/>
                <a:sym typeface="Arial"/>
              </a:rPr>
              <a:t>PRESIDENT: </a:t>
            </a:r>
            <a:r>
              <a:rPr lang="en" sz="1200" b="1">
                <a:solidFill>
                  <a:srgbClr val="08529C"/>
                </a:solidFill>
              </a:rPr>
              <a:t>Alyson Burchell</a:t>
            </a:r>
            <a:endParaRPr sz="1200" b="1">
              <a:solidFill>
                <a:srgbClr val="08529C"/>
              </a:solidFill>
              <a:latin typeface="Arial"/>
              <a:ea typeface="Arial"/>
              <a:cs typeface="Arial"/>
              <a:sym typeface="Arial"/>
            </a:endParaRPr>
          </a:p>
        </p:txBody>
      </p:sp>
      <p:sp>
        <p:nvSpPr>
          <p:cNvPr id="190" name="Google Shape;190;p33"/>
          <p:cNvSpPr txBox="1"/>
          <p:nvPr/>
        </p:nvSpPr>
        <p:spPr>
          <a:xfrm>
            <a:off x="4524112" y="2535200"/>
            <a:ext cx="27675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rgbClr val="08529C"/>
                </a:solidFill>
                <a:latin typeface="Arial"/>
                <a:ea typeface="Arial"/>
                <a:cs typeface="Arial"/>
                <a:sym typeface="Arial"/>
              </a:rPr>
              <a:t>VICE PRESIDENT: </a:t>
            </a:r>
            <a:r>
              <a:rPr lang="en" sz="1200" b="1">
                <a:solidFill>
                  <a:srgbClr val="08529C"/>
                </a:solidFill>
              </a:rPr>
              <a:t>Joshua Bates</a:t>
            </a:r>
            <a:endParaRPr sz="1200" b="1">
              <a:solidFill>
                <a:srgbClr val="08529C"/>
              </a:solidFill>
              <a:latin typeface="Arial"/>
              <a:ea typeface="Arial"/>
              <a:cs typeface="Arial"/>
              <a:sym typeface="Arial"/>
            </a:endParaRPr>
          </a:p>
        </p:txBody>
      </p:sp>
      <p:sp>
        <p:nvSpPr>
          <p:cNvPr id="191" name="Google Shape;191;p33"/>
          <p:cNvSpPr txBox="1"/>
          <p:nvPr/>
        </p:nvSpPr>
        <p:spPr>
          <a:xfrm>
            <a:off x="1574288" y="4757300"/>
            <a:ext cx="26916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rgbClr val="08529C"/>
                </a:solidFill>
                <a:latin typeface="Arial"/>
                <a:ea typeface="Arial"/>
                <a:cs typeface="Arial"/>
                <a:sym typeface="Arial"/>
              </a:rPr>
              <a:t>TREASURER: </a:t>
            </a:r>
            <a:r>
              <a:rPr lang="en" sz="1200" b="1">
                <a:solidFill>
                  <a:srgbClr val="08529C"/>
                </a:solidFill>
              </a:rPr>
              <a:t>Lindsay Smykowski</a:t>
            </a:r>
            <a:endParaRPr sz="1200" b="1">
              <a:solidFill>
                <a:srgbClr val="08529C"/>
              </a:solidFill>
              <a:latin typeface="Arial"/>
              <a:ea typeface="Arial"/>
              <a:cs typeface="Arial"/>
              <a:sym typeface="Arial"/>
            </a:endParaRPr>
          </a:p>
        </p:txBody>
      </p:sp>
      <p:sp>
        <p:nvSpPr>
          <p:cNvPr id="192" name="Google Shape;192;p33"/>
          <p:cNvSpPr txBox="1"/>
          <p:nvPr/>
        </p:nvSpPr>
        <p:spPr>
          <a:xfrm>
            <a:off x="4537174" y="4757300"/>
            <a:ext cx="26916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rgbClr val="08529C"/>
                </a:solidFill>
                <a:latin typeface="Arial"/>
                <a:ea typeface="Arial"/>
                <a:cs typeface="Arial"/>
                <a:sym typeface="Arial"/>
              </a:rPr>
              <a:t>SECRETARY: </a:t>
            </a:r>
            <a:r>
              <a:rPr lang="en" sz="1200" b="1">
                <a:solidFill>
                  <a:srgbClr val="08529C"/>
                </a:solidFill>
              </a:rPr>
              <a:t>Lindsey Schwanke</a:t>
            </a:r>
            <a:endParaRPr sz="1200" b="1">
              <a:solidFill>
                <a:srgbClr val="08529C"/>
              </a:solidFill>
              <a:latin typeface="Arial"/>
              <a:ea typeface="Arial"/>
              <a:cs typeface="Arial"/>
              <a:sym typeface="Arial"/>
            </a:endParaRPr>
          </a:p>
        </p:txBody>
      </p:sp>
      <p:pic>
        <p:nvPicPr>
          <p:cNvPr id="193" name="Google Shape;193;p3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03350" y="697902"/>
            <a:ext cx="1033475" cy="1837298"/>
          </a:xfrm>
          <a:prstGeom prst="rect">
            <a:avLst/>
          </a:prstGeom>
          <a:noFill/>
          <a:ln>
            <a:noFill/>
          </a:ln>
        </p:spPr>
      </p:pic>
      <p:pic>
        <p:nvPicPr>
          <p:cNvPr id="194" name="Google Shape;194;p3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03350" y="2789300"/>
            <a:ext cx="1174401" cy="1931449"/>
          </a:xfrm>
          <a:prstGeom prst="rect">
            <a:avLst/>
          </a:prstGeom>
          <a:noFill/>
          <a:ln>
            <a:noFill/>
          </a:ln>
        </p:spPr>
      </p:pic>
      <p:pic>
        <p:nvPicPr>
          <p:cNvPr id="195" name="Google Shape;195;p3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08563" y="697900"/>
            <a:ext cx="998574" cy="1837302"/>
          </a:xfrm>
          <a:prstGeom prst="rect">
            <a:avLst/>
          </a:prstGeom>
          <a:noFill/>
          <a:ln>
            <a:noFill/>
          </a:ln>
        </p:spPr>
      </p:pic>
      <p:pic>
        <p:nvPicPr>
          <p:cNvPr id="196" name="Google Shape;196;p3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408575" y="2807575"/>
            <a:ext cx="1136451" cy="1931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1067727" y="134576"/>
            <a:ext cx="69390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MISSION STATEMENT</a:t>
            </a:r>
            <a:endParaRPr sz="2700" b="0" i="0" u="sng" strike="noStrike" cap="none">
              <a:solidFill>
                <a:srgbClr val="08529C"/>
              </a:solidFill>
              <a:latin typeface="Times New Roman"/>
              <a:ea typeface="Times New Roman"/>
              <a:cs typeface="Times New Roman"/>
              <a:sym typeface="Times New Roman"/>
            </a:endParaRPr>
          </a:p>
        </p:txBody>
      </p:sp>
      <p:pic>
        <p:nvPicPr>
          <p:cNvPr id="202" name="Google Shape;202;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03" name="Google Shape;203;p34"/>
          <p:cNvSpPr txBox="1"/>
          <p:nvPr/>
        </p:nvSpPr>
        <p:spPr>
          <a:xfrm>
            <a:off x="378373" y="1274617"/>
            <a:ext cx="8315700" cy="3255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i="1">
                <a:solidFill>
                  <a:srgbClr val="08529C"/>
                </a:solidFill>
                <a:latin typeface="Arial"/>
                <a:ea typeface="Arial"/>
                <a:cs typeface="Arial"/>
                <a:sym typeface="Arial"/>
              </a:rPr>
              <a:t>“As an organization founded on scholastic achievement, service, and medicine, we can best serve our community by mentoring the health-underserved populations of Erie, both academically and socially “</a:t>
            </a:r>
            <a:endParaRPr sz="1100"/>
          </a:p>
          <a:p>
            <a:pPr marL="0" marR="0" lvl="0" indent="0" algn="l" rtl="0">
              <a:spcBef>
                <a:spcPts val="0"/>
              </a:spcBef>
              <a:spcAft>
                <a:spcPts val="0"/>
              </a:spcAft>
              <a:buNone/>
            </a:pPr>
            <a:endParaRPr sz="2100">
              <a:solidFill>
                <a:srgbClr val="08529C"/>
              </a:solidFill>
              <a:latin typeface="Arial"/>
              <a:ea typeface="Arial"/>
              <a:cs typeface="Arial"/>
              <a:sym typeface="Arial"/>
            </a:endParaRPr>
          </a:p>
          <a:p>
            <a:pPr marL="254000" marR="0" lvl="0" indent="-114300" algn="l" rtl="0">
              <a:spcBef>
                <a:spcPts val="0"/>
              </a:spcBef>
              <a:spcAft>
                <a:spcPts val="0"/>
              </a:spcAft>
              <a:buClr>
                <a:schemeClr val="lt1"/>
              </a:buClr>
              <a:buSzPts val="2100"/>
              <a:buFont typeface="Arial"/>
              <a:buNone/>
            </a:pPr>
            <a:endParaRPr sz="2100">
              <a:solidFill>
                <a:srgbClr val="08529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GOALS</a:t>
            </a:r>
            <a:endParaRPr sz="2700" b="0" i="0" u="sng" strike="noStrike" cap="none">
              <a:solidFill>
                <a:srgbClr val="08529C"/>
              </a:solidFill>
              <a:latin typeface="Times New Roman"/>
              <a:ea typeface="Times New Roman"/>
              <a:cs typeface="Times New Roman"/>
              <a:sym typeface="Times New Roman"/>
            </a:endParaRPr>
          </a:p>
        </p:txBody>
      </p:sp>
      <p:pic>
        <p:nvPicPr>
          <p:cNvPr id="209" name="Google Shape;209;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10" name="Google Shape;210;p35"/>
          <p:cNvSpPr txBox="1"/>
          <p:nvPr/>
        </p:nvSpPr>
        <p:spPr>
          <a:xfrm>
            <a:off x="380235" y="901654"/>
            <a:ext cx="8313900" cy="3494700"/>
          </a:xfrm>
          <a:prstGeom prst="rect">
            <a:avLst/>
          </a:prstGeom>
          <a:noFill/>
          <a:ln>
            <a:noFill/>
          </a:ln>
        </p:spPr>
        <p:txBody>
          <a:bodyPr spcFirstLastPara="1" wrap="square" lIns="68575" tIns="34275" rIns="68575" bIns="34275" anchor="t" anchorCtr="0">
            <a:noAutofit/>
          </a:bodyPr>
          <a:lstStyle/>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Positively </a:t>
            </a:r>
            <a:r>
              <a:rPr lang="en" sz="2100" b="1">
                <a:solidFill>
                  <a:srgbClr val="08529C"/>
                </a:solidFill>
                <a:latin typeface="Arial"/>
                <a:ea typeface="Arial"/>
                <a:cs typeface="Arial"/>
                <a:sym typeface="Arial"/>
              </a:rPr>
              <a:t>impact the community </a:t>
            </a:r>
            <a:r>
              <a:rPr lang="en" sz="2100">
                <a:solidFill>
                  <a:srgbClr val="08529C"/>
                </a:solidFill>
                <a:latin typeface="Arial"/>
                <a:ea typeface="Arial"/>
                <a:cs typeface="Arial"/>
                <a:sym typeface="Arial"/>
              </a:rPr>
              <a:t>at large through health-oriented community service projects and </a:t>
            </a:r>
            <a:r>
              <a:rPr lang="en" sz="2100">
                <a:solidFill>
                  <a:srgbClr val="08529C"/>
                </a:solidFill>
              </a:rPr>
              <a:t>outreach</a:t>
            </a:r>
            <a:r>
              <a:rPr lang="en" sz="2100">
                <a:solidFill>
                  <a:srgbClr val="08529C"/>
                </a:solidFill>
                <a:latin typeface="Arial"/>
                <a:ea typeface="Arial"/>
                <a:cs typeface="Arial"/>
                <a:sym typeface="Arial"/>
              </a:rPr>
              <a:t> programs</a:t>
            </a:r>
            <a:endParaRPr sz="1100"/>
          </a:p>
          <a:p>
            <a:pPr marL="342900" marR="0" lvl="0" indent="-203200" algn="l" rtl="0">
              <a:lnSpc>
                <a:spcPct val="120000"/>
              </a:lnSpc>
              <a:spcBef>
                <a:spcPts val="0"/>
              </a:spcBef>
              <a:spcAft>
                <a:spcPts val="0"/>
              </a:spcAft>
              <a:buClr>
                <a:schemeClr val="lt1"/>
              </a:buClr>
              <a:buSzPts val="2100"/>
              <a:buFont typeface="Arial"/>
              <a:buNone/>
            </a:pPr>
            <a:endParaRPr sz="2100">
              <a:solidFill>
                <a:srgbClr val="08529C"/>
              </a:solidFill>
              <a:latin typeface="Arial"/>
              <a:ea typeface="Arial"/>
              <a:cs typeface="Arial"/>
              <a:sym typeface="Arial"/>
            </a:endParaRPr>
          </a:p>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Strengthen the </a:t>
            </a:r>
            <a:r>
              <a:rPr lang="en" sz="2100" b="1">
                <a:solidFill>
                  <a:srgbClr val="08529C"/>
                </a:solidFill>
                <a:latin typeface="Arial"/>
                <a:ea typeface="Arial"/>
                <a:cs typeface="Arial"/>
                <a:sym typeface="Arial"/>
              </a:rPr>
              <a:t>presence and awareness of Osteopathy</a:t>
            </a:r>
            <a:r>
              <a:rPr lang="en" sz="2100">
                <a:solidFill>
                  <a:srgbClr val="08529C"/>
                </a:solidFill>
                <a:latin typeface="Arial"/>
                <a:ea typeface="Arial"/>
                <a:cs typeface="Arial"/>
                <a:sym typeface="Arial"/>
              </a:rPr>
              <a:t> in the local community</a:t>
            </a:r>
            <a:endParaRPr sz="1100"/>
          </a:p>
          <a:p>
            <a:pPr marL="342900" marR="0" lvl="0" indent="-203200" algn="l" rtl="0">
              <a:lnSpc>
                <a:spcPct val="120000"/>
              </a:lnSpc>
              <a:spcBef>
                <a:spcPts val="0"/>
              </a:spcBef>
              <a:spcAft>
                <a:spcPts val="0"/>
              </a:spcAft>
              <a:buClr>
                <a:schemeClr val="lt1"/>
              </a:buClr>
              <a:buSzPts val="2100"/>
              <a:buFont typeface="Arial"/>
              <a:buNone/>
            </a:pPr>
            <a:endParaRPr sz="2100">
              <a:solidFill>
                <a:srgbClr val="08529C"/>
              </a:solidFill>
              <a:latin typeface="Arial"/>
              <a:ea typeface="Arial"/>
              <a:cs typeface="Arial"/>
              <a:sym typeface="Arial"/>
            </a:endParaRPr>
          </a:p>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Promote </a:t>
            </a:r>
            <a:r>
              <a:rPr lang="en" sz="2100" b="1">
                <a:solidFill>
                  <a:srgbClr val="08529C"/>
                </a:solidFill>
                <a:latin typeface="Arial"/>
                <a:ea typeface="Arial"/>
                <a:cs typeface="Arial"/>
                <a:sym typeface="Arial"/>
              </a:rPr>
              <a:t>fellowship</a:t>
            </a:r>
            <a:r>
              <a:rPr lang="en" sz="2100">
                <a:solidFill>
                  <a:srgbClr val="08529C"/>
                </a:solidFill>
                <a:latin typeface="Arial"/>
                <a:ea typeface="Arial"/>
                <a:cs typeface="Arial"/>
                <a:sym typeface="Arial"/>
              </a:rPr>
              <a:t> amongst the student body and to continue the scholastic excellence of its members and its colleagues</a:t>
            </a:r>
            <a:endParaRPr sz="1100"/>
          </a:p>
          <a:p>
            <a:pPr marL="0" marR="0" lvl="0" indent="0" algn="l" rtl="0">
              <a:spcBef>
                <a:spcPts val="0"/>
              </a:spcBef>
              <a:spcAft>
                <a:spcPts val="0"/>
              </a:spcAft>
              <a:buNone/>
            </a:pPr>
            <a:endParaRPr sz="21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1936118" y="171984"/>
            <a:ext cx="5913600" cy="719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REQUIREMENTS</a:t>
            </a:r>
            <a:endParaRPr sz="2700" b="0" i="0" u="sng" strike="noStrike" cap="none">
              <a:solidFill>
                <a:srgbClr val="08529C"/>
              </a:solidFill>
              <a:latin typeface="Times New Roman"/>
              <a:ea typeface="Times New Roman"/>
              <a:cs typeface="Times New Roman"/>
              <a:sym typeface="Times New Roman"/>
            </a:endParaRPr>
          </a:p>
        </p:txBody>
      </p:sp>
      <p:pic>
        <p:nvPicPr>
          <p:cNvPr id="216" name="Google Shape;216;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17" name="Google Shape;217;p36"/>
          <p:cNvSpPr txBox="1"/>
          <p:nvPr/>
        </p:nvSpPr>
        <p:spPr>
          <a:xfrm>
            <a:off x="224659" y="1022117"/>
            <a:ext cx="8469600" cy="3947100"/>
          </a:xfrm>
          <a:prstGeom prst="rect">
            <a:avLst/>
          </a:prstGeom>
          <a:noFill/>
          <a:ln>
            <a:noFill/>
          </a:ln>
        </p:spPr>
        <p:txBody>
          <a:bodyPr spcFirstLastPara="1" wrap="square" lIns="68575" tIns="34275" rIns="68575" bIns="34275" anchor="t" anchorCtr="0">
            <a:noAutofit/>
          </a:bodyPr>
          <a:lstStyle/>
          <a:p>
            <a:pPr marL="254000" marR="0" lvl="0" indent="-2476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In order to apply all prospective members must complete the f</a:t>
            </a:r>
            <a:r>
              <a:rPr lang="en" sz="2100" dirty="0">
                <a:solidFill>
                  <a:srgbClr val="08529C"/>
                </a:solidFill>
              </a:rPr>
              <a:t>o</a:t>
            </a:r>
            <a:r>
              <a:rPr lang="en" sz="2100" dirty="0">
                <a:solidFill>
                  <a:srgbClr val="08529C"/>
                </a:solidFill>
                <a:latin typeface="Arial"/>
                <a:ea typeface="Arial"/>
                <a:cs typeface="Arial"/>
                <a:sym typeface="Arial"/>
              </a:rPr>
              <a:t>llowing requirements must:</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Demonstrate involvement in school clubs and community service activities</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Complete at least </a:t>
            </a:r>
            <a:r>
              <a:rPr lang="en" sz="2100" dirty="0">
                <a:solidFill>
                  <a:srgbClr val="08529C"/>
                </a:solidFill>
              </a:rPr>
              <a:t>5</a:t>
            </a:r>
            <a:r>
              <a:rPr lang="en" sz="2100" b="0" i="0" u="none" strike="noStrike" cap="none" dirty="0">
                <a:solidFill>
                  <a:srgbClr val="08529C"/>
                </a:solidFill>
                <a:latin typeface="Arial"/>
                <a:ea typeface="Arial"/>
                <a:cs typeface="Arial"/>
                <a:sym typeface="Arial"/>
              </a:rPr>
              <a:t> community Service hours in the semester prior to the application cycle</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Have at least a 3.0 cumulative GPA</a:t>
            </a:r>
            <a:endParaRPr sz="1100" dirty="0"/>
          </a:p>
          <a:p>
            <a:pPr marL="254000" marR="0" lvl="0" indent="-114300" algn="l" rtl="0">
              <a:spcBef>
                <a:spcPts val="0"/>
              </a:spcBef>
              <a:spcAft>
                <a:spcPts val="0"/>
              </a:spcAft>
              <a:buClr>
                <a:schemeClr val="lt1"/>
              </a:buClr>
              <a:buSzPts val="2100"/>
              <a:buFont typeface="Arial"/>
              <a:buNone/>
            </a:pPr>
            <a:endParaRPr sz="2100" dirty="0">
              <a:solidFill>
                <a:srgbClr val="08529C"/>
              </a:solidFill>
              <a:latin typeface="Arial"/>
              <a:ea typeface="Arial"/>
              <a:cs typeface="Arial"/>
              <a:sym typeface="Arial"/>
            </a:endParaRPr>
          </a:p>
          <a:p>
            <a:pPr marL="254000" marR="0" lvl="0" indent="-2476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In order to maintain active membership status members must:</a:t>
            </a:r>
            <a:endParaRPr sz="1100" dirty="0"/>
          </a:p>
          <a:p>
            <a:pPr marL="596900" marR="0" lvl="1" indent="-247650" algn="l" rtl="0">
              <a:spcBef>
                <a:spcPts val="0"/>
              </a:spcBef>
              <a:spcAft>
                <a:spcPts val="0"/>
              </a:spcAft>
              <a:buClr>
                <a:srgbClr val="08529C"/>
              </a:buClr>
              <a:buSzPts val="2100"/>
              <a:buFont typeface="Arial"/>
              <a:buChar char="•"/>
            </a:pPr>
            <a:r>
              <a:rPr lang="en" sz="2100" b="0" i="0" u="none" strike="noStrike" cap="none" dirty="0">
                <a:solidFill>
                  <a:srgbClr val="08529C"/>
                </a:solidFill>
                <a:latin typeface="Arial"/>
                <a:ea typeface="Arial"/>
                <a:cs typeface="Arial"/>
                <a:sym typeface="Arial"/>
              </a:rPr>
              <a:t>Maintain a minimum 3.0 cumulative GPA</a:t>
            </a:r>
            <a:endParaRPr sz="1100" dirty="0"/>
          </a:p>
          <a:p>
            <a:pPr marL="596900" marR="0" lvl="1" indent="-247650" algn="l" rtl="0">
              <a:spcBef>
                <a:spcPts val="0"/>
              </a:spcBef>
              <a:spcAft>
                <a:spcPts val="0"/>
              </a:spcAft>
              <a:buClr>
                <a:srgbClr val="08529C"/>
              </a:buClr>
              <a:buSzPts val="2100"/>
              <a:buFont typeface="Arial"/>
              <a:buChar char="•"/>
            </a:pPr>
            <a:r>
              <a:rPr lang="en" sz="2100" b="0" i="0" u="none" strike="noStrike" cap="none" dirty="0">
                <a:solidFill>
                  <a:srgbClr val="08529C"/>
                </a:solidFill>
                <a:latin typeface="Arial"/>
                <a:ea typeface="Arial"/>
                <a:cs typeface="Arial"/>
                <a:sym typeface="Arial"/>
              </a:rPr>
              <a:t>Participate in 20 community service hours per semester</a:t>
            </a:r>
            <a:endParaRPr sz="1100" dirty="0"/>
          </a:p>
          <a:p>
            <a:pPr marL="596900" marR="0" lvl="1" indent="-114300" algn="l" rtl="0">
              <a:spcBef>
                <a:spcPts val="0"/>
              </a:spcBef>
              <a:spcAft>
                <a:spcPts val="0"/>
              </a:spcAft>
              <a:buClr>
                <a:schemeClr val="lt1"/>
              </a:buClr>
              <a:buSzPts val="2100"/>
              <a:buFont typeface="Arial"/>
              <a:buNone/>
            </a:pPr>
            <a:endParaRPr sz="2100" b="0" i="0" u="none" strike="noStrike" cap="none" dirty="0">
              <a:solidFill>
                <a:srgbClr val="08529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CURRENT GAMMA CHAPTER MEMBER STATISTICS</a:t>
            </a:r>
            <a:endParaRPr sz="2700" b="0" i="0" u="sng" strike="noStrike" cap="none">
              <a:solidFill>
                <a:srgbClr val="08529C"/>
              </a:solidFill>
              <a:latin typeface="Times New Roman"/>
              <a:ea typeface="Times New Roman"/>
              <a:cs typeface="Times New Roman"/>
              <a:sym typeface="Times New Roman"/>
            </a:endParaRPr>
          </a:p>
        </p:txBody>
      </p:sp>
      <p:pic>
        <p:nvPicPr>
          <p:cNvPr id="223" name="Google Shape;223;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24" name="Google Shape;224;p37"/>
          <p:cNvSpPr txBox="1"/>
          <p:nvPr/>
        </p:nvSpPr>
        <p:spPr>
          <a:xfrm>
            <a:off x="174334" y="901579"/>
            <a:ext cx="8313900" cy="4178100"/>
          </a:xfrm>
          <a:prstGeom prst="rect">
            <a:avLst/>
          </a:prstGeom>
          <a:noFill/>
          <a:ln>
            <a:noFill/>
          </a:ln>
        </p:spPr>
        <p:txBody>
          <a:bodyPr spcFirstLastPara="1" wrap="square" lIns="68575" tIns="34275" rIns="68575" bIns="34275" anchor="t" anchorCtr="0">
            <a:noAutofit/>
          </a:bodyPr>
          <a:lstStyle/>
          <a:p>
            <a:pPr marL="0" marR="0" lvl="1" indent="0" algn="l" rtl="0">
              <a:spcBef>
                <a:spcPts val="0"/>
              </a:spcBef>
              <a:spcAft>
                <a:spcPts val="0"/>
              </a:spcAft>
              <a:buNone/>
            </a:pPr>
            <a:endParaRPr sz="2100" b="0" i="0" u="none" strike="noStrike" cap="none">
              <a:solidFill>
                <a:srgbClr val="08529C"/>
              </a:solidFill>
              <a:latin typeface="Arial"/>
              <a:ea typeface="Arial"/>
              <a:cs typeface="Arial"/>
              <a:sym typeface="Arial"/>
            </a:endParaRPr>
          </a:p>
          <a:p>
            <a:pPr marL="0" marR="0" lvl="0" indent="0" algn="ctr" rtl="0">
              <a:spcBef>
                <a:spcPts val="0"/>
              </a:spcBef>
              <a:spcAft>
                <a:spcPts val="0"/>
              </a:spcAft>
              <a:buNone/>
            </a:pPr>
            <a:r>
              <a:rPr lang="en" sz="2100">
                <a:solidFill>
                  <a:srgbClr val="08529C"/>
                </a:solidFill>
                <a:latin typeface="Arial"/>
                <a:ea typeface="Arial"/>
                <a:cs typeface="Arial"/>
                <a:sym typeface="Arial"/>
              </a:rPr>
              <a:t>Class of </a:t>
            </a:r>
            <a:r>
              <a:rPr lang="en" sz="2100">
                <a:solidFill>
                  <a:srgbClr val="08529C"/>
                </a:solidFill>
              </a:rPr>
              <a:t>2021</a:t>
            </a:r>
            <a:r>
              <a:rPr lang="en" sz="2100">
                <a:solidFill>
                  <a:srgbClr val="08529C"/>
                </a:solidFill>
                <a:latin typeface="Arial"/>
                <a:ea typeface="Arial"/>
                <a:cs typeface="Arial"/>
                <a:sym typeface="Arial"/>
              </a:rPr>
              <a:t> → </a:t>
            </a:r>
            <a:r>
              <a:rPr lang="en" sz="2100">
                <a:solidFill>
                  <a:srgbClr val="08529C"/>
                </a:solidFill>
              </a:rPr>
              <a:t>47</a:t>
            </a:r>
            <a:r>
              <a:rPr lang="en" sz="2100">
                <a:solidFill>
                  <a:srgbClr val="08529C"/>
                </a:solidFill>
                <a:latin typeface="Arial"/>
                <a:ea typeface="Arial"/>
                <a:cs typeface="Arial"/>
                <a:sym typeface="Arial"/>
              </a:rPr>
              <a:t> members</a:t>
            </a:r>
            <a:endParaRPr sz="1100"/>
          </a:p>
          <a:p>
            <a:pPr marL="0" marR="0" lvl="0" indent="0" algn="ctr" rtl="0">
              <a:spcBef>
                <a:spcPts val="0"/>
              </a:spcBef>
              <a:spcAft>
                <a:spcPts val="0"/>
              </a:spcAft>
              <a:buNone/>
            </a:pPr>
            <a:endParaRPr sz="2100">
              <a:solidFill>
                <a:srgbClr val="08529C"/>
              </a:solidFill>
              <a:latin typeface="Arial"/>
              <a:ea typeface="Arial"/>
              <a:cs typeface="Arial"/>
              <a:sym typeface="Arial"/>
            </a:endParaRPr>
          </a:p>
          <a:p>
            <a:pPr marL="0" marR="0" lvl="0" indent="0" algn="ctr" rtl="0">
              <a:spcBef>
                <a:spcPts val="0"/>
              </a:spcBef>
              <a:spcAft>
                <a:spcPts val="0"/>
              </a:spcAft>
              <a:buNone/>
            </a:pPr>
            <a:r>
              <a:rPr lang="en" sz="2100">
                <a:solidFill>
                  <a:srgbClr val="08529C"/>
                </a:solidFill>
                <a:latin typeface="Arial"/>
                <a:ea typeface="Arial"/>
                <a:cs typeface="Arial"/>
                <a:sym typeface="Arial"/>
              </a:rPr>
              <a:t>Class of 202</a:t>
            </a:r>
            <a:r>
              <a:rPr lang="en" sz="2100">
                <a:solidFill>
                  <a:srgbClr val="08529C"/>
                </a:solidFill>
              </a:rPr>
              <a:t>2</a:t>
            </a:r>
            <a:r>
              <a:rPr lang="en" sz="2100">
                <a:solidFill>
                  <a:srgbClr val="08529C"/>
                </a:solidFill>
                <a:latin typeface="Arial"/>
                <a:ea typeface="Arial"/>
                <a:cs typeface="Arial"/>
                <a:sym typeface="Arial"/>
              </a:rPr>
              <a:t> → </a:t>
            </a:r>
            <a:r>
              <a:rPr lang="en" sz="2100">
                <a:solidFill>
                  <a:srgbClr val="08529C"/>
                </a:solidFill>
              </a:rPr>
              <a:t>38 members</a:t>
            </a:r>
            <a:endParaRPr sz="2100">
              <a:solidFill>
                <a:srgbClr val="08529C"/>
              </a:solidFill>
            </a:endParaRPr>
          </a:p>
          <a:p>
            <a:pPr marL="0" marR="0" lvl="0" indent="0" algn="ctr" rtl="0">
              <a:spcBef>
                <a:spcPts val="0"/>
              </a:spcBef>
              <a:spcAft>
                <a:spcPts val="0"/>
              </a:spcAft>
              <a:buNone/>
            </a:pPr>
            <a:endParaRPr sz="2100">
              <a:solidFill>
                <a:srgbClr val="08529C"/>
              </a:solidFill>
            </a:endParaRPr>
          </a:p>
          <a:p>
            <a:pPr marL="0" marR="0" lvl="0" indent="0" algn="ctr" rtl="0">
              <a:spcBef>
                <a:spcPts val="0"/>
              </a:spcBef>
              <a:spcAft>
                <a:spcPts val="0"/>
              </a:spcAft>
              <a:buNone/>
            </a:pPr>
            <a:r>
              <a:rPr lang="en" sz="2100">
                <a:solidFill>
                  <a:srgbClr val="08529C"/>
                </a:solidFill>
              </a:rPr>
              <a:t>Class of 2023 → 25 members</a:t>
            </a:r>
            <a:endParaRPr sz="2100">
              <a:solidFill>
                <a:srgbClr val="08529C"/>
              </a:solidFill>
            </a:endParaRPr>
          </a:p>
          <a:p>
            <a:pPr marL="0" marR="0" lvl="0" indent="0" algn="ctr" rtl="0">
              <a:spcBef>
                <a:spcPts val="0"/>
              </a:spcBef>
              <a:spcAft>
                <a:spcPts val="0"/>
              </a:spcAft>
              <a:buNone/>
            </a:pPr>
            <a:endParaRPr sz="2100">
              <a:solidFill>
                <a:srgbClr val="08529C"/>
              </a:solidFill>
            </a:endParaRPr>
          </a:p>
          <a:p>
            <a:pPr marL="0" marR="0" lvl="0" indent="0" algn="ctr" rtl="0">
              <a:spcBef>
                <a:spcPts val="0"/>
              </a:spcBef>
              <a:spcAft>
                <a:spcPts val="0"/>
              </a:spcAft>
              <a:buNone/>
            </a:pPr>
            <a:r>
              <a:rPr lang="en" sz="2100">
                <a:solidFill>
                  <a:srgbClr val="08529C"/>
                </a:solidFill>
              </a:rPr>
              <a:t>Class of 2024 → induction in Spring 2021</a:t>
            </a:r>
            <a:endParaRPr sz="2100">
              <a:solidFill>
                <a:srgbClr val="08529C"/>
              </a:solidFill>
            </a:endParaRPr>
          </a:p>
          <a:p>
            <a:pPr marL="596900" marR="0" lvl="1" indent="-152400" algn="l" rtl="0">
              <a:spcBef>
                <a:spcPts val="0"/>
              </a:spcBef>
              <a:spcAft>
                <a:spcPts val="0"/>
              </a:spcAft>
              <a:buClr>
                <a:schemeClr val="lt1"/>
              </a:buClr>
              <a:buSzPts val="1500"/>
              <a:buFont typeface="Noto Sans Symbols"/>
              <a:buNone/>
            </a:pPr>
            <a:endParaRPr sz="1500" b="0" i="0" u="none" strike="noStrike" cap="none">
              <a:solidFill>
                <a:srgbClr val="08529C"/>
              </a:solidFill>
              <a:latin typeface="Arial"/>
              <a:ea typeface="Arial"/>
              <a:cs typeface="Arial"/>
              <a:sym typeface="Arial"/>
            </a:endParaRPr>
          </a:p>
          <a:p>
            <a:pPr marL="342900" marR="0" lvl="1" indent="0" algn="l" rtl="0">
              <a:spcBef>
                <a:spcPts val="0"/>
              </a:spcBef>
              <a:spcAft>
                <a:spcPts val="0"/>
              </a:spcAft>
              <a:buClr>
                <a:schemeClr val="lt1"/>
              </a:buClr>
              <a:buSzPts val="1500"/>
              <a:buFont typeface="Noto Sans Symbols"/>
              <a:buNone/>
            </a:pPr>
            <a:endParaRPr sz="1500" b="0" i="0" u="none" strike="noStrike" cap="none">
              <a:solidFill>
                <a:srgbClr val="08529C"/>
              </a:solidFill>
              <a:latin typeface="Arial"/>
              <a:ea typeface="Arial"/>
              <a:cs typeface="Arial"/>
              <a:sym typeface="Arial"/>
            </a:endParaRPr>
          </a:p>
          <a:p>
            <a:pPr marL="0" marR="0" lvl="0" indent="0" algn="ctr" rtl="0">
              <a:spcBef>
                <a:spcPts val="0"/>
              </a:spcBef>
              <a:spcAft>
                <a:spcPts val="0"/>
              </a:spcAft>
              <a:buNone/>
            </a:pPr>
            <a:r>
              <a:rPr lang="en" sz="1800" b="1">
                <a:solidFill>
                  <a:srgbClr val="08529C"/>
                </a:solidFill>
                <a:latin typeface="Arial"/>
                <a:ea typeface="Arial"/>
                <a:cs typeface="Arial"/>
                <a:sym typeface="Arial"/>
              </a:rPr>
              <a:t>Gamma Chapter Total:</a:t>
            </a:r>
            <a:endParaRPr sz="1100"/>
          </a:p>
          <a:p>
            <a:pPr marL="0" marR="0" lvl="0" indent="0" algn="ctr" rtl="0">
              <a:spcBef>
                <a:spcPts val="0"/>
              </a:spcBef>
              <a:spcAft>
                <a:spcPts val="0"/>
              </a:spcAft>
              <a:buNone/>
            </a:pPr>
            <a:r>
              <a:rPr lang="en" sz="1500" b="1">
                <a:solidFill>
                  <a:srgbClr val="08529C"/>
                </a:solidFill>
                <a:latin typeface="Arial"/>
                <a:ea typeface="Arial"/>
                <a:cs typeface="Arial"/>
                <a:sym typeface="Arial"/>
              </a:rPr>
              <a:t> 1</a:t>
            </a:r>
            <a:r>
              <a:rPr lang="en" sz="1500" b="1">
                <a:solidFill>
                  <a:srgbClr val="08529C"/>
                </a:solidFill>
              </a:rPr>
              <a:t>10</a:t>
            </a:r>
            <a:r>
              <a:rPr lang="en" sz="1500" b="1">
                <a:solidFill>
                  <a:srgbClr val="08529C"/>
                </a:solidFill>
                <a:latin typeface="Arial"/>
                <a:ea typeface="Arial"/>
                <a:cs typeface="Arial"/>
                <a:sym typeface="Arial"/>
              </a:rPr>
              <a:t> Total Current Members</a:t>
            </a:r>
            <a:endParaRPr sz="1100"/>
          </a:p>
          <a:p>
            <a:pPr marL="342900" marR="0" lvl="1" indent="0" algn="l" rtl="0">
              <a:spcBef>
                <a:spcPts val="0"/>
              </a:spcBef>
              <a:spcAft>
                <a:spcPts val="0"/>
              </a:spcAft>
              <a:buClr>
                <a:schemeClr val="lt1"/>
              </a:buClr>
              <a:buSzPts val="1400"/>
              <a:buFont typeface="Noto Sans Symbols"/>
              <a:buNone/>
            </a:pPr>
            <a:endParaRPr sz="1400" b="0"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763160" y="0"/>
            <a:ext cx="7429500" cy="1428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u="sng">
                <a:solidFill>
                  <a:srgbClr val="08529C"/>
                </a:solidFill>
                <a:latin typeface="Times New Roman"/>
                <a:ea typeface="Times New Roman"/>
                <a:cs typeface="Times New Roman"/>
                <a:sym typeface="Times New Roman"/>
              </a:rPr>
              <a:t>INDUCTION CEREMONY SPRING 2020</a:t>
            </a:r>
            <a:endParaRPr u="sng">
              <a:solidFill>
                <a:srgbClr val="08529C"/>
              </a:solidFill>
              <a:latin typeface="Times New Roman"/>
              <a:ea typeface="Times New Roman"/>
              <a:cs typeface="Times New Roman"/>
              <a:sym typeface="Times New Roman"/>
            </a:endParaRPr>
          </a:p>
        </p:txBody>
      </p:sp>
      <p:pic>
        <p:nvPicPr>
          <p:cNvPr id="230" name="Google Shape;230;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20850" y="1014900"/>
            <a:ext cx="5447950" cy="4085951"/>
          </a:xfrm>
          <a:prstGeom prst="rect">
            <a:avLst/>
          </a:prstGeom>
          <a:noFill/>
          <a:ln>
            <a:noFill/>
          </a:ln>
        </p:spPr>
      </p:pic>
      <p:pic>
        <p:nvPicPr>
          <p:cNvPr id="2" name="Google Shape;242;p40">
            <a:extLst>
              <a:ext uri="{FF2B5EF4-FFF2-40B4-BE49-F238E27FC236}">
                <a16:creationId xmlns:a16="http://schemas.microsoft.com/office/drawing/2014/main" id="{6B7B84D5-6928-47EC-91D2-415D1C53D76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680251" y="3792050"/>
            <a:ext cx="8286900" cy="693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8529C"/>
              </a:buClr>
              <a:buSzPts val="3000"/>
              <a:buFont typeface="Times New Roman"/>
              <a:buNone/>
            </a:pPr>
            <a:r>
              <a:rPr lang="en" sz="3000" b="1" i="0" u="none" strike="noStrike" cap="none">
                <a:solidFill>
                  <a:srgbClr val="08529C"/>
                </a:solidFill>
                <a:latin typeface="Times New Roman"/>
                <a:ea typeface="Times New Roman"/>
                <a:cs typeface="Times New Roman"/>
                <a:sym typeface="Times New Roman"/>
              </a:rPr>
              <a:t>GAMMA CHAPTER SERVICE </a:t>
            </a:r>
            <a:r>
              <a:rPr lang="en" sz="3000" b="1">
                <a:solidFill>
                  <a:srgbClr val="08529C"/>
                </a:solidFill>
                <a:latin typeface="Times New Roman"/>
                <a:ea typeface="Times New Roman"/>
                <a:cs typeface="Times New Roman"/>
                <a:sym typeface="Times New Roman"/>
              </a:rPr>
              <a:t>ACTIVITIES</a:t>
            </a:r>
            <a:endParaRPr sz="3000" b="1" i="0" u="none" strike="noStrike" cap="none">
              <a:solidFill>
                <a:srgbClr val="08529C"/>
              </a:solidFill>
              <a:latin typeface="Times New Roman"/>
              <a:ea typeface="Times New Roman"/>
              <a:cs typeface="Times New Roman"/>
              <a:sym typeface="Times New Roman"/>
            </a:endParaRPr>
          </a:p>
        </p:txBody>
      </p:sp>
      <p:pic>
        <p:nvPicPr>
          <p:cNvPr id="236" name="Google Shape;236;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14978" y="614855"/>
            <a:ext cx="2217451" cy="269335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sh">
  <a:themeElements>
    <a:clrScheme name="Mesh">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609</Words>
  <Application>Microsoft Office PowerPoint</Application>
  <PresentationFormat>On-screen Show (16:9)</PresentationFormat>
  <Paragraphs>60</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Times New Roman</vt:lpstr>
      <vt:lpstr>Courier New</vt:lpstr>
      <vt:lpstr>Noto Sans Symbols</vt:lpstr>
      <vt:lpstr>Arial</vt:lpstr>
      <vt:lpstr>Century Gothic</vt:lpstr>
      <vt:lpstr>Calibri</vt:lpstr>
      <vt:lpstr>Simple Light</vt:lpstr>
      <vt:lpstr>Mesh</vt:lpstr>
      <vt:lpstr>PowerPoint Presentation</vt:lpstr>
      <vt:lpstr>LAKE ERIE COLLEGE OF OSTEOPATHIC MEDICINE</vt:lpstr>
      <vt:lpstr>GAMMA CHAPTER EXECUTIVE BOARD</vt:lpstr>
      <vt:lpstr>GAMMA CHAPTER MISSION STATEMENT</vt:lpstr>
      <vt:lpstr>GAMMA CHAPTER GOALS</vt:lpstr>
      <vt:lpstr>GAMMA CHAPTER REQUIREMENTS</vt:lpstr>
      <vt:lpstr>CURRENT GAMMA CHAPTER MEMBER STATISTICS</vt:lpstr>
      <vt:lpstr>INDUCTION CEREMONY SPRING 2020</vt:lpstr>
      <vt:lpstr>GAMMA CHAPTER SERVICE ACTIVITIES</vt:lpstr>
      <vt:lpstr>VIRTUAL STUDENT PANEL AND ROTATION REVIEWS</vt:lpstr>
      <vt:lpstr>Script Your Future Collaboration</vt:lpstr>
      <vt:lpstr>MS3 and 4 Students Mentoring MS2 Students for Board Preparation </vt:lpstr>
      <vt:lpstr>SAFE KIDS ERIE</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Whitaker</cp:lastModifiedBy>
  <cp:revision>2</cp:revision>
  <dcterms:modified xsi:type="dcterms:W3CDTF">2020-09-30T21:08:35Z</dcterms:modified>
</cp:coreProperties>
</file>