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17"/>
  </p:notesMasterIdLst>
  <p:sldIdLst>
    <p:sldId id="257" r:id="rId2"/>
    <p:sldId id="258" r:id="rId3"/>
    <p:sldId id="283" r:id="rId4"/>
    <p:sldId id="291" r:id="rId5"/>
    <p:sldId id="284" r:id="rId6"/>
    <p:sldId id="286" r:id="rId7"/>
    <p:sldId id="288" r:id="rId8"/>
    <p:sldId id="285" r:id="rId9"/>
    <p:sldId id="295" r:id="rId10"/>
    <p:sldId id="290" r:id="rId11"/>
    <p:sldId id="292" r:id="rId12"/>
    <p:sldId id="293" r:id="rId13"/>
    <p:sldId id="294" r:id="rId14"/>
    <p:sldId id="298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9817"/>
  </p:normalViewPr>
  <p:slideViewPr>
    <p:cSldViewPr snapToGrid="0" snapToObjects="1">
      <p:cViewPr varScale="1">
        <p:scale>
          <a:sx n="96" d="100"/>
          <a:sy n="96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A389-345E-714D-A396-943AAA5B8A0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96BE2-83EA-0C4F-9E30-B40FD5C4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0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2020 Mu Chapter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96BE2-83EA-0C4F-9E30-B40FD5C4CB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8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</a:p>
          <a:p>
            <a:r>
              <a:rPr lang="en-US" dirty="0"/>
              <a:t>National Chapter states 25% of class, but our chapter is a bit stricter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2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81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1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Old Mill Center for Children and Families is a full-service provider of preschool, mental health, early intervention and parent support for children from birth to 18 and their families.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Their services address the educational, social, emotional, and family needs of a diverse population of children.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SSP members help in the</a:t>
            </a:r>
            <a:r>
              <a:rPr lang="en-US" baseline="0" dirty="0"/>
              <a:t> weeks leading up to the auction to prepare and set up for this major fundraising event.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We also have students that volunteer year round with the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1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Board</a:t>
            </a:r>
            <a:r>
              <a:rPr lang="en-US" baseline="0" dirty="0"/>
              <a:t> re</a:t>
            </a:r>
            <a:r>
              <a:rPr lang="en-US" dirty="0"/>
              <a:t>view</a:t>
            </a:r>
            <a:r>
              <a:rPr lang="en-US" baseline="0" dirty="0"/>
              <a:t> series aimed at the 2</a:t>
            </a:r>
            <a:r>
              <a:rPr lang="en-US" baseline="30000" dirty="0"/>
              <a:t>nd</a:t>
            </a:r>
            <a:r>
              <a:rPr lang="en-US" baseline="0" dirty="0"/>
              <a:t> year students runs from November-April.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This was started in 2014 as a joint effort between the Lebanon and Pomona SSP members.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PowerPoints were created and shared between the campuses and posted for everyone’s use.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 PowerPoints are updated and added to each year.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Presentations are done separately on each campus but often from the same PowerPoint.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18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Board</a:t>
            </a:r>
            <a:r>
              <a:rPr lang="en-US" baseline="0" dirty="0"/>
              <a:t> re</a:t>
            </a:r>
            <a:r>
              <a:rPr lang="en-US" dirty="0"/>
              <a:t>view</a:t>
            </a:r>
            <a:r>
              <a:rPr lang="en-US" baseline="0" dirty="0"/>
              <a:t> series aimed at the 2</a:t>
            </a:r>
            <a:r>
              <a:rPr lang="en-US" baseline="30000" dirty="0"/>
              <a:t>nd</a:t>
            </a:r>
            <a:r>
              <a:rPr lang="en-US" baseline="0" dirty="0"/>
              <a:t> year students runs from November-April, run by 2</a:t>
            </a:r>
            <a:r>
              <a:rPr lang="en-US" baseline="30000" dirty="0"/>
              <a:t>nd</a:t>
            </a:r>
            <a:r>
              <a:rPr lang="en-US" baseline="0" dirty="0"/>
              <a:t> year students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This was started in 2014 as a joint effort between the Lebanon and Pomona SSP members.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PowerPoints were created and shared between the campuses and posted for everyone’s use.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 PowerPoints are updated and added to each year.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Presentations are done separately on each campus but often from the same PowerPoint.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48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Board</a:t>
            </a:r>
            <a:r>
              <a:rPr lang="en-US" baseline="0" dirty="0"/>
              <a:t> re</a:t>
            </a:r>
            <a:r>
              <a:rPr lang="en-US" dirty="0"/>
              <a:t>view</a:t>
            </a:r>
            <a:r>
              <a:rPr lang="en-US" baseline="0" dirty="0"/>
              <a:t> series aimed at both 1</a:t>
            </a:r>
            <a:r>
              <a:rPr lang="en-US" baseline="30000" dirty="0"/>
              <a:t>st</a:t>
            </a:r>
            <a:r>
              <a:rPr lang="en-US" baseline="0" dirty="0"/>
              <a:t> and 2</a:t>
            </a:r>
            <a:r>
              <a:rPr lang="en-US" baseline="30000" dirty="0"/>
              <a:t>nd</a:t>
            </a:r>
            <a:r>
              <a:rPr lang="en-US" baseline="0" dirty="0"/>
              <a:t> year students, runs throughout the year to coincide with the 1</a:t>
            </a:r>
            <a:r>
              <a:rPr lang="en-US" baseline="30000" dirty="0"/>
              <a:t>st</a:t>
            </a:r>
            <a:r>
              <a:rPr lang="en-US" baseline="0" dirty="0"/>
              <a:t> year students’ curriculum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This was started in 2016 on the Lebanon campus by SSP members.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PowerPoints were created and shared between the campuses and posted for everyone’s use.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 PowerPoints are updated and added to each year.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Presentations are done separately on each campus but often from the same PowerPoint.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65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2869EF9-0430-3F49-8854-4DA198F7C8B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13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4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38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36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92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42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6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6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1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1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8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7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7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7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7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869EF9-0430-3F49-8854-4DA198F7C8B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15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1227670" y="518055"/>
            <a:ext cx="7196328" cy="14700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000" dirty="0">
              <a:solidFill>
                <a:schemeClr val="bg2"/>
              </a:solidFill>
              <a:latin typeface="Avenir Black"/>
              <a:cs typeface="Avenir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1" y="4932214"/>
            <a:ext cx="914399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Avenir Black"/>
              </a:rPr>
              <a:t>Sigma Sigma Phi – Mu Chapter</a:t>
            </a:r>
          </a:p>
          <a:p>
            <a:pPr algn="ctr"/>
            <a:r>
              <a:rPr lang="en-US" sz="2400" b="1" dirty="0">
                <a:latin typeface="Avenir Black"/>
              </a:rPr>
              <a:t>National Osteopathic Honors Society</a:t>
            </a:r>
          </a:p>
          <a:p>
            <a:pPr algn="ctr"/>
            <a:endParaRPr lang="en-US" sz="2400" b="1" dirty="0">
              <a:latin typeface="Avenir Black"/>
            </a:endParaRPr>
          </a:p>
          <a:p>
            <a:pPr algn="ctr"/>
            <a:r>
              <a:rPr lang="en-US" sz="2400" b="1" dirty="0">
                <a:latin typeface="Avenir Black"/>
              </a:rPr>
              <a:t>Western University of Health Sciences</a:t>
            </a:r>
          </a:p>
          <a:p>
            <a:pPr algn="ctr"/>
            <a:r>
              <a:rPr lang="en-US" sz="2400" b="1" dirty="0">
                <a:latin typeface="Avenir Black"/>
              </a:rPr>
              <a:t>COMP – Northwest, Lebanon, 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7B25E-6330-461B-910A-4824FCA62C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248" y="199699"/>
            <a:ext cx="8261131" cy="4548986"/>
          </a:xfrm>
          <a:prstGeom prst="rect">
            <a:avLst/>
          </a:prstGeom>
        </p:spPr>
      </p:pic>
      <p:pic>
        <p:nvPicPr>
          <p:cNvPr id="6147" name="Picture 3" descr="C:\Users\Emily\Desktop\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96" b="96737" l="6638" r="93651">
                        <a14:foregroundMark x1="50072" y1="4312" x2="50072" y2="4312"/>
                        <a14:foregroundMark x1="50072" y1="4312" x2="50072" y2="4312"/>
                        <a14:foregroundMark x1="38240" y1="16667" x2="38240" y2="16667"/>
                        <a14:foregroundMark x1="38528" y1="10606" x2="35642" y2="10023"/>
                        <a14:foregroundMark x1="38528" y1="15734" x2="35931" y2="17832"/>
                        <a14:foregroundMark x1="26696" y1="12121" x2="31890" y2="13054"/>
                        <a14:foregroundMark x1="31890" y1="13636" x2="29582" y2="18415"/>
                        <a14:foregroundMark x1="29582" y1="13869" x2="25974" y2="12471"/>
                        <a14:foregroundMark x1="21789" y1="15385" x2="17749" y2="15385"/>
                        <a14:foregroundMark x1="22774" y1="17832" x2="22222" y2="20862"/>
                        <a14:foregroundMark x1="22944" y1="16900" x2="22774" y2="17832"/>
                        <a14:foregroundMark x1="11833" y1="21795" x2="9524" y2="23543"/>
                        <a14:foregroundMark x1="13997" y1="21445" x2="18182" y2="28904"/>
                        <a14:foregroundMark x1="11400" y1="23193" x2="9235" y2="24126"/>
                        <a14:foregroundMark x1="8369" y1="32517" x2="8369" y2="32517"/>
                        <a14:foregroundMark x1="6926" y1="46037" x2="10245" y2="41259"/>
                        <a14:foregroundMark x1="8369" y1="55128" x2="11400" y2="52098"/>
                        <a14:foregroundMark x1="14430" y1="51166" x2="17027" y2="57576"/>
                        <a14:foregroundMark x1="14430" y1="43357" x2="18182" y2="46970"/>
                        <a14:foregroundMark x1="12843" y1="32284" x2="17027" y2="36830"/>
                        <a14:foregroundMark x1="12843" y1="62005" x2="12843" y2="66783"/>
                        <a14:foregroundMark x1="63492" y1="11772" x2="67244" y2="9674"/>
                        <a14:foregroundMark x1="63203" y1="15152" x2="64214" y2="19697"/>
                        <a14:foregroundMark x1="71717" y1="13287" x2="74747" y2="12704"/>
                        <a14:foregroundMark x1="70563" y1="15734" x2="73593" y2="19930"/>
                        <a14:foregroundMark x1="77345" y1="17832" x2="80664" y2="22960"/>
                        <a14:foregroundMark x1="82540" y1="29254" x2="85426" y2="22960"/>
                        <a14:foregroundMark x1="85426" y1="34382" x2="88023" y2="31935"/>
                        <a14:foregroundMark x1="91053" y1="30420" x2="93362" y2="32517"/>
                        <a14:foregroundMark x1="88889" y1="40676" x2="92929" y2="43939"/>
                        <a14:foregroundMark x1="90332" y1="52098" x2="93651" y2="55711"/>
                        <a14:foregroundMark x1="29726" y1="25991" x2="29726" y2="25991"/>
                        <a14:foregroundMark x1="38528" y1="40326" x2="38528" y2="40326"/>
                        <a14:foregroundMark x1="37085" y1="30769" x2="37085" y2="30769"/>
                        <a14:foregroundMark x1="36075" y1="49417" x2="36075" y2="49417"/>
                        <a14:foregroundMark x1="36364" y1="58159" x2="36364" y2="58159"/>
                        <a14:foregroundMark x1="60895" y1="52797" x2="60895" y2="52797"/>
                        <a14:foregroundMark x1="63348" y1="71678" x2="63348" y2="71678"/>
                        <a14:foregroundMark x1="13709" y1="84382" x2="13709" y2="84382"/>
                        <a14:foregroundMark x1="13709" y1="84033" x2="13709" y2="84033"/>
                        <a14:foregroundMark x1="17172" y1="84382" x2="17172" y2="84382"/>
                        <a14:foregroundMark x1="48918" y1="91958" x2="48918" y2="91958"/>
                        <a14:foregroundMark x1="48918" y1="91958" x2="48918" y2="91958"/>
                        <a14:foregroundMark x1="50361" y1="92774" x2="66089" y2="90559"/>
                        <a14:foregroundMark x1="39971" y1="71678" x2="39971" y2="71678"/>
                        <a14:foregroundMark x1="38240" y1="58741" x2="38240" y2="58741"/>
                        <a14:foregroundMark x1="34632" y1="56876" x2="34632" y2="56876"/>
                        <a14:foregroundMark x1="34632" y1="55478" x2="34632" y2="55478"/>
                        <a14:foregroundMark x1="37518" y1="56760" x2="37518" y2="56760"/>
                        <a14:foregroundMark x1="37951" y1="53497" x2="37951" y2="53497"/>
                        <a14:foregroundMark x1="43579" y1="54895" x2="43579" y2="54895"/>
                        <a14:foregroundMark x1="33478" y1="53497" x2="33478" y2="53497"/>
                        <a14:foregroundMark x1="32179" y1="55828" x2="32179" y2="55828"/>
                        <a14:foregroundMark x1="32468" y1="54196" x2="32468" y2="54196"/>
                        <a14:foregroundMark x1="34199" y1="55245" x2="34199" y2="55245"/>
                        <a14:foregroundMark x1="35786" y1="51282" x2="35786" y2="51282"/>
                        <a14:foregroundMark x1="35931" y1="51865" x2="36219" y2="51865"/>
                        <a14:foregroundMark x1="48196" y1="96737" x2="48196" y2="96737"/>
                        <a14:backgroundMark x1="24098" y1="44289" x2="24387" y2="49417"/>
                        <a14:backgroundMark x1="21068" y1="37063" x2="22511" y2="31119"/>
                        <a14:backgroundMark x1="30736" y1="23543" x2="43723" y2="20513"/>
                        <a14:backgroundMark x1="17316" y1="21445" x2="17316" y2="21445"/>
                        <a14:backgroundMark x1="25253" y1="17832" x2="25253" y2="17832"/>
                        <a14:backgroundMark x1="18470" y1="61772" x2="17749" y2="65385"/>
                        <a14:backgroundMark x1="28571" y1="78322" x2="31890" y2="81818"/>
                        <a14:backgroundMark x1="58297" y1="84848" x2="72150" y2="81818"/>
                        <a14:backgroundMark x1="78788" y1="52098" x2="77345" y2="46737"/>
                        <a14:backgroundMark x1="79509" y1="33217" x2="78066" y2="31119"/>
                        <a14:backgroundMark x1="59452" y1="20862" x2="63925" y2="21445"/>
                        <a14:backgroundMark x1="67244" y1="17249" x2="67244" y2="17249"/>
                        <a14:backgroundMark x1="75469" y1="17832" x2="75469" y2="17832"/>
                        <a14:backgroundMark x1="82828" y1="21795" x2="82828" y2="21795"/>
                        <a14:backgroundMark x1="26696" y1="58159" x2="26696" y2="58159"/>
                        <a14:backgroundMark x1="27417" y1="57576" x2="31890" y2="58392"/>
                        <a14:backgroundMark x1="30014" y1="37063" x2="32323" y2="40093"/>
                        <a14:backgroundMark x1="56421" y1="52681" x2="56854" y2="55361"/>
                        <a14:backgroundMark x1="72439" y1="58741" x2="72439" y2="58741"/>
                        <a14:backgroundMark x1="74315" y1="67133" x2="74315" y2="67133"/>
                        <a14:backgroundMark x1="46176" y1="48252" x2="46176" y2="48252"/>
                        <a14:backgroundMark x1="28716" y1="69464" x2="28716" y2="69464"/>
                        <a14:backgroundMark x1="87446" y1="29021" x2="87446" y2="29021"/>
                        <a14:backgroundMark x1="13997" y1="27972" x2="13997" y2="27972"/>
                        <a14:backgroundMark x1="34343" y1="16317" x2="34343" y2="16317"/>
                        <a14:backgroundMark x1="37951" y1="57692" x2="37951" y2="57692"/>
                        <a14:backgroundMark x1="36219" y1="57226" x2="36219" y2="57226"/>
                        <a14:backgroundMark x1="38817" y1="57692" x2="38817" y2="57692"/>
                        <a14:backgroundMark x1="37662" y1="57459" x2="37662" y2="57459"/>
                        <a14:backgroundMark x1="37518" y1="57925" x2="37518" y2="57925"/>
                        <a14:backgroundMark x1="38528" y1="50583" x2="38528" y2="50583"/>
                        <a14:backgroundMark x1="34921" y1="54312" x2="34921" y2="54312"/>
                        <a14:backgroundMark x1="35065" y1="55012" x2="35065" y2="55012"/>
                        <a14:backgroundMark x1="32323" y1="55012" x2="32323" y2="55012"/>
                        <a14:backgroundMark x1="40837" y1="54312" x2="40837" y2="54312"/>
                        <a14:backgroundMark x1="38240" y1="56061" x2="38240" y2="56061"/>
                        <a14:backgroundMark x1="39250" y1="55828" x2="39250" y2="55828"/>
                        <a14:backgroundMark x1="33766" y1="56876" x2="33766" y2="56876"/>
                        <a14:backgroundMark x1="35065" y1="58275" x2="35065" y2="58275"/>
                        <a14:backgroundMark x1="33766" y1="56876" x2="33766" y2="56876"/>
                        <a14:backgroundMark x1="34921" y1="57692" x2="34921" y2="57692"/>
                        <a14:backgroundMark x1="35065" y1="58159" x2="35354" y2="58275"/>
                        <a14:backgroundMark x1="38528" y1="57692" x2="39827" y2="57459"/>
                        <a14:backgroundMark x1="33766" y1="56876" x2="34343" y2="58159"/>
                        <a14:backgroundMark x1="41558" y1="55594" x2="41558" y2="55594"/>
                        <a14:backgroundMark x1="33045" y1="54196" x2="34343" y2="55245"/>
                        <a14:backgroundMark x1="32612" y1="53846" x2="33045" y2="54196"/>
                        <a14:backgroundMark x1="56133" y1="77622" x2="56133" y2="77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9535" y="199699"/>
            <a:ext cx="1605596" cy="1987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556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7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u="sng" dirty="0">
                <a:latin typeface="Avenir Black"/>
                <a:cs typeface="Avenir Black"/>
              </a:rPr>
              <a:t>EVENTS and VOLUNTEERING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541" y="1179635"/>
            <a:ext cx="8229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venir Medium"/>
                <a:cs typeface="Avenir Book"/>
              </a:rPr>
              <a:t>Old Mill Auction - Corvallis</a:t>
            </a:r>
            <a:endParaRPr lang="en-US" sz="2200" b="1" dirty="0">
              <a:solidFill>
                <a:schemeClr val="accent2"/>
              </a:solidFill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495" y="3229169"/>
            <a:ext cx="2549692" cy="347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F4A0B7-6199-409A-8018-2838FD1AA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341" y="1540515"/>
            <a:ext cx="76200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6420A6-EDCC-1340-B7E2-BED33B5829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703" y="3422396"/>
            <a:ext cx="2459456" cy="3279275"/>
          </a:xfrm>
          <a:prstGeom prst="rect">
            <a:avLst/>
          </a:prstGeom>
        </p:spPr>
      </p:pic>
      <p:pic>
        <p:nvPicPr>
          <p:cNvPr id="9" name="Picture 8" descr="A picture containing outdoor, person, grass, building&#10;&#10;Description automatically generated">
            <a:extLst>
              <a:ext uri="{FF2B5EF4-FFF2-40B4-BE49-F238E27FC236}">
                <a16:creationId xmlns:a16="http://schemas.microsoft.com/office/drawing/2014/main" id="{DA617160-413D-DD4A-B653-2A3A8BB5432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077" y="3430910"/>
            <a:ext cx="2453072" cy="327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2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541" y="1503841"/>
            <a:ext cx="8229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venir Medium"/>
                <a:cs typeface="Avenir Book"/>
              </a:rPr>
              <a:t>“BUGS and DRUGS” Lecture Series</a:t>
            </a:r>
            <a:endParaRPr lang="en-US" sz="2200" b="1" dirty="0">
              <a:solidFill>
                <a:schemeClr val="accent2"/>
              </a:solidFill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2117" y="446996"/>
            <a:ext cx="7130266" cy="5539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EVENTS and VOLUNTEERING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1463" y="2409106"/>
            <a:ext cx="7265121" cy="416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8209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541" y="1503841"/>
            <a:ext cx="8229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venir Medium"/>
                <a:cs typeface="Avenir Book"/>
              </a:rPr>
              <a:t>“BUGS and DRUGS” Lecture Series</a:t>
            </a:r>
            <a:endParaRPr lang="en-US" sz="2200" b="1" dirty="0">
              <a:solidFill>
                <a:schemeClr val="accent2"/>
              </a:solidFill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2117" y="446996"/>
            <a:ext cx="7130266" cy="5539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EVENTS and VOLUNTEERING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098" y="2270603"/>
            <a:ext cx="6727371" cy="444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1014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541" y="1503841"/>
            <a:ext cx="8229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venir Medium"/>
                <a:cs typeface="Avenir Book"/>
              </a:rPr>
              <a:t>“ANATOMY BOARD REVIEW” Lecture Series</a:t>
            </a:r>
            <a:endParaRPr lang="en-US" sz="2200" b="1" dirty="0">
              <a:solidFill>
                <a:schemeClr val="accent2"/>
              </a:solidFill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2117" y="446996"/>
            <a:ext cx="7130266" cy="5539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EVENTS and VOLUNTEERING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D5798-1FBD-4155-A981-5885E7B05E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473" y="2989947"/>
            <a:ext cx="5054230" cy="2821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70A512-02D9-4BB3-A49F-F19A67F49C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074" y="2280555"/>
            <a:ext cx="3802486" cy="41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03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6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EXPULSION PROCESS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541" y="1503841"/>
            <a:ext cx="82293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Active/honorary members may be expelled from SSP and have all rights revoked by the local chapter governing body if any of the following occur: </a:t>
            </a:r>
          </a:p>
          <a:p>
            <a:endParaRPr lang="en-US" sz="2000" b="1" dirty="0">
              <a:latin typeface="Avenir Medium"/>
              <a:cs typeface="Avenir Book"/>
            </a:endParaRPr>
          </a:p>
          <a:p>
            <a:pPr marL="796925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Failure to comply with rules as stated in the Constitution &amp; By-laws of the fraternity</a:t>
            </a:r>
          </a:p>
          <a:p>
            <a:pPr marL="796925" lvl="1" indent="-342900">
              <a:buFont typeface="Wingdings" panose="05000000000000000000" pitchFamily="2" charset="2"/>
              <a:buChar char="ü"/>
            </a:pPr>
            <a:endParaRPr lang="en-US" sz="1000" b="1" dirty="0">
              <a:latin typeface="Avenir Medium"/>
              <a:cs typeface="Avenir Book"/>
            </a:endParaRPr>
          </a:p>
          <a:p>
            <a:pPr marL="796925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Conspiracy against another member</a:t>
            </a:r>
          </a:p>
          <a:p>
            <a:pPr marL="796925" lvl="1" indent="-342900">
              <a:buFont typeface="Wingdings" panose="05000000000000000000" pitchFamily="2" charset="2"/>
              <a:buChar char="ü"/>
            </a:pPr>
            <a:endParaRPr lang="en-US" sz="1000" b="1" dirty="0">
              <a:latin typeface="Avenir Medium"/>
              <a:cs typeface="Avenir Book"/>
            </a:endParaRPr>
          </a:p>
          <a:p>
            <a:pPr marL="796925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Conduct unbecoming of a physician or member</a:t>
            </a:r>
          </a:p>
          <a:p>
            <a:pPr marL="796925" lvl="1" indent="-342900">
              <a:buFont typeface="Wingdings" panose="05000000000000000000" pitchFamily="2" charset="2"/>
              <a:buChar char="ü"/>
            </a:pPr>
            <a:endParaRPr lang="en-US" sz="1000" b="1" dirty="0">
              <a:latin typeface="Avenir Medium"/>
              <a:cs typeface="Avenir Book"/>
            </a:endParaRPr>
          </a:p>
          <a:p>
            <a:pPr marL="796925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Violation of Code of Ethics of AOA</a:t>
            </a:r>
          </a:p>
          <a:p>
            <a:pPr marL="796925" lvl="1" indent="-342900">
              <a:buFont typeface="Wingdings" panose="05000000000000000000" pitchFamily="2" charset="2"/>
              <a:buChar char="ü"/>
            </a:pPr>
            <a:endParaRPr lang="en-US" sz="1000" b="1" dirty="0">
              <a:latin typeface="Avenir Medium"/>
              <a:cs typeface="Avenir Book"/>
            </a:endParaRPr>
          </a:p>
          <a:p>
            <a:pPr marL="796925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Medium"/>
              </a:rPr>
              <a:t>Failure (&lt;70%) of ANY required course in the curriculum WITHOUT evidence against personal fault </a:t>
            </a:r>
            <a:r>
              <a:rPr lang="en-US" sz="2200" b="1" dirty="0">
                <a:latin typeface="Avenir Medium"/>
                <a:cs typeface="Avenir Book"/>
              </a:rPr>
              <a:t>(i.e. death in the family, debilitating health crisis, etc.)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654536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019446" y="2720584"/>
            <a:ext cx="8012359" cy="413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ts val="800"/>
              </a:spcBef>
              <a:defRPr/>
            </a:pPr>
            <a:endParaRPr lang="en-US" sz="2000" b="1" dirty="0">
              <a:latin typeface="Avenir Medium"/>
              <a:cs typeface="Avenir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0670" y="1987048"/>
            <a:ext cx="6003412" cy="2308324"/>
          </a:xfrm>
        </p:spPr>
        <p:txBody>
          <a:bodyPr wrap="square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7200" b="1" dirty="0">
                <a:latin typeface="Avenir Black"/>
                <a:cs typeface="Avenir Black"/>
              </a:rPr>
              <a:t>THANK YOU!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2086" y="6136734"/>
            <a:ext cx="48072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venir Medium"/>
                <a:cs typeface="Avenir Medium"/>
              </a:rPr>
              <a:t>SSPclubLebanon@westernu.edu</a:t>
            </a:r>
          </a:p>
        </p:txBody>
      </p:sp>
    </p:spTree>
    <p:extLst>
      <p:ext uri="{BB962C8B-B14F-4D97-AF65-F5344CB8AC3E}">
        <p14:creationId xmlns:p14="http://schemas.microsoft.com/office/powerpoint/2010/main" val="196714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7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u="sng" dirty="0">
                <a:latin typeface="Avenir Black"/>
                <a:cs typeface="Avenir Black"/>
              </a:rPr>
              <a:t>CURRENT LEADERSHIP (2020-2021</a:t>
            </a:r>
            <a:r>
              <a:rPr lang="en-US" sz="3000" b="1" dirty="0">
                <a:solidFill>
                  <a:schemeClr val="bg2"/>
                </a:solidFill>
                <a:latin typeface="Avenir Black"/>
                <a:cs typeface="Avenir Black"/>
              </a:rPr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08026" y="1709335"/>
            <a:ext cx="7019817" cy="4701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800"/>
              </a:spcBef>
              <a:defRPr/>
            </a:pPr>
            <a:r>
              <a:rPr lang="en-US" sz="2800" b="1" u="sng" dirty="0">
                <a:latin typeface="Avenir Black"/>
                <a:cs typeface="Avenir Black"/>
              </a:rPr>
              <a:t>SSP Officers:</a:t>
            </a:r>
          </a:p>
          <a:p>
            <a:pPr marL="342900" indent="-342900">
              <a:spcBef>
                <a:spcPts val="800"/>
              </a:spcBef>
              <a:buFont typeface="Arial"/>
              <a:buChar char="•"/>
              <a:defRPr/>
            </a:pPr>
            <a:r>
              <a:rPr lang="en-US" sz="2400" b="1" dirty="0">
                <a:latin typeface="Avenir Medium"/>
                <a:cs typeface="Avenir Medium"/>
              </a:rPr>
              <a:t>President: </a:t>
            </a:r>
            <a:r>
              <a:rPr lang="en-US" sz="2400" dirty="0">
                <a:latin typeface="Avenir Medium"/>
                <a:cs typeface="Avenir Medium"/>
              </a:rPr>
              <a:t>Blake Dickenson, OMS II</a:t>
            </a:r>
            <a:endParaRPr lang="en-US" sz="2400" dirty="0">
              <a:solidFill>
                <a:schemeClr val="bg1"/>
              </a:solidFill>
              <a:latin typeface="Avenir Medium"/>
              <a:cs typeface="Avenir Medium"/>
            </a:endParaRPr>
          </a:p>
          <a:p>
            <a:pPr marL="342900" indent="-342900">
              <a:spcBef>
                <a:spcPts val="800"/>
              </a:spcBef>
              <a:buFont typeface="Arial"/>
              <a:buChar char="•"/>
              <a:defRPr/>
            </a:pPr>
            <a:r>
              <a:rPr lang="en-US" sz="2400" b="1" dirty="0">
                <a:latin typeface="Avenir Medium"/>
                <a:cs typeface="Avenir Medium"/>
              </a:rPr>
              <a:t>Vice President: </a:t>
            </a:r>
            <a:r>
              <a:rPr lang="en-US" sz="2400" dirty="0">
                <a:latin typeface="Avenir Medium"/>
                <a:cs typeface="Avenir Medium"/>
              </a:rPr>
              <a:t>Jonathan Holland, OMS II</a:t>
            </a:r>
          </a:p>
          <a:p>
            <a:pPr marL="342900" indent="-342900">
              <a:spcBef>
                <a:spcPts val="800"/>
              </a:spcBef>
              <a:buFont typeface="Arial"/>
              <a:buChar char="•"/>
              <a:defRPr/>
            </a:pPr>
            <a:r>
              <a:rPr lang="en-US" sz="2400" b="1" dirty="0">
                <a:latin typeface="Avenir Medium"/>
                <a:cs typeface="Avenir Medium"/>
              </a:rPr>
              <a:t>Treasurer: </a:t>
            </a:r>
            <a:r>
              <a:rPr lang="en-US" sz="2400" dirty="0">
                <a:latin typeface="Avenir Medium"/>
                <a:cs typeface="Avenir Medium"/>
              </a:rPr>
              <a:t>Kellie </a:t>
            </a:r>
            <a:r>
              <a:rPr lang="en-US" sz="2400" dirty="0" err="1">
                <a:latin typeface="Avenir Medium"/>
                <a:cs typeface="Avenir Medium"/>
              </a:rPr>
              <a:t>Gaura</a:t>
            </a:r>
            <a:r>
              <a:rPr lang="en-US" sz="2400" dirty="0">
                <a:latin typeface="Avenir Medium"/>
                <a:cs typeface="Avenir Medium"/>
              </a:rPr>
              <a:t>, OMS II</a:t>
            </a:r>
          </a:p>
          <a:p>
            <a:pPr marL="342900" indent="-342900">
              <a:spcBef>
                <a:spcPts val="800"/>
              </a:spcBef>
              <a:buFont typeface="Arial"/>
              <a:buChar char="•"/>
              <a:defRPr/>
            </a:pPr>
            <a:r>
              <a:rPr lang="en-US" sz="2400" b="1" dirty="0">
                <a:latin typeface="Avenir Medium"/>
                <a:cs typeface="Avenir Medium"/>
              </a:rPr>
              <a:t>Secretary: </a:t>
            </a:r>
            <a:r>
              <a:rPr lang="en-US" sz="2400" dirty="0">
                <a:latin typeface="Avenir Medium"/>
                <a:cs typeface="Avenir Medium"/>
              </a:rPr>
              <a:t>Veronica </a:t>
            </a:r>
            <a:r>
              <a:rPr lang="en-US" sz="2400" dirty="0" err="1">
                <a:latin typeface="Avenir Medium"/>
                <a:cs typeface="Avenir Medium"/>
              </a:rPr>
              <a:t>Polyakova</a:t>
            </a:r>
            <a:r>
              <a:rPr lang="en-US" sz="2400" dirty="0">
                <a:latin typeface="Avenir Medium"/>
                <a:cs typeface="Avenir Medium"/>
              </a:rPr>
              <a:t>, OMS II</a:t>
            </a:r>
          </a:p>
          <a:p>
            <a:pPr marL="342900" indent="-342900">
              <a:spcBef>
                <a:spcPts val="800"/>
              </a:spcBef>
              <a:buFont typeface="Arial"/>
              <a:buChar char="•"/>
              <a:defRPr/>
            </a:pPr>
            <a:r>
              <a:rPr lang="en-US" sz="2400" b="1" dirty="0">
                <a:latin typeface="Avenir Medium"/>
                <a:cs typeface="Avenir Medium"/>
              </a:rPr>
              <a:t>Service Coordinator: </a:t>
            </a:r>
            <a:r>
              <a:rPr lang="en-US" sz="2400" dirty="0">
                <a:latin typeface="Avenir Medium"/>
                <a:cs typeface="Avenir Medium"/>
              </a:rPr>
              <a:t>L.J. McKenzie, OMS II</a:t>
            </a:r>
          </a:p>
          <a:p>
            <a:pPr marL="342900" indent="-342900">
              <a:spcBef>
                <a:spcPts val="800"/>
              </a:spcBef>
              <a:buFont typeface="Arial"/>
              <a:buChar char="•"/>
              <a:defRPr/>
            </a:pPr>
            <a:endParaRPr lang="en-US" sz="2400" b="1" dirty="0">
              <a:latin typeface="Avenir Medium"/>
              <a:cs typeface="Avenir Medium"/>
            </a:endParaRPr>
          </a:p>
          <a:p>
            <a:pPr marL="342900" indent="-342900">
              <a:spcBef>
                <a:spcPts val="800"/>
              </a:spcBef>
              <a:defRPr/>
            </a:pPr>
            <a:r>
              <a:rPr lang="en-US" sz="2800" b="1" u="sng" dirty="0">
                <a:latin typeface="Avenir Medium"/>
                <a:cs typeface="Avenir Black"/>
              </a:rPr>
              <a:t>SSP Faculty Advisor: </a:t>
            </a:r>
          </a:p>
          <a:p>
            <a:pPr marL="352044" lvl="2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Avenir Medium"/>
                <a:cs typeface="Avenir Medium"/>
              </a:rPr>
              <a:t>Dr. Robyn Dreibelbis, D.O.</a:t>
            </a:r>
            <a:endParaRPr lang="en-US" sz="2400" b="1" dirty="0">
              <a:latin typeface="Avenir Medium"/>
              <a:cs typeface="Avenir Black"/>
            </a:endParaRPr>
          </a:p>
          <a:p>
            <a:pPr marL="342900" indent="-342900">
              <a:spcBef>
                <a:spcPts val="800"/>
              </a:spcBef>
              <a:buFont typeface="Arial"/>
              <a:buChar char="•"/>
              <a:defRPr/>
            </a:pPr>
            <a:endParaRPr lang="en-US" sz="2800" b="1" dirty="0">
              <a:latin typeface="Avenir Medium"/>
              <a:cs typeface="Avenir Medium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42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6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CHAPTER GOALS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0837" y="1213710"/>
            <a:ext cx="792096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To further the Science of Osteopathic Medicine and its standards of Practice</a:t>
            </a:r>
          </a:p>
          <a:p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To preserve the meaning of and encourage scholastic excellence and community service</a:t>
            </a:r>
          </a:p>
          <a:p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To continue a high degree of fellowship among its students</a:t>
            </a:r>
          </a:p>
          <a:p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To cultivate relationships and understanding between the student bodies and officials, such as Faculty members of our Colleges</a:t>
            </a:r>
          </a:p>
          <a:p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To foster allegiance to the American Osteopathic Association</a:t>
            </a:r>
          </a:p>
          <a:p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To perpetuate Sigma Sigma Phi by preserving the principles and objectives of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364024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8092" y="328742"/>
            <a:ext cx="5339924" cy="1015663"/>
          </a:xfrm>
        </p:spPr>
        <p:txBody>
          <a:bodyPr wrap="none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6000" b="1" dirty="0">
                <a:latin typeface="Avenir Black"/>
                <a:cs typeface="Avenir Black"/>
              </a:rPr>
              <a:t>MEMBERSHIP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90928" y="1248819"/>
            <a:ext cx="4316422" cy="553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ts val="800"/>
              </a:spcBef>
              <a:defRPr/>
            </a:pPr>
            <a:r>
              <a:rPr lang="en-US" sz="4000" b="1" dirty="0">
                <a:latin typeface="Avenir Medium"/>
                <a:cs typeface="Avenir Medium"/>
              </a:rPr>
              <a:t>   </a:t>
            </a:r>
            <a:r>
              <a:rPr lang="en-US" sz="4000" b="1" u="sng" dirty="0">
                <a:latin typeface="Avenir Medium"/>
                <a:cs typeface="Avenir Medium"/>
              </a:rPr>
              <a:t>Lebanon</a:t>
            </a:r>
          </a:p>
          <a:p>
            <a:pPr marL="342900" indent="-342900" defTabSz="914400">
              <a:spcBef>
                <a:spcPts val="800"/>
              </a:spcBef>
              <a:buFont typeface="Arial"/>
              <a:buChar char="•"/>
              <a:defRPr/>
            </a:pPr>
            <a:r>
              <a:rPr lang="en-US" sz="3200" b="1" dirty="0">
                <a:latin typeface="Avenir Medium"/>
                <a:cs typeface="Avenir Medium"/>
              </a:rPr>
              <a:t>2016: 13</a:t>
            </a:r>
          </a:p>
          <a:p>
            <a:pPr marL="342900" indent="-342900" defTabSz="914400">
              <a:spcBef>
                <a:spcPts val="800"/>
              </a:spcBef>
              <a:buFont typeface="Arial"/>
              <a:buChar char="•"/>
              <a:defRPr/>
            </a:pPr>
            <a:r>
              <a:rPr lang="en-US" sz="3200" b="1" dirty="0">
                <a:latin typeface="Avenir Medium"/>
                <a:cs typeface="Avenir Medium"/>
              </a:rPr>
              <a:t>2017: 26</a:t>
            </a:r>
          </a:p>
          <a:p>
            <a:pPr marL="342900" indent="-342900" defTabSz="914400">
              <a:spcBef>
                <a:spcPts val="800"/>
              </a:spcBef>
              <a:buFont typeface="Arial"/>
              <a:buChar char="•"/>
              <a:defRPr/>
            </a:pPr>
            <a:r>
              <a:rPr lang="en-US" sz="3200" b="1" dirty="0">
                <a:latin typeface="Avenir Medium"/>
                <a:cs typeface="Avenir Medium"/>
              </a:rPr>
              <a:t>2018: 26</a:t>
            </a:r>
          </a:p>
          <a:p>
            <a:pPr marL="342900" indent="-342900" defTabSz="914400">
              <a:spcBef>
                <a:spcPts val="800"/>
              </a:spcBef>
              <a:buFont typeface="Arial"/>
              <a:buChar char="•"/>
              <a:defRPr/>
            </a:pPr>
            <a:r>
              <a:rPr lang="en-US" sz="3200" b="1" dirty="0">
                <a:latin typeface="Avenir Medium"/>
                <a:cs typeface="Avenir Medium"/>
              </a:rPr>
              <a:t>2019: 23</a:t>
            </a:r>
          </a:p>
          <a:p>
            <a:pPr marL="342900" indent="-342900" defTabSz="914400">
              <a:spcBef>
                <a:spcPts val="800"/>
              </a:spcBef>
              <a:buFont typeface="Arial"/>
              <a:buChar char="•"/>
              <a:defRPr/>
            </a:pPr>
            <a:r>
              <a:rPr lang="en-US" sz="3200" b="1" dirty="0">
                <a:latin typeface="Avenir Medium"/>
                <a:cs typeface="Avenir Medium"/>
              </a:rPr>
              <a:t>2020: 26</a:t>
            </a:r>
          </a:p>
          <a:p>
            <a:pPr marL="342900" indent="-342900" defTabSz="914400">
              <a:spcBef>
                <a:spcPts val="800"/>
              </a:spcBef>
              <a:buFont typeface="Arial"/>
              <a:buChar char="•"/>
              <a:defRPr/>
            </a:pPr>
            <a:r>
              <a:rPr lang="en-US" sz="3200" b="1" dirty="0">
                <a:latin typeface="Avenir Medium"/>
                <a:cs typeface="Avenir Medium"/>
              </a:rPr>
              <a:t>2021: 27</a:t>
            </a:r>
          </a:p>
          <a:p>
            <a:pPr marL="342900" indent="-342900" defTabSz="914400">
              <a:spcBef>
                <a:spcPts val="800"/>
              </a:spcBef>
              <a:buFont typeface="Arial"/>
              <a:buChar char="•"/>
              <a:defRPr/>
            </a:pPr>
            <a:r>
              <a:rPr lang="en-US" sz="3200" b="1" dirty="0">
                <a:latin typeface="Avenir Medium"/>
                <a:cs typeface="Avenir Medium"/>
              </a:rPr>
              <a:t>2022: 20</a:t>
            </a:r>
          </a:p>
          <a:p>
            <a:pPr marL="342900" indent="-342900" defTabSz="914400">
              <a:spcBef>
                <a:spcPts val="800"/>
              </a:spcBef>
              <a:buFont typeface="Arial"/>
              <a:buChar char="•"/>
              <a:defRPr/>
            </a:pPr>
            <a:r>
              <a:rPr lang="en-US" sz="3200" b="1" dirty="0">
                <a:latin typeface="Avenir Medium"/>
                <a:cs typeface="Avenir Medium"/>
              </a:rPr>
              <a:t>2023: 9 </a:t>
            </a:r>
            <a:endParaRPr lang="en-US" sz="2000" b="1" dirty="0">
              <a:latin typeface="Avenir Medium"/>
              <a:cs typeface="Avenir Medium"/>
            </a:endParaRPr>
          </a:p>
          <a:p>
            <a:pPr marL="342900" indent="-342900" algn="ctr" defTabSz="914400">
              <a:spcBef>
                <a:spcPts val="800"/>
              </a:spcBef>
              <a:buFont typeface="Arial"/>
              <a:buChar char="•"/>
              <a:defRPr/>
            </a:pPr>
            <a:endParaRPr lang="en-US" sz="2000" b="1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7826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7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u="sng" dirty="0">
                <a:latin typeface="Avenir Black"/>
                <a:cs typeface="Avenir Black"/>
              </a:rPr>
              <a:t>APPLICATION REQUIREMENTS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0837" y="1109442"/>
            <a:ext cx="82293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/>
              <a:buChar char="•"/>
            </a:pPr>
            <a:endParaRPr lang="en-US" sz="22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According to the Sigma Sigma Phi Constitution of Mu Chapter:</a:t>
            </a:r>
          </a:p>
          <a:p>
            <a:pPr marL="231775" indent="-231775">
              <a:buFont typeface="Arial"/>
              <a:buChar char="•"/>
            </a:pPr>
            <a:endParaRPr lang="en-US" sz="2200" b="1" dirty="0"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Candidate must have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completed at least one semester </a:t>
            </a:r>
            <a:r>
              <a:rPr lang="en-US" sz="2200" b="1" dirty="0">
                <a:latin typeface="Avenir Medium"/>
                <a:cs typeface="Avenir Book"/>
              </a:rPr>
              <a:t>of school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Candidate must have a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GPA above 3.0 (&gt;85%) </a:t>
            </a:r>
            <a:r>
              <a:rPr lang="en-US" sz="2200" b="1" dirty="0">
                <a:latin typeface="Avenir Medium"/>
                <a:cs typeface="Avenir Book"/>
              </a:rPr>
              <a:t>to be considered for membership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Membership is limited to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20% of the class</a:t>
            </a:r>
            <a:endParaRPr lang="en-US" sz="2200" b="1" dirty="0">
              <a:solidFill>
                <a:srgbClr val="FF0000"/>
              </a:solidFill>
              <a:latin typeface="Avenir Medium"/>
              <a:cs typeface="Avenir Book"/>
            </a:endParaRPr>
          </a:p>
          <a:p>
            <a:endParaRPr lang="en-US" sz="22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endParaRPr lang="en-US" sz="22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endParaRPr lang="en-US" sz="2200" dirty="0">
              <a:latin typeface="Avenir Medium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1878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6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APPLICATION PROCESS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541" y="1503840"/>
            <a:ext cx="82293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Application process takes place only during the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fall semester </a:t>
            </a:r>
            <a:r>
              <a:rPr lang="en-US" sz="2200" b="1" dirty="0">
                <a:latin typeface="Avenir Medium"/>
                <a:cs typeface="Avenir Book"/>
              </a:rPr>
              <a:t>on the final week before winter break</a:t>
            </a:r>
          </a:p>
          <a:p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Students are notified via email outlining what Sigma </a:t>
            </a:r>
            <a:r>
              <a:rPr lang="en-US" sz="2200" b="1" dirty="0" err="1">
                <a:latin typeface="Avenir Medium"/>
                <a:cs typeface="Avenir Book"/>
              </a:rPr>
              <a:t>Sigma</a:t>
            </a:r>
            <a:r>
              <a:rPr lang="en-US" sz="2200" b="1" dirty="0">
                <a:latin typeface="Avenir Medium"/>
                <a:cs typeface="Avenir Book"/>
              </a:rPr>
              <a:t> Phi represents, the membership criteria, and the application process</a:t>
            </a:r>
          </a:p>
          <a:p>
            <a:pPr marL="231775" indent="-231775">
              <a:buFont typeface="Arial"/>
              <a:buChar char="•"/>
            </a:pPr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SSP membership committee meets and decisions are made regarding admission/rejection to SSP based on preset criteria; this review process is “blinded” to the entire committee and is rubric-driven to make it as objective as possible</a:t>
            </a:r>
            <a:endParaRPr lang="en-US" sz="1000" b="1" dirty="0">
              <a:latin typeface="Avenir Medium"/>
              <a:cs typeface="Avenir Book"/>
            </a:endParaRPr>
          </a:p>
          <a:p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Notices of acceptance/rejection are sent out via individual email no later than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14 days </a:t>
            </a:r>
            <a:r>
              <a:rPr lang="en-US" sz="2200" b="1" dirty="0">
                <a:latin typeface="Avenir Medium"/>
                <a:cs typeface="Avenir Book"/>
              </a:rPr>
              <a:t>after the application due date</a:t>
            </a:r>
          </a:p>
        </p:txBody>
      </p:sp>
    </p:spTree>
    <p:extLst>
      <p:ext uri="{BB962C8B-B14F-4D97-AF65-F5344CB8AC3E}">
        <p14:creationId xmlns:p14="http://schemas.microsoft.com/office/powerpoint/2010/main" val="70774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6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INDUCTION CEREMONY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541" y="1503841"/>
            <a:ext cx="822934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The Induction Ceremony is a formal event that typically occurs for all new SSP members during the spring semester of the academic year of becoming a member of SSP. This event has been postponed in 2020 until a safe return to campus policy has been established for a responsible response to COVID-19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Book"/>
              </a:rPr>
              <a:t>. A dual induction ceremony with 2023 and 2024 classes Spring 2021 is most likely at this time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endParaRPr lang="en-US" sz="1000" b="1" dirty="0">
              <a:latin typeface="Avenir Medium"/>
              <a:cs typeface="Avenir Book"/>
            </a:endParaRP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Current members in good standing are also invited and encouraged to attend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endParaRPr lang="en-US" sz="1000" b="1" dirty="0">
              <a:latin typeface="Avenir Medium"/>
              <a:cs typeface="Avenir Book"/>
            </a:endParaRP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All new members must pay a one-time, non-refundable membership fee of</a:t>
            </a:r>
            <a:r>
              <a:rPr lang="en-US" sz="2200" b="1" dirty="0">
                <a:solidFill>
                  <a:srgbClr val="C0504D"/>
                </a:solidFill>
                <a:latin typeface="Avenir Medium"/>
                <a:cs typeface="Avenir Medium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$100 </a:t>
            </a:r>
            <a:r>
              <a:rPr lang="en-US" sz="2200" b="1" dirty="0">
                <a:latin typeface="Avenir Medium"/>
                <a:cs typeface="Avenir Book"/>
              </a:rPr>
              <a:t>prior to the date of the Induction Ceremony; this fee covers the cost of the Induction Ceremony as well as the national per-member fee</a:t>
            </a:r>
          </a:p>
        </p:txBody>
      </p:sp>
    </p:spTree>
    <p:extLst>
      <p:ext uri="{BB962C8B-B14F-4D97-AF65-F5344CB8AC3E}">
        <p14:creationId xmlns:p14="http://schemas.microsoft.com/office/powerpoint/2010/main" val="350764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6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u="sng" dirty="0">
                <a:latin typeface="Avenir Black"/>
                <a:cs typeface="Avenir Black"/>
              </a:rPr>
              <a:t>MEMBERSHIP REQUIREMENTS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2574" y="901094"/>
            <a:ext cx="822934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Service hours: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All SSP members (1</a:t>
            </a:r>
            <a:r>
              <a:rPr lang="en-US" sz="2200" b="1" baseline="30000" dirty="0">
                <a:latin typeface="Avenir Medium"/>
                <a:cs typeface="Avenir Book"/>
              </a:rPr>
              <a:t>st</a:t>
            </a:r>
            <a:r>
              <a:rPr lang="en-US" sz="2200" b="1" dirty="0">
                <a:latin typeface="Avenir Medium"/>
                <a:cs typeface="Avenir Book"/>
              </a:rPr>
              <a:t>, 2</a:t>
            </a:r>
            <a:r>
              <a:rPr lang="en-US" sz="2200" b="1" baseline="30000" dirty="0">
                <a:latin typeface="Avenir Medium"/>
                <a:cs typeface="Avenir Book"/>
              </a:rPr>
              <a:t>nd</a:t>
            </a:r>
            <a:r>
              <a:rPr lang="en-US" sz="2200" b="1" dirty="0">
                <a:latin typeface="Avenir Medium"/>
                <a:cs typeface="Avenir Book"/>
              </a:rPr>
              <a:t>, 3</a:t>
            </a:r>
            <a:r>
              <a:rPr lang="en-US" sz="2200" b="1" baseline="30000" dirty="0">
                <a:latin typeface="Avenir Medium"/>
                <a:cs typeface="Avenir Book"/>
              </a:rPr>
              <a:t>rd</a:t>
            </a:r>
            <a:r>
              <a:rPr lang="en-US" sz="2200" b="1" dirty="0">
                <a:latin typeface="Avenir Medium"/>
                <a:cs typeface="Avenir Book"/>
              </a:rPr>
              <a:t>, and 4</a:t>
            </a:r>
            <a:r>
              <a:rPr lang="en-US" sz="2200" b="1" baseline="30000" dirty="0">
                <a:latin typeface="Avenir Medium"/>
                <a:cs typeface="Avenir Book"/>
              </a:rPr>
              <a:t>th</a:t>
            </a:r>
            <a:r>
              <a:rPr lang="en-US" sz="2200" b="1" dirty="0">
                <a:latin typeface="Avenir Medium"/>
                <a:cs typeface="Avenir Book"/>
              </a:rPr>
              <a:t> year students) are required to participate in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20 hours </a:t>
            </a:r>
            <a:r>
              <a:rPr lang="en-US" sz="2200" b="1" dirty="0">
                <a:latin typeface="Avenir Medium"/>
                <a:cs typeface="Avenir Book"/>
              </a:rPr>
              <a:t>of community service activities per academic year with the exception for rising 4</a:t>
            </a:r>
            <a:r>
              <a:rPr lang="en-US" sz="2200" b="1" baseline="30000" dirty="0">
                <a:latin typeface="Avenir Medium"/>
                <a:cs typeface="Avenir Book"/>
              </a:rPr>
              <a:t>th</a:t>
            </a:r>
            <a:r>
              <a:rPr lang="en-US" sz="2200" b="1" dirty="0">
                <a:latin typeface="Avenir Medium"/>
                <a:cs typeface="Avenir Book"/>
              </a:rPr>
              <a:t> years to submit 40 hours total prior to graduation for their upperclassmen years (3</a:t>
            </a:r>
            <a:r>
              <a:rPr lang="en-US" sz="2200" b="1" baseline="30000" dirty="0">
                <a:latin typeface="Avenir Medium"/>
                <a:cs typeface="Avenir Book"/>
              </a:rPr>
              <a:t>rd</a:t>
            </a:r>
            <a:r>
              <a:rPr lang="en-US" sz="2200" b="1" dirty="0">
                <a:latin typeface="Avenir Medium"/>
                <a:cs typeface="Avenir Book"/>
              </a:rPr>
              <a:t> and 4</a:t>
            </a:r>
            <a:r>
              <a:rPr lang="en-US" sz="2200" b="1" baseline="30000" dirty="0">
                <a:latin typeface="Avenir Medium"/>
                <a:cs typeface="Avenir Book"/>
              </a:rPr>
              <a:t>th</a:t>
            </a:r>
            <a:r>
              <a:rPr lang="en-US" sz="2200" b="1" dirty="0">
                <a:latin typeface="Avenir Medium"/>
                <a:cs typeface="Avenir Book"/>
              </a:rPr>
              <a:t>) to ease their hour requirement timeline in response to COVID-19</a:t>
            </a:r>
          </a:p>
          <a:p>
            <a:pPr lvl="1"/>
            <a:endParaRPr lang="en-US" sz="2200" b="1" dirty="0"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Members can record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15 “obligated” </a:t>
            </a:r>
            <a:r>
              <a:rPr lang="en-US" sz="2200" b="1" dirty="0">
                <a:latin typeface="Avenir Medium"/>
                <a:cs typeface="Avenir Book"/>
              </a:rPr>
              <a:t>hours for events in which they are obligated to attend (e.g. being an officer of another club) and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Book"/>
              </a:rPr>
              <a:t>5 “non-o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bligated” </a:t>
            </a:r>
            <a:r>
              <a:rPr lang="en-US" sz="2200" b="1" dirty="0">
                <a:latin typeface="Avenir Medium"/>
                <a:cs typeface="Avenir Book"/>
              </a:rPr>
              <a:t>hours per academic year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Students granted membership in their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2</a:t>
            </a:r>
            <a:r>
              <a:rPr lang="en-US" sz="2200" b="1" baseline="30000" dirty="0">
                <a:solidFill>
                  <a:srgbClr val="FF0000"/>
                </a:solidFill>
                <a:latin typeface="Avenir Medium"/>
                <a:cs typeface="Avenir Medium"/>
              </a:rPr>
              <a:t>nd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 year </a:t>
            </a:r>
            <a:r>
              <a:rPr lang="en-US" sz="2200" b="1" dirty="0">
                <a:latin typeface="Avenir Medium"/>
                <a:cs typeface="Avenir Book"/>
              </a:rPr>
              <a:t>must participate in a total of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40 hours </a:t>
            </a:r>
            <a:r>
              <a:rPr lang="en-US" sz="2200" b="1" dirty="0">
                <a:latin typeface="Avenir Medium"/>
                <a:cs typeface="Avenir Book"/>
              </a:rPr>
              <a:t>of service by the end of the academic</a:t>
            </a:r>
            <a:r>
              <a:rPr lang="en-US" sz="2200" b="1" dirty="0">
                <a:solidFill>
                  <a:srgbClr val="000000"/>
                </a:solidFill>
                <a:latin typeface="Avenir Medium"/>
                <a:cs typeface="Avenir Book"/>
              </a:rPr>
              <a:t> </a:t>
            </a:r>
            <a:r>
              <a:rPr lang="en-US" sz="2200" b="1" dirty="0">
                <a:latin typeface="Avenir Medium"/>
                <a:cs typeface="Avenir Book"/>
              </a:rPr>
              <a:t>year, with no more than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20 hours </a:t>
            </a:r>
            <a:r>
              <a:rPr lang="en-US" sz="2200" b="1" dirty="0">
                <a:latin typeface="Avenir Medium"/>
                <a:cs typeface="Avenir Book"/>
              </a:rPr>
              <a:t>from the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1</a:t>
            </a:r>
            <a:r>
              <a:rPr lang="en-US" sz="2200" b="1" baseline="30000" dirty="0">
                <a:solidFill>
                  <a:srgbClr val="FF0000"/>
                </a:solidFill>
                <a:latin typeface="Avenir Medium"/>
                <a:cs typeface="Avenir Medium"/>
              </a:rPr>
              <a:t>st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 year </a:t>
            </a:r>
            <a:r>
              <a:rPr lang="en-US" sz="2200" b="1" dirty="0">
                <a:latin typeface="Avenir Medium"/>
                <a:cs typeface="Avenir Book"/>
              </a:rPr>
              <a:t>and no more than than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30 “obligated” hours</a:t>
            </a:r>
            <a:endParaRPr lang="en-US" sz="2200" b="1" dirty="0">
              <a:solidFill>
                <a:srgbClr val="FF0000"/>
              </a:solidFill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endParaRPr lang="en-US" sz="2200" dirty="0">
              <a:latin typeface="Avenir Medium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13678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75188-6E43-0443-A6E6-2B1FA9095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466" y="1600201"/>
            <a:ext cx="4436540" cy="4944290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latin typeface="Avenir Medium"/>
              </a:rPr>
              <a:t>Service hour submission automated with Google forms</a:t>
            </a:r>
          </a:p>
          <a:p>
            <a:endParaRPr lang="en-US" sz="2200" b="1" dirty="0">
              <a:latin typeface="Avenir Medium"/>
            </a:endParaRPr>
          </a:p>
          <a:p>
            <a:r>
              <a:rPr lang="en-US" sz="2200" b="1" dirty="0">
                <a:latin typeface="Avenir Medium"/>
              </a:rPr>
              <a:t>Service hours are submitted by SSP members and then approved by the secretary to be logged in the official spreadsheet</a:t>
            </a:r>
          </a:p>
          <a:p>
            <a:endParaRPr lang="en-US" sz="2200" b="1" dirty="0">
              <a:latin typeface="Avenir Medium"/>
            </a:endParaRPr>
          </a:p>
          <a:p>
            <a:r>
              <a:rPr lang="en-US" sz="2200" b="1" dirty="0">
                <a:latin typeface="Avenir Medium"/>
              </a:rPr>
              <a:t>Hour log spreadsheet collates data into each class and whether they have met required amount of hours for membership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72C8F9-EA5A-2C4E-B19B-DFE8198D94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648" y="1888299"/>
            <a:ext cx="4110845" cy="3657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02117" y="446996"/>
            <a:ext cx="7130266" cy="5539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SERVICE HOUR LOGS</a:t>
            </a:r>
          </a:p>
        </p:txBody>
      </p:sp>
    </p:spTree>
    <p:extLst>
      <p:ext uri="{BB962C8B-B14F-4D97-AF65-F5344CB8AC3E}">
        <p14:creationId xmlns:p14="http://schemas.microsoft.com/office/powerpoint/2010/main" val="767053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{8466FEAE-7913-F54F-82A3-78299C0C3B15}tf10001058</Template>
  <TotalTime>43</TotalTime>
  <Words>1115</Words>
  <Application>Microsoft Office PowerPoint</Application>
  <PresentationFormat>Widescreen</PresentationFormat>
  <Paragraphs>127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Avenir Black</vt:lpstr>
      <vt:lpstr>Avenir Book</vt:lpstr>
      <vt:lpstr>Avenir Medium</vt:lpstr>
      <vt:lpstr>Calibri</vt:lpstr>
      <vt:lpstr>Calibri Light</vt:lpstr>
      <vt:lpstr>Wingdings</vt:lpstr>
      <vt:lpstr>Celestial</vt:lpstr>
      <vt:lpstr>PowerPoint Presentation</vt:lpstr>
      <vt:lpstr>CURRENT LEADERSHIP (2020-2021)</vt:lpstr>
      <vt:lpstr>CHAPTER GOALS</vt:lpstr>
      <vt:lpstr>MEMBERSHIP</vt:lpstr>
      <vt:lpstr>APPLICATION REQUIREMENTS</vt:lpstr>
      <vt:lpstr>APPLICATION PROCESS</vt:lpstr>
      <vt:lpstr>INDUCTION CEREMONY</vt:lpstr>
      <vt:lpstr>MEMBERSHIP REQUIREMENTS</vt:lpstr>
      <vt:lpstr>PowerPoint Presentation</vt:lpstr>
      <vt:lpstr>EVENTS and VOLUNTEERING</vt:lpstr>
      <vt:lpstr>PowerPoint Presentation</vt:lpstr>
      <vt:lpstr>PowerPoint Presentation</vt:lpstr>
      <vt:lpstr>PowerPoint Presentation</vt:lpstr>
      <vt:lpstr>EXPULSION PROCESS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Dickenson</dc:creator>
  <cp:lastModifiedBy>Michael Whitaker</cp:lastModifiedBy>
  <cp:revision>6</cp:revision>
  <dcterms:created xsi:type="dcterms:W3CDTF">2020-07-29T06:15:28Z</dcterms:created>
  <dcterms:modified xsi:type="dcterms:W3CDTF">2020-09-30T21:12:26Z</dcterms:modified>
</cp:coreProperties>
</file>