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8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53BBEF-0047-4DCF-BA81-F42BA76A3B6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0A87-DDD7-4196-AD9A-D0A0693E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sigmasigmaphi.org/images/logo.png">
            <a:extLst>
              <a:ext uri="{FF2B5EF4-FFF2-40B4-BE49-F238E27FC236}">
                <a16:creationId xmlns:a16="http://schemas.microsoft.com/office/drawing/2014/main" id="{EFA62E22-F0A9-4C46-8843-4B834A57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419" y="647698"/>
            <a:ext cx="4491426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113DB-FA33-48AB-A956-8F0E5210E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0"/>
            <a:ext cx="4397828" cy="33295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Mu Chapter</a:t>
            </a:r>
            <a:br>
              <a:rPr lang="en-US" sz="3300" dirty="0"/>
            </a:br>
            <a:r>
              <a:rPr lang="en-US" sz="3300" dirty="0"/>
              <a:t>Western University-College of Osteopathic Medicine of the Pacific  </a:t>
            </a:r>
            <a:br>
              <a:rPr lang="en-US" sz="3300" dirty="0"/>
            </a:br>
            <a:r>
              <a:rPr lang="en-US" sz="3300" dirty="0"/>
              <a:t>Pomona, CA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8A701-B1F4-48A4-B11D-7A6B89A37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9" y="4777380"/>
            <a:ext cx="4397828" cy="8614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/>
              <a:t>Sigma </a:t>
            </a:r>
            <a:r>
              <a:rPr lang="en-US" sz="1700" dirty="0" err="1"/>
              <a:t>sigma</a:t>
            </a:r>
            <a:r>
              <a:rPr lang="en-US" sz="1700" dirty="0"/>
              <a:t> phi national meeting</a:t>
            </a:r>
          </a:p>
          <a:p>
            <a:pPr algn="ctr">
              <a:lnSpc>
                <a:spcPct val="90000"/>
              </a:lnSpc>
            </a:pPr>
            <a:r>
              <a:rPr lang="en-US" sz="1700" dirty="0" smtClean="0"/>
              <a:t>2020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196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F26C-4938-4433-B7B8-DD8AE6AC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Expulsion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9CA3-496F-48FB-B27C-1654B0EA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Active/honorary members may be expelled from SSP and have all rights revoked by the local chapter governing body if any of the following occur: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 to comply with rules as laid down by the Constitution &amp; By-laws of the fraternity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Conspiracy against another member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unbecoming of a physician or member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Violation of Code of Ethics of AOA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(&lt;70%) of ANY required course in the curriculum WITHOUT evidence against personal fault. 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(ex. Death in the family, debilitating health crisis)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85E-4D6D-42DF-AADF-3A462836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4DA5-DAC5-48A3-8253-F5C2ABA1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44" y="2662519"/>
            <a:ext cx="4594103" cy="4195481"/>
          </a:xfrm>
        </p:spPr>
        <p:txBody>
          <a:bodyPr/>
          <a:lstStyle/>
          <a:p>
            <a:r>
              <a:rPr lang="en-US" dirty="0"/>
              <a:t>God’s Pantry- Ongoing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Santa’s Workshop- December</a:t>
            </a:r>
          </a:p>
          <a:p>
            <a:endParaRPr lang="en-US" dirty="0"/>
          </a:p>
          <a:p>
            <a:r>
              <a:rPr lang="en-US" dirty="0"/>
              <a:t>Care Harbor LA- </a:t>
            </a:r>
            <a:r>
              <a:rPr lang="en-US" dirty="0" smtClean="0"/>
              <a:t>April</a:t>
            </a:r>
          </a:p>
          <a:p>
            <a:pPr lvl="1"/>
            <a:r>
              <a:rPr lang="en-US" dirty="0" smtClean="0"/>
              <a:t>Impacted due to COVID-19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Annual CME Silent Auction- </a:t>
            </a:r>
            <a:r>
              <a:rPr lang="en-US" dirty="0" smtClean="0"/>
              <a:t>June</a:t>
            </a:r>
          </a:p>
          <a:p>
            <a:pPr lvl="1"/>
            <a:r>
              <a:rPr lang="en-US" dirty="0" smtClean="0"/>
              <a:t>Impacted due to COVID-19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4431" y="1823588"/>
            <a:ext cx="1879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Philanthropy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4350" y="1841300"/>
            <a:ext cx="1648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Academic</a:t>
            </a:r>
            <a:endParaRPr lang="en-US" sz="2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A74DA5-DAC5-48A3-8253-F5C2ABA1EE9F}"/>
              </a:ext>
            </a:extLst>
          </p:cNvPr>
          <p:cNvSpPr txBox="1">
            <a:spLocks/>
          </p:cNvSpPr>
          <p:nvPr/>
        </p:nvSpPr>
        <p:spPr>
          <a:xfrm>
            <a:off x="6601434" y="2662519"/>
            <a:ext cx="4594103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Lecture Series (Ongoing)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Health &amp; Public Policy</a:t>
            </a:r>
          </a:p>
          <a:p>
            <a:pPr lvl="1"/>
            <a:r>
              <a:rPr lang="en-US" dirty="0" smtClean="0"/>
              <a:t>Via Zoom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3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FFF2-7F8E-413A-AD9F-D2B3100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God’s Pantry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485A4-EDFB-4FC3-8C68-73D727211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14A2ED-7AE1-45EE-9AAC-DCECAC712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586"/>
            <a:ext cx="5849020" cy="37292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7C165-EA40-4F27-ADE0-24BECAB75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0321" y="1841476"/>
            <a:ext cx="4396339" cy="5762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7C81E6A-B4D7-43A1-8E5F-CC3D070CA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0320" y="2426358"/>
            <a:ext cx="4396339" cy="3741738"/>
          </a:xfrm>
        </p:spPr>
        <p:txBody>
          <a:bodyPr/>
          <a:lstStyle/>
          <a:p>
            <a:r>
              <a:rPr lang="en-US" dirty="0"/>
              <a:t>Local food bank in Pomona Valley</a:t>
            </a:r>
          </a:p>
          <a:p>
            <a:r>
              <a:rPr lang="en-US" dirty="0"/>
              <a:t>Goal is community outreach and serving the under-served areas around our campus</a:t>
            </a:r>
          </a:p>
        </p:txBody>
      </p:sp>
    </p:spTree>
    <p:extLst>
      <p:ext uri="{BB962C8B-B14F-4D97-AF65-F5344CB8AC3E}">
        <p14:creationId xmlns:p14="http://schemas.microsoft.com/office/powerpoint/2010/main" val="23981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99526" y="1399525"/>
            <a:ext cx="6858000" cy="4058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19B35-CB0A-48A9-B217-21326EDC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301462"/>
            <a:ext cx="5343203" cy="1641986"/>
          </a:xfrm>
        </p:spPr>
        <p:txBody>
          <a:bodyPr>
            <a:normAutofit/>
          </a:bodyPr>
          <a:lstStyle/>
          <a:p>
            <a:r>
              <a:rPr lang="en-US" dirty="0"/>
              <a:t>Annual CME Silent Auction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idx="1"/>
          </p:nvPr>
        </p:nvSpPr>
        <p:spPr>
          <a:xfrm>
            <a:off x="4503709" y="2103783"/>
            <a:ext cx="5670928" cy="45353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Held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WesternU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proceeds go to </a:t>
            </a:r>
            <a:r>
              <a:rPr lang="en-US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 HOUSE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 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Donate 1 item $25 min.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Solicit donations if possible.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in running the auction.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 cstate="email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>
            <a:noFill/>
          </a:ln>
          <a:effectLst/>
        </p:spPr>
      </p:sp>
      <p:pic>
        <p:nvPicPr>
          <p:cNvPr id="32" name="Picture 1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2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2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8FFC40-84C1-40B2-A696-DFE13CF8C7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F2F58F-378E-46D8-ABF4-A2C1F399B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299050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841836-AD22-42A7-89E8-01DFB164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8" y="5082436"/>
            <a:ext cx="9181185" cy="11899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500" dirty="0"/>
              <a:t>Western University of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4596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3CBB-12C8-44CE-9C42-DAF65069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Current Officers and Faculty Advisors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AC1B0-5F3D-443A-9762-63BA41ED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56" y="2810379"/>
            <a:ext cx="6059346" cy="3370459"/>
          </a:xfrm>
        </p:spPr>
        <p:txBody>
          <a:bodyPr/>
          <a:lstStyle/>
          <a:p>
            <a:r>
              <a:rPr lang="en-US" b="1" dirty="0"/>
              <a:t>President </a:t>
            </a:r>
            <a:r>
              <a:rPr lang="en-US" dirty="0"/>
              <a:t>– </a:t>
            </a:r>
            <a:r>
              <a:rPr lang="en-US" dirty="0" smtClean="0"/>
              <a:t>William Whang</a:t>
            </a:r>
            <a:endParaRPr lang="en-US" b="1" dirty="0"/>
          </a:p>
          <a:p>
            <a:r>
              <a:rPr lang="en-US" b="1" dirty="0"/>
              <a:t>Vice President </a:t>
            </a:r>
            <a:r>
              <a:rPr lang="en-US" dirty="0"/>
              <a:t>– </a:t>
            </a:r>
            <a:r>
              <a:rPr lang="en-US" dirty="0" err="1" smtClean="0"/>
              <a:t>Sangkyu</a:t>
            </a:r>
            <a:r>
              <a:rPr lang="en-US" dirty="0" smtClean="0"/>
              <a:t> (Steven) Noh</a:t>
            </a:r>
            <a:endParaRPr lang="en-US" dirty="0"/>
          </a:p>
          <a:p>
            <a:r>
              <a:rPr lang="en-US" b="1" dirty="0"/>
              <a:t>Treasurer </a:t>
            </a:r>
            <a:r>
              <a:rPr lang="en-US" dirty="0"/>
              <a:t>– </a:t>
            </a:r>
            <a:r>
              <a:rPr lang="en-US" dirty="0" err="1"/>
              <a:t>Saad</a:t>
            </a:r>
            <a:r>
              <a:rPr lang="en-US" dirty="0"/>
              <a:t> </a:t>
            </a:r>
            <a:r>
              <a:rPr lang="en-US" dirty="0" err="1"/>
              <a:t>Sidiq</a:t>
            </a:r>
            <a:endParaRPr lang="en-US" dirty="0"/>
          </a:p>
          <a:p>
            <a:r>
              <a:rPr lang="en-US" b="1" dirty="0" smtClean="0"/>
              <a:t>Secretary </a:t>
            </a:r>
            <a:r>
              <a:rPr lang="en-US" dirty="0"/>
              <a:t>– </a:t>
            </a:r>
            <a:r>
              <a:rPr lang="en-US" dirty="0" err="1" smtClean="0"/>
              <a:t>Bisma</a:t>
            </a:r>
            <a:r>
              <a:rPr lang="en-US" dirty="0" smtClean="0"/>
              <a:t> </a:t>
            </a:r>
            <a:r>
              <a:rPr lang="en-US" dirty="0" err="1" smtClean="0"/>
              <a:t>Khwaja</a:t>
            </a:r>
            <a:endParaRPr lang="en-US" b="1" dirty="0"/>
          </a:p>
          <a:p>
            <a:r>
              <a:rPr lang="en-US" b="1" dirty="0" smtClean="0"/>
              <a:t>Service </a:t>
            </a:r>
            <a:r>
              <a:rPr lang="en-US" b="1" dirty="0"/>
              <a:t>Coordinator- </a:t>
            </a:r>
            <a:r>
              <a:rPr lang="en-US" dirty="0" err="1" smtClean="0"/>
              <a:t>Zade</a:t>
            </a:r>
            <a:r>
              <a:rPr lang="en-US" dirty="0" smtClean="0"/>
              <a:t> </a:t>
            </a:r>
            <a:r>
              <a:rPr lang="en-US" dirty="0" err="1" smtClean="0"/>
              <a:t>Zahlan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8190F-BAB3-4DFD-8F20-C710D23DF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761BE-FC4C-443B-A8B9-AA9418C53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6280" y="3429000"/>
            <a:ext cx="4551185" cy="31183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Faculty Advisor:</a:t>
            </a:r>
          </a:p>
          <a:p>
            <a:pPr marL="0" indent="0">
              <a:buNone/>
            </a:pPr>
            <a:r>
              <a:rPr lang="en-US" dirty="0"/>
              <a:t>Dr. David A. </a:t>
            </a:r>
            <a:r>
              <a:rPr lang="en-US" dirty="0" err="1"/>
              <a:t>Connett</a:t>
            </a:r>
            <a:r>
              <a:rPr lang="en-US" dirty="0"/>
              <a:t>, D.O., FACOFP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Administrative Assistant:</a:t>
            </a:r>
          </a:p>
          <a:p>
            <a:pPr marL="0" indent="0">
              <a:buNone/>
            </a:pPr>
            <a:r>
              <a:rPr lang="en-US" dirty="0"/>
              <a:t>Roxanne Gonzalez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BD5A7-3286-4492-AF93-1A8A63A7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465" y="1211440"/>
            <a:ext cx="1574009" cy="207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willi\Downloads\82839737_3219689371609247_6173042888360853504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450" y="1211440"/>
            <a:ext cx="3704857" cy="24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2D81-65E3-4034-8A6D-9DE3144C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77FEA-DE0E-4270-A880-87E12EBE7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099821"/>
            <a:ext cx="4396339" cy="3741738"/>
          </a:xfrm>
        </p:spPr>
        <p:txBody>
          <a:bodyPr>
            <a:normAutofit lnSpcReduction="10000"/>
          </a:bodyPr>
          <a:lstStyle/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2014: 47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Medium"/>
              <a:cs typeface="Avenir Medium"/>
            </a:endParaRPr>
          </a:p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2015: 52</a:t>
            </a:r>
          </a:p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2016: 59</a:t>
            </a:r>
          </a:p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2017: 53</a:t>
            </a:r>
          </a:p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2018: 50</a:t>
            </a:r>
          </a:p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2019: 54</a:t>
            </a:r>
          </a:p>
          <a:p>
            <a:pPr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cs typeface="Avenir Medium"/>
              </a:rPr>
              <a:t>2020: 37</a:t>
            </a:r>
          </a:p>
          <a:p>
            <a:pPr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latin typeface="Avenir Medium"/>
                <a:cs typeface="Avenir Medium"/>
              </a:rPr>
              <a:t>2021: 50</a:t>
            </a:r>
          </a:p>
          <a:p>
            <a:pPr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>
                <a:latin typeface="Avenir Medium"/>
                <a:cs typeface="Avenir Medium"/>
              </a:rPr>
              <a:t>2022: </a:t>
            </a:r>
            <a:r>
              <a:rPr lang="en-US" b="1" dirty="0" smtClean="0">
                <a:latin typeface="Avenir Medium"/>
                <a:cs typeface="Avenir Medium"/>
              </a:rPr>
              <a:t>44</a:t>
            </a:r>
          </a:p>
          <a:p>
            <a:pPr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3"/>
                </a:solidFill>
                <a:latin typeface="Avenir Medium"/>
                <a:cs typeface="Avenir Medium"/>
              </a:rPr>
              <a:t>2023: 32</a:t>
            </a:r>
            <a:endParaRPr lang="en-US" b="1" dirty="0">
              <a:solidFill>
                <a:schemeClr val="accent3"/>
              </a:solidFill>
              <a:latin typeface="Avenir Medium"/>
              <a:cs typeface="Avenir Medium"/>
            </a:endParaRPr>
          </a:p>
          <a:p>
            <a:pPr lvl="0" defTabSz="914400">
              <a:spcBef>
                <a:spcPts val="800"/>
              </a:spcBef>
              <a:buClrTx/>
              <a:buSzTx/>
              <a:buFont typeface="Arial"/>
              <a:buChar char="•"/>
              <a:defRPr/>
            </a:pPr>
            <a:endParaRPr lang="en-US" b="1" dirty="0">
              <a:solidFill>
                <a:schemeClr val="accent3"/>
              </a:solidFill>
              <a:latin typeface="Avenir Medium"/>
              <a:cs typeface="Avenir Medium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B594E-B098-48FB-B4C3-110984ECEA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illi\OneDrive\Desktop\82771884_3219689494942568_1500319453307469824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530" y="1518758"/>
            <a:ext cx="9103115" cy="48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F42D-D3AD-48CE-B341-162FDF76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F8CC-5F71-4709-9890-8CC9F3AB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further the science of osteopathic medicine and its standards of practice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preserve the meaning of and encourage scholastic excellence and community service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continue a high degree of fellowship among its students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cultivate relationships and understanding between the student bodies and officials, such as Faculty members of our Colleges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foster allegiance to the American Osteopathic Association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perpetuate Sigma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Phi by preserving the principles and objectives of the organization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meet the needs of underserved populations in Pomona, California and the Greater Los Angeles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8C4D-A9C4-4B88-9626-020B4FC3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A456-E49E-4605-81D5-2B274E0A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the National Sigma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Phi Constitution: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Candidate must have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at least one semester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school. 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Candidate must have 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 above 3.0 (&gt;85%)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considered for membership.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is limited to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of the class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36E0-347B-402C-B64B-A94677B6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FD2C-411D-4D72-85E8-FC6202F6A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OMS-I and OMS-II students are required to participate in at least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hours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community service activities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school year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must record at least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“obligated”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per school year for events in which they are obligated to attend (e.g. service learning).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must record at least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“non-obligated”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per school year for events hosted by Mu Chapter (e.g. SSP free clinic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2019-2020, this requirement was waived due to COVID-19, but the majority of our members exceeded this requirement regardless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granted membership in their second year must participate in a total of 40 hours of service by the end of the year, with no more than 20 hours from the first year and no more than 30 “obligated” hours.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change as a result of COVID-19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B747-BFD4-4B6F-91ED-1BF568DB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7659-233E-4C60-B7A8-A18D3FC2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process takes place only during the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semester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final week before winter break.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SSP admission committee will meet and decisions regarding admission/rejection will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made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later than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Notices of acceptance or rejections will be sent out via email in January.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032E-B946-4A5D-9D4F-59036584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Appeals &amp;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9563-8B2C-46A7-8242-D872056FC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Applicants who are not accepted by the admission committee based on the primary application have 5 days after receiving the notice to appeal.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Induction will occur during the spring semester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accepted applicants must pay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$90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membership fee prior to induction.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680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Medium</vt:lpstr>
      <vt:lpstr>Century Gothic</vt:lpstr>
      <vt:lpstr>Wingdings 3</vt:lpstr>
      <vt:lpstr>Ion</vt:lpstr>
      <vt:lpstr>Mu Chapter Western University-College of Osteopathic Medicine of the Pacific   Pomona, CA </vt:lpstr>
      <vt:lpstr>Western University of Health Sciences</vt:lpstr>
      <vt:lpstr>Current Officers and Faculty Advisors</vt:lpstr>
      <vt:lpstr>Membership</vt:lpstr>
      <vt:lpstr>Chapter Goals</vt:lpstr>
      <vt:lpstr>Application Requirements</vt:lpstr>
      <vt:lpstr>Membership Requirements</vt:lpstr>
      <vt:lpstr>Application Process</vt:lpstr>
      <vt:lpstr>Appeals &amp; Induction</vt:lpstr>
      <vt:lpstr>Expulsion</vt:lpstr>
      <vt:lpstr>Major Events</vt:lpstr>
      <vt:lpstr>God’s Pantry</vt:lpstr>
      <vt:lpstr>Annual CME Silent Auction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Chapter Western University-College of Osteopathic Medicine of the Pacific   Pomona, CA</dc:title>
  <dc:creator>Michael Mousselli</dc:creator>
  <cp:lastModifiedBy>Michael Whitaker</cp:lastModifiedBy>
  <cp:revision>20</cp:revision>
  <dcterms:created xsi:type="dcterms:W3CDTF">2017-08-20T03:54:49Z</dcterms:created>
  <dcterms:modified xsi:type="dcterms:W3CDTF">2020-09-30T21:12:56Z</dcterms:modified>
</cp:coreProperties>
</file>