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2"/>
  </p:notesMasterIdLst>
  <p:sldIdLst>
    <p:sldId id="256" r:id="rId2"/>
    <p:sldId id="257" r:id="rId3"/>
    <p:sldId id="258" r:id="rId4"/>
    <p:sldId id="259"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itPwsNOlzIVOp+YsbAnJ+4H1P4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8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60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149490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678758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1523667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156355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9132384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9485819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68099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20309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
        <p:cNvGrpSpPr/>
        <p:nvPr/>
      </p:nvGrpSpPr>
      <p:grpSpPr>
        <a:xfrm>
          <a:off x="0" y="0"/>
          <a:ext cx="0" cy="0"/>
          <a:chOff x="0" y="0"/>
          <a:chExt cx="0" cy="0"/>
        </a:xfrm>
      </p:grpSpPr>
      <p:sp>
        <p:nvSpPr>
          <p:cNvPr id="17" name="Google Shape;17;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560"/>
              </a:spcBef>
              <a:spcAft>
                <a:spcPts val="0"/>
              </a:spcAft>
              <a:buClr>
                <a:schemeClr val="lt1"/>
              </a:buClr>
              <a:buSzPts val="4480"/>
              <a:buNone/>
              <a:defRPr>
                <a:solidFill>
                  <a:schemeClr val="lt1"/>
                </a:solidFill>
              </a:defRPr>
            </a:lvl1pPr>
            <a:lvl2pPr lvl="1" algn="ctr">
              <a:spcBef>
                <a:spcPts val="600"/>
              </a:spcBef>
              <a:spcAft>
                <a:spcPts val="0"/>
              </a:spcAft>
              <a:buClr>
                <a:schemeClr val="lt1"/>
              </a:buClr>
              <a:buSzPts val="3840"/>
              <a:buNone/>
              <a:defRPr>
                <a:solidFill>
                  <a:schemeClr val="lt1"/>
                </a:solidFill>
              </a:defRPr>
            </a:lvl2pPr>
            <a:lvl3pPr lvl="2" algn="ctr">
              <a:spcBef>
                <a:spcPts val="600"/>
              </a:spcBef>
              <a:spcAft>
                <a:spcPts val="0"/>
              </a:spcAft>
              <a:buClr>
                <a:schemeClr val="lt1"/>
              </a:buClr>
              <a:buSzPts val="3200"/>
              <a:buNone/>
              <a:defRPr>
                <a:solidFill>
                  <a:schemeClr val="lt1"/>
                </a:solidFill>
              </a:defRPr>
            </a:lvl3pPr>
            <a:lvl4pPr lvl="3" algn="ctr">
              <a:spcBef>
                <a:spcPts val="600"/>
              </a:spcBef>
              <a:spcAft>
                <a:spcPts val="0"/>
              </a:spcAft>
              <a:buClr>
                <a:schemeClr val="lt1"/>
              </a:buClr>
              <a:buSzPts val="2880"/>
              <a:buNone/>
              <a:defRPr>
                <a:solidFill>
                  <a:schemeClr val="lt1"/>
                </a:solidFill>
              </a:defRPr>
            </a:lvl4pPr>
            <a:lvl5pPr lvl="4" algn="ctr">
              <a:spcBef>
                <a:spcPts val="600"/>
              </a:spcBef>
              <a:spcAft>
                <a:spcPts val="0"/>
              </a:spcAft>
              <a:buClr>
                <a:schemeClr val="lt1"/>
              </a:buClr>
              <a:buSzPts val="2880"/>
              <a:buNone/>
              <a:defRPr>
                <a:solidFill>
                  <a:schemeClr val="lt1"/>
                </a:solidFill>
              </a:defRPr>
            </a:lvl5pPr>
            <a:lvl6pPr lvl="5" algn="ctr">
              <a:spcBef>
                <a:spcPts val="600"/>
              </a:spcBef>
              <a:spcAft>
                <a:spcPts val="0"/>
              </a:spcAft>
              <a:buClr>
                <a:schemeClr val="lt1"/>
              </a:buClr>
              <a:buSzPts val="2080"/>
              <a:buNone/>
              <a:defRPr>
                <a:solidFill>
                  <a:schemeClr val="lt1"/>
                </a:solidFill>
              </a:defRPr>
            </a:lvl6pPr>
            <a:lvl7pPr lvl="6" algn="ctr">
              <a:spcBef>
                <a:spcPts val="600"/>
              </a:spcBef>
              <a:spcAft>
                <a:spcPts val="0"/>
              </a:spcAft>
              <a:buClr>
                <a:schemeClr val="lt1"/>
              </a:buClr>
              <a:buSzPts val="2080"/>
              <a:buNone/>
              <a:defRPr>
                <a:solidFill>
                  <a:schemeClr val="lt1"/>
                </a:solidFill>
              </a:defRPr>
            </a:lvl7pPr>
            <a:lvl8pPr lvl="7" algn="ctr">
              <a:spcBef>
                <a:spcPts val="600"/>
              </a:spcBef>
              <a:spcAft>
                <a:spcPts val="0"/>
              </a:spcAft>
              <a:buClr>
                <a:schemeClr val="lt1"/>
              </a:buClr>
              <a:buSzPts val="2080"/>
              <a:buNone/>
              <a:defRPr>
                <a:solidFill>
                  <a:schemeClr val="lt1"/>
                </a:solidFill>
              </a:defRPr>
            </a:lvl8pPr>
            <a:lvl9pPr lvl="8" algn="ctr">
              <a:spcBef>
                <a:spcPts val="600"/>
              </a:spcBef>
              <a:spcAft>
                <a:spcPts val="600"/>
              </a:spcAft>
              <a:buClr>
                <a:schemeClr val="lt1"/>
              </a:buClr>
              <a:buSzPts val="2080"/>
              <a:buNone/>
              <a:defRPr>
                <a:solidFill>
                  <a:schemeClr val="lt1"/>
                </a:solidFill>
              </a:defRPr>
            </a:lvl9pPr>
          </a:lstStyle>
          <a:p>
            <a:endParaRPr/>
          </a:p>
        </p:txBody>
      </p:sp>
      <p:sp>
        <p:nvSpPr>
          <p:cNvPr id="19" name="Google Shape;19;p13"/>
          <p:cNvSpPr txBox="1">
            <a:spLocks noGrp="1"/>
          </p:cNvSpPr>
          <p:nvPr>
            <p:ph type="dt" idx="10"/>
          </p:nvPr>
        </p:nvSpPr>
        <p:spPr>
          <a:xfrm>
            <a:off x="7162800" y="6096001"/>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ftr" idx="11"/>
          </p:nvPr>
        </p:nvSpPr>
        <p:spPr>
          <a:xfrm>
            <a:off x="4038600" y="6096001"/>
            <a:ext cx="3124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sldNum" idx="12"/>
          </p:nvPr>
        </p:nvSpPr>
        <p:spPr>
          <a:xfrm>
            <a:off x="713047" y="53249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13"/>
          <p:cNvSpPr>
            <a:spLocks noGrp="1"/>
          </p:cNvSpPr>
          <p:nvPr>
            <p:ph type="pic" idx="2"/>
          </p:nvPr>
        </p:nvSpPr>
        <p:spPr>
          <a:xfrm>
            <a:off x="304800" y="228600"/>
            <a:ext cx="1828800" cy="1752600"/>
          </a:xfrm>
          <a:prstGeom prst="rect">
            <a:avLst/>
          </a:prstGeom>
          <a:noFill/>
          <a:ln>
            <a:noFill/>
          </a:ln>
        </p:spPr>
        <p:txBody>
          <a:bodyPr spcFirstLastPara="1" wrap="square" lIns="91425" tIns="45700" rIns="91425" bIns="45700" anchor="t" anchorCtr="0">
            <a:normAutofit/>
          </a:bodyPr>
          <a:lstStyle>
            <a:lvl1pPr marR="0" lvl="0" algn="l" rtl="0">
              <a:spcBef>
                <a:spcPts val="560"/>
              </a:spcBef>
              <a:spcAft>
                <a:spcPts val="0"/>
              </a:spcAft>
              <a:buClr>
                <a:schemeClr val="lt1"/>
              </a:buClr>
              <a:buSzPts val="4480"/>
              <a:buFont typeface="Noto Sans Symbols"/>
              <a:buChar char="🙶"/>
              <a:defRPr sz="2800" b="0" i="0" u="none" strike="noStrike" cap="none">
                <a:solidFill>
                  <a:schemeClr val="lt1"/>
                </a:solidFill>
                <a:latin typeface="Calibri"/>
                <a:ea typeface="Calibri"/>
                <a:cs typeface="Calibri"/>
                <a:sym typeface="Calibri"/>
              </a:defRPr>
            </a:lvl1pPr>
            <a:lvl2pPr marR="0" lvl="1" algn="l" rtl="0">
              <a:spcBef>
                <a:spcPts val="600"/>
              </a:spcBef>
              <a:spcAft>
                <a:spcPts val="0"/>
              </a:spcAft>
              <a:buClr>
                <a:schemeClr val="lt1"/>
              </a:buClr>
              <a:buSzPts val="3840"/>
              <a:buFont typeface="Noto Sans Symbols"/>
              <a:buChar char="🙶"/>
              <a:defRPr sz="2400" b="0" i="0" u="none" strike="noStrike" cap="none">
                <a:solidFill>
                  <a:schemeClr val="lt1"/>
                </a:solidFill>
                <a:latin typeface="Calibri"/>
                <a:ea typeface="Calibri"/>
                <a:cs typeface="Calibri"/>
                <a:sym typeface="Calibri"/>
              </a:defRPr>
            </a:lvl2pPr>
            <a:lvl3pPr marR="0" lvl="2" algn="l" rtl="0">
              <a:spcBef>
                <a:spcPts val="600"/>
              </a:spcBef>
              <a:spcAft>
                <a:spcPts val="0"/>
              </a:spcAft>
              <a:buClr>
                <a:schemeClr val="lt1"/>
              </a:buClr>
              <a:buSzPts val="3200"/>
              <a:buFont typeface="Noto Sans Symbols"/>
              <a:buChar char="🙶"/>
              <a:defRPr sz="2000" b="0" i="0" u="none" strike="noStrike" cap="none">
                <a:solidFill>
                  <a:schemeClr val="lt1"/>
                </a:solidFill>
                <a:latin typeface="Calibri"/>
                <a:ea typeface="Calibri"/>
                <a:cs typeface="Calibri"/>
                <a:sym typeface="Calibri"/>
              </a:defRPr>
            </a:lvl3pPr>
            <a:lvl4pPr marR="0" lvl="3" algn="l" rtl="0">
              <a:spcBef>
                <a:spcPts val="600"/>
              </a:spcBef>
              <a:spcAft>
                <a:spcPts val="0"/>
              </a:spcAft>
              <a:buClr>
                <a:schemeClr val="lt1"/>
              </a:buClr>
              <a:buSzPts val="2880"/>
              <a:buFont typeface="Noto Sans Symbols"/>
              <a:buChar char="🙶"/>
              <a:defRPr sz="1800" b="0" i="0" u="none" strike="noStrike" cap="none">
                <a:solidFill>
                  <a:schemeClr val="lt1"/>
                </a:solidFill>
                <a:latin typeface="Calibri"/>
                <a:ea typeface="Calibri"/>
                <a:cs typeface="Calibri"/>
                <a:sym typeface="Calibri"/>
              </a:defRPr>
            </a:lvl4pPr>
            <a:lvl5pPr marR="0" lvl="4" algn="l" rtl="0">
              <a:spcBef>
                <a:spcPts val="600"/>
              </a:spcBef>
              <a:spcAft>
                <a:spcPts val="0"/>
              </a:spcAft>
              <a:buClr>
                <a:schemeClr val="lt1"/>
              </a:buClr>
              <a:buSzPts val="288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600"/>
              </a:spcBef>
              <a:spcAft>
                <a:spcPts val="0"/>
              </a:spcAft>
              <a:buClr>
                <a:schemeClr val="lt1"/>
              </a:buClr>
              <a:buSzPts val="2080"/>
              <a:buFont typeface="Noto Sans Symbols"/>
              <a:buChar char="🙶"/>
              <a:defRPr sz="1600" b="0" i="0" u="none" strike="noStrike" cap="none">
                <a:solidFill>
                  <a:schemeClr val="lt1"/>
                </a:solidFill>
                <a:latin typeface="Calibri"/>
                <a:ea typeface="Calibri"/>
                <a:cs typeface="Calibri"/>
                <a:sym typeface="Calibri"/>
              </a:defRPr>
            </a:lvl6pPr>
            <a:lvl7pPr marR="0" lvl="6" algn="l" rtl="0">
              <a:spcBef>
                <a:spcPts val="600"/>
              </a:spcBef>
              <a:spcAft>
                <a:spcPts val="0"/>
              </a:spcAft>
              <a:buClr>
                <a:schemeClr val="lt1"/>
              </a:buClr>
              <a:buSzPts val="2080"/>
              <a:buFont typeface="Noto Sans Symbols"/>
              <a:buChar char="🙶"/>
              <a:defRPr sz="1600" b="0" i="0" u="none" strike="noStrike" cap="none">
                <a:solidFill>
                  <a:schemeClr val="lt1"/>
                </a:solidFill>
                <a:latin typeface="Calibri"/>
                <a:ea typeface="Calibri"/>
                <a:cs typeface="Calibri"/>
                <a:sym typeface="Calibri"/>
              </a:defRPr>
            </a:lvl7pPr>
            <a:lvl8pPr marR="0" lvl="7" algn="l" rtl="0">
              <a:spcBef>
                <a:spcPts val="600"/>
              </a:spcBef>
              <a:spcAft>
                <a:spcPts val="0"/>
              </a:spcAft>
              <a:buClr>
                <a:schemeClr val="lt1"/>
              </a:buClr>
              <a:buSzPts val="2080"/>
              <a:buFont typeface="Noto Sans Symbols"/>
              <a:buChar char="🙶"/>
              <a:defRPr sz="1600" b="0" i="0" u="none" strike="noStrike" cap="none">
                <a:solidFill>
                  <a:schemeClr val="lt1"/>
                </a:solidFill>
                <a:latin typeface="Calibri"/>
                <a:ea typeface="Calibri"/>
                <a:cs typeface="Calibri"/>
                <a:sym typeface="Calibri"/>
              </a:defRPr>
            </a:lvl8pPr>
            <a:lvl9pPr marR="0" lvl="8" algn="l" rtl="0">
              <a:spcBef>
                <a:spcPts val="600"/>
              </a:spcBef>
              <a:spcAft>
                <a:spcPts val="600"/>
              </a:spcAft>
              <a:buClr>
                <a:schemeClr val="lt1"/>
              </a:buClr>
              <a:buSzPts val="2080"/>
              <a:buFont typeface="Noto Sans Symbols"/>
              <a:buChar char="🙶"/>
              <a:defRPr sz="1600" b="0"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0338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33501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5838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6173458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2216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9175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3037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1603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796901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10109316"/>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80146" y="609600"/>
            <a:ext cx="3983708" cy="44196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42" name="Google Shape;142;p1"/>
          <p:cNvSpPr txBox="1">
            <a:spLocks noGrp="1"/>
          </p:cNvSpPr>
          <p:nvPr>
            <p:ph type="ctrTitle"/>
          </p:nvPr>
        </p:nvSpPr>
        <p:spPr>
          <a:xfrm>
            <a:off x="0" y="4724400"/>
            <a:ext cx="9144000" cy="20574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lt1"/>
              </a:buClr>
              <a:buSzPts val="4400"/>
              <a:buFont typeface="Cambria"/>
              <a:buNone/>
            </a:pPr>
            <a:r>
              <a:rPr lang="en-US"/>
              <a:t>Sigma Sigma Phi </a:t>
            </a:r>
            <a:br>
              <a:rPr lang="en-US"/>
            </a:br>
            <a:r>
              <a:rPr lang="en-US"/>
              <a:t>Phi Chapter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title"/>
          </p:nvPr>
        </p:nvSpPr>
        <p:spPr>
          <a:xfrm>
            <a:off x="381000" y="1447800"/>
            <a:ext cx="7772400" cy="1447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lt1"/>
              </a:buClr>
              <a:buSzPts val="4800"/>
              <a:buFont typeface="Cambria"/>
              <a:buNone/>
            </a:pPr>
            <a:r>
              <a:rPr lang="en-US"/>
              <a:t>Thank You!</a:t>
            </a:r>
            <a:endParaRPr/>
          </a:p>
        </p:txBody>
      </p:sp>
      <p:sp>
        <p:nvSpPr>
          <p:cNvPr id="218" name="Google Shape;218;p11"/>
          <p:cNvSpPr txBox="1">
            <a:spLocks noGrp="1"/>
          </p:cNvSpPr>
          <p:nvPr>
            <p:ph type="body" idx="1"/>
          </p:nvPr>
        </p:nvSpPr>
        <p:spPr>
          <a:xfrm>
            <a:off x="609600" y="4343400"/>
            <a:ext cx="7772400" cy="1509712"/>
          </a:xfrm>
          <a:prstGeom prst="rect">
            <a:avLst/>
          </a:prstGeom>
          <a:noFill/>
          <a:ln>
            <a:noFill/>
          </a:ln>
        </p:spPr>
        <p:txBody>
          <a:bodyPr spcFirstLastPara="1" wrap="square" lIns="91425" tIns="45700" rIns="91425" bIns="45700" anchor="t" anchorCtr="0">
            <a:normAutofit/>
          </a:bodyPr>
          <a:lstStyle/>
          <a:p>
            <a:pPr marL="0" lvl="0" indent="0" algn="r" rtl="0">
              <a:lnSpc>
                <a:spcPct val="80000"/>
              </a:lnSpc>
              <a:spcBef>
                <a:spcPts val="0"/>
              </a:spcBef>
              <a:spcAft>
                <a:spcPts val="0"/>
              </a:spcAft>
              <a:buClr>
                <a:schemeClr val="lt1"/>
              </a:buClr>
              <a:buSzPts val="2400"/>
              <a:buNone/>
            </a:pPr>
            <a:r>
              <a:rPr lang="en-US" sz="1500" i="1"/>
              <a:t>This report is respectfully submitted on behalf of the Executive Board and the general membership of the Phi Chapter of Sigma Sigma Phi</a:t>
            </a:r>
            <a:endParaRPr/>
          </a:p>
          <a:p>
            <a:pPr marL="0" lvl="0" indent="0" algn="r" rtl="0">
              <a:lnSpc>
                <a:spcPct val="80000"/>
              </a:lnSpc>
              <a:spcBef>
                <a:spcPts val="900"/>
              </a:spcBef>
              <a:spcAft>
                <a:spcPts val="0"/>
              </a:spcAft>
              <a:buClr>
                <a:schemeClr val="lt1"/>
              </a:buClr>
              <a:buSzPts val="2400"/>
              <a:buNone/>
            </a:pPr>
            <a:r>
              <a:rPr lang="en-US" sz="1500" i="1"/>
              <a:t>by Anthony Carbone, Sigma Sigma Phi, Phi Chapter President</a:t>
            </a:r>
            <a:endParaRPr/>
          </a:p>
          <a:p>
            <a:pPr marL="0" lvl="0" indent="0" algn="r" rtl="0">
              <a:lnSpc>
                <a:spcPct val="80000"/>
              </a:lnSpc>
              <a:spcBef>
                <a:spcPts val="900"/>
              </a:spcBef>
              <a:spcAft>
                <a:spcPts val="0"/>
              </a:spcAft>
              <a:buClr>
                <a:schemeClr val="lt1"/>
              </a:buClr>
              <a:buSzPts val="2400"/>
              <a:buNone/>
            </a:pPr>
            <a:endParaRPr sz="1500" i="1"/>
          </a:p>
          <a:p>
            <a:pPr marL="0" lvl="0" indent="0" algn="r" rtl="0">
              <a:lnSpc>
                <a:spcPct val="80000"/>
              </a:lnSpc>
              <a:spcBef>
                <a:spcPts val="900"/>
              </a:spcBef>
              <a:spcAft>
                <a:spcPts val="0"/>
              </a:spcAft>
              <a:buClr>
                <a:schemeClr val="lt1"/>
              </a:buClr>
              <a:buSzPts val="2400"/>
              <a:buNone/>
            </a:pPr>
            <a:r>
              <a:rPr lang="en-US" sz="1500" i="1"/>
              <a:t>Contact: anthony.carbone@lmunet.edu</a:t>
            </a:r>
            <a:endParaRPr sz="1500"/>
          </a:p>
          <a:p>
            <a:pPr marL="0" lvl="0" indent="0" algn="r" rtl="0">
              <a:lnSpc>
                <a:spcPct val="80000"/>
              </a:lnSpc>
              <a:spcBef>
                <a:spcPts val="900"/>
              </a:spcBef>
              <a:spcAft>
                <a:spcPts val="0"/>
              </a:spcAft>
              <a:buClr>
                <a:schemeClr val="lt1"/>
              </a:buClr>
              <a:buSzPts val="2400"/>
              <a:buNone/>
            </a:pPr>
            <a:endParaRPr sz="1500"/>
          </a:p>
        </p:txBody>
      </p:sp>
      <p:pic>
        <p:nvPicPr>
          <p:cNvPr id="219" name="Google Shape;219;p11" descr="DCOM27.jpg"/>
          <p:cNvPicPr preferRelativeResize="0"/>
          <p:nvPr/>
        </p:nvPicPr>
        <p:blipFill rotWithShape="1">
          <a:blip r:embed="rId3">
            <a:alphaModFix/>
          </a:blip>
          <a:srcRect/>
          <a:stretch/>
        </p:blipFill>
        <p:spPr>
          <a:xfrm>
            <a:off x="3810000" y="228600"/>
            <a:ext cx="5181600" cy="368062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
          <p:cNvSpPr txBox="1">
            <a:spLocks noGrp="1"/>
          </p:cNvSpPr>
          <p:nvPr>
            <p:ph type="title"/>
          </p:nvPr>
        </p:nvSpPr>
        <p:spPr>
          <a:xfrm rot="18571596">
            <a:off x="-3060678" y="3588661"/>
            <a:ext cx="6220691" cy="3135615"/>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lt1"/>
              </a:buClr>
              <a:buSzPts val="4400"/>
              <a:buFont typeface="Cambria"/>
              <a:buNone/>
            </a:pPr>
            <a:r>
              <a:rPr lang="en-US" sz="3600" dirty="0"/>
              <a:t>Introduction</a:t>
            </a:r>
            <a:endParaRPr sz="3600" dirty="0"/>
          </a:p>
        </p:txBody>
      </p:sp>
      <p:sp>
        <p:nvSpPr>
          <p:cNvPr id="148" name="Google Shape;148;p2"/>
          <p:cNvSpPr txBox="1">
            <a:spLocks noGrp="1"/>
          </p:cNvSpPr>
          <p:nvPr>
            <p:ph idx="1"/>
          </p:nvPr>
        </p:nvSpPr>
        <p:spPr>
          <a:xfrm>
            <a:off x="3581400" y="838200"/>
            <a:ext cx="5105400" cy="5486400"/>
          </a:xfrm>
          <a:prstGeom prst="rect">
            <a:avLst/>
          </a:prstGeom>
          <a:noFill/>
          <a:ln>
            <a:noFill/>
          </a:ln>
        </p:spPr>
        <p:txBody>
          <a:bodyPr spcFirstLastPara="1" wrap="square" lIns="91425" tIns="45700" rIns="91425" bIns="45700" anchor="ctr" anchorCtr="0">
            <a:normAutofit/>
          </a:bodyPr>
          <a:lstStyle/>
          <a:p>
            <a:pPr marL="365760" lvl="0" indent="-365760" algn="l" rtl="0">
              <a:spcBef>
                <a:spcPts val="0"/>
              </a:spcBef>
              <a:spcAft>
                <a:spcPts val="0"/>
              </a:spcAft>
              <a:buClr>
                <a:schemeClr val="lt1"/>
              </a:buClr>
              <a:buSzPts val="4480"/>
              <a:buFont typeface="Noto Sans Symbols"/>
              <a:buChar char="❖"/>
            </a:pPr>
            <a:r>
              <a:rPr lang="en-US"/>
              <a:t>The Phi Chapter of Sigma Sigma Phi at Lincoln Memorial University-DeBusk College of Osteopathic Medicine is in its twelfth year of existence.  The members of this chapter are actively involved with both campus and community activities. We are committed to growing both this chapter and the National Organization.</a:t>
            </a:r>
            <a:endParaRPr/>
          </a:p>
          <a:p>
            <a:pPr marL="0" lvl="0" indent="0" algn="l" rtl="0">
              <a:spcBef>
                <a:spcPts val="1160"/>
              </a:spcBef>
              <a:spcAft>
                <a:spcPts val="0"/>
              </a:spcAft>
              <a:buClr>
                <a:schemeClr val="lt1"/>
              </a:buClr>
              <a:buSzPts val="4480"/>
              <a:buNone/>
            </a:pPr>
            <a:endParaRPr/>
          </a:p>
        </p:txBody>
      </p:sp>
      <p:pic>
        <p:nvPicPr>
          <p:cNvPr id="149" name="Google Shape;149;p2" descr="lmudcom_seal.jpg"/>
          <p:cNvPicPr preferRelativeResize="0"/>
          <p:nvPr/>
        </p:nvPicPr>
        <p:blipFill rotWithShape="1">
          <a:blip r:embed="rId3">
            <a:alphaModFix/>
          </a:blip>
          <a:srcRect/>
          <a:stretch/>
        </p:blipFill>
        <p:spPr>
          <a:xfrm>
            <a:off x="381000" y="550101"/>
            <a:ext cx="2514600" cy="26453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
          <p:cNvSpPr txBox="1">
            <a:spLocks noGrp="1"/>
          </p:cNvSpPr>
          <p:nvPr>
            <p:ph type="title"/>
          </p:nvPr>
        </p:nvSpPr>
        <p:spPr>
          <a:xfrm>
            <a:off x="533400" y="-533400"/>
            <a:ext cx="7772400" cy="1667256"/>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lt1"/>
              </a:buClr>
              <a:buSzPts val="4800"/>
              <a:buFont typeface="Cambria"/>
              <a:buNone/>
            </a:pPr>
            <a:r>
              <a:rPr lang="en-US"/>
              <a:t>Phi Chapter Membership</a:t>
            </a:r>
            <a:endParaRPr/>
          </a:p>
        </p:txBody>
      </p:sp>
      <p:sp>
        <p:nvSpPr>
          <p:cNvPr id="155" name="Google Shape;155;p3"/>
          <p:cNvSpPr txBox="1">
            <a:spLocks noGrp="1"/>
          </p:cNvSpPr>
          <p:nvPr>
            <p:ph type="body" idx="1"/>
          </p:nvPr>
        </p:nvSpPr>
        <p:spPr>
          <a:xfrm>
            <a:off x="-152400" y="1295400"/>
            <a:ext cx="8839200" cy="5638800"/>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80000"/>
              </a:lnSpc>
              <a:spcBef>
                <a:spcPts val="0"/>
              </a:spcBef>
              <a:spcAft>
                <a:spcPts val="0"/>
              </a:spcAft>
              <a:buClr>
                <a:schemeClr val="lt1"/>
              </a:buClr>
              <a:buSzPts val="2112"/>
              <a:buNone/>
            </a:pPr>
            <a:r>
              <a:rPr lang="en-US" sz="1320" b="1"/>
              <a:t>Class of 2012:    46</a:t>
            </a:r>
            <a:endParaRPr/>
          </a:p>
          <a:p>
            <a:pPr marL="0" lvl="0" indent="0" algn="r" rtl="0">
              <a:lnSpc>
                <a:spcPct val="80000"/>
              </a:lnSpc>
              <a:spcBef>
                <a:spcPts val="864"/>
              </a:spcBef>
              <a:spcAft>
                <a:spcPts val="0"/>
              </a:spcAft>
              <a:buClr>
                <a:schemeClr val="lt1"/>
              </a:buClr>
              <a:buSzPts val="2112"/>
              <a:buNone/>
            </a:pPr>
            <a:r>
              <a:rPr lang="en-US" sz="1320" b="1"/>
              <a:t>Class of 2013:   45</a:t>
            </a:r>
            <a:endParaRPr/>
          </a:p>
          <a:p>
            <a:pPr marL="0" lvl="0" indent="0" algn="r" rtl="0">
              <a:lnSpc>
                <a:spcPct val="80000"/>
              </a:lnSpc>
              <a:spcBef>
                <a:spcPts val="864"/>
              </a:spcBef>
              <a:spcAft>
                <a:spcPts val="0"/>
              </a:spcAft>
              <a:buClr>
                <a:schemeClr val="lt1"/>
              </a:buClr>
              <a:buSzPts val="2112"/>
              <a:buNone/>
            </a:pPr>
            <a:r>
              <a:rPr lang="en-US" sz="1320" b="1"/>
              <a:t>Class of 2014:    43</a:t>
            </a:r>
            <a:endParaRPr/>
          </a:p>
          <a:p>
            <a:pPr marL="0" lvl="0" indent="0" algn="r" rtl="0">
              <a:lnSpc>
                <a:spcPct val="80000"/>
              </a:lnSpc>
              <a:spcBef>
                <a:spcPts val="864"/>
              </a:spcBef>
              <a:spcAft>
                <a:spcPts val="0"/>
              </a:spcAft>
              <a:buClr>
                <a:schemeClr val="lt1"/>
              </a:buClr>
              <a:buSzPts val="2112"/>
              <a:buNone/>
            </a:pPr>
            <a:r>
              <a:rPr lang="en-US" sz="1320" b="1"/>
              <a:t>Class of 2015:    35</a:t>
            </a:r>
            <a:endParaRPr/>
          </a:p>
          <a:p>
            <a:pPr marL="0" lvl="0" indent="0" algn="r" rtl="0">
              <a:lnSpc>
                <a:spcPct val="80000"/>
              </a:lnSpc>
              <a:spcBef>
                <a:spcPts val="864"/>
              </a:spcBef>
              <a:spcAft>
                <a:spcPts val="0"/>
              </a:spcAft>
              <a:buClr>
                <a:schemeClr val="lt1"/>
              </a:buClr>
              <a:buSzPts val="2112"/>
              <a:buNone/>
            </a:pPr>
            <a:r>
              <a:rPr lang="en-US" sz="1320" b="1"/>
              <a:t>Class of 2016:    26</a:t>
            </a:r>
            <a:endParaRPr/>
          </a:p>
          <a:p>
            <a:pPr marL="0" lvl="0" indent="0" algn="r" rtl="0">
              <a:lnSpc>
                <a:spcPct val="80000"/>
              </a:lnSpc>
              <a:spcBef>
                <a:spcPts val="864"/>
              </a:spcBef>
              <a:spcAft>
                <a:spcPts val="0"/>
              </a:spcAft>
              <a:buClr>
                <a:schemeClr val="lt1"/>
              </a:buClr>
              <a:buSzPts val="2112"/>
              <a:buNone/>
            </a:pPr>
            <a:r>
              <a:rPr lang="en-US" sz="1320" b="1"/>
              <a:t>Class of 2017:    27</a:t>
            </a:r>
            <a:endParaRPr/>
          </a:p>
          <a:p>
            <a:pPr marL="0" lvl="0" indent="0" algn="r" rtl="0">
              <a:lnSpc>
                <a:spcPct val="80000"/>
              </a:lnSpc>
              <a:spcBef>
                <a:spcPts val="864"/>
              </a:spcBef>
              <a:spcAft>
                <a:spcPts val="0"/>
              </a:spcAft>
              <a:buClr>
                <a:schemeClr val="lt1"/>
              </a:buClr>
              <a:buSzPts val="2112"/>
              <a:buNone/>
            </a:pPr>
            <a:r>
              <a:rPr lang="en-US" sz="1320" b="1"/>
              <a:t>Class of 2018:    11</a:t>
            </a:r>
            <a:endParaRPr/>
          </a:p>
          <a:p>
            <a:pPr marL="0" lvl="0" indent="0" algn="r" rtl="0">
              <a:lnSpc>
                <a:spcPct val="80000"/>
              </a:lnSpc>
              <a:spcBef>
                <a:spcPts val="864"/>
              </a:spcBef>
              <a:spcAft>
                <a:spcPts val="0"/>
              </a:spcAft>
              <a:buClr>
                <a:schemeClr val="lt1"/>
              </a:buClr>
              <a:buSzPts val="2112"/>
              <a:buNone/>
            </a:pPr>
            <a:r>
              <a:rPr lang="en-US" sz="1320" b="1"/>
              <a:t>Class of 2019:    34</a:t>
            </a:r>
            <a:endParaRPr/>
          </a:p>
          <a:p>
            <a:pPr marL="0" lvl="0" indent="0" algn="r" rtl="0">
              <a:lnSpc>
                <a:spcPct val="80000"/>
              </a:lnSpc>
              <a:spcBef>
                <a:spcPts val="864"/>
              </a:spcBef>
              <a:spcAft>
                <a:spcPts val="0"/>
              </a:spcAft>
              <a:buClr>
                <a:schemeClr val="lt1"/>
              </a:buClr>
              <a:buSzPts val="2112"/>
              <a:buNone/>
            </a:pPr>
            <a:r>
              <a:rPr lang="en-US" sz="1320" b="1"/>
              <a:t>Class of 2020:    32</a:t>
            </a:r>
            <a:endParaRPr/>
          </a:p>
          <a:p>
            <a:pPr marL="0" lvl="0" indent="0" algn="r" rtl="0">
              <a:lnSpc>
                <a:spcPct val="80000"/>
              </a:lnSpc>
              <a:spcBef>
                <a:spcPts val="864"/>
              </a:spcBef>
              <a:spcAft>
                <a:spcPts val="0"/>
              </a:spcAft>
              <a:buClr>
                <a:schemeClr val="lt1"/>
              </a:buClr>
              <a:buSzPts val="2112"/>
              <a:buNone/>
            </a:pPr>
            <a:r>
              <a:rPr lang="en-US" sz="1320" b="1"/>
              <a:t>         				Class of 2021:    16</a:t>
            </a:r>
            <a:endParaRPr/>
          </a:p>
          <a:p>
            <a:pPr marL="0" lvl="0" indent="0" algn="r" rtl="0">
              <a:lnSpc>
                <a:spcPct val="80000"/>
              </a:lnSpc>
              <a:spcBef>
                <a:spcPts val="864"/>
              </a:spcBef>
              <a:spcAft>
                <a:spcPts val="0"/>
              </a:spcAft>
              <a:buClr>
                <a:schemeClr val="lt1"/>
              </a:buClr>
              <a:buSzPts val="2112"/>
              <a:buNone/>
            </a:pPr>
            <a:r>
              <a:rPr lang="en-US" sz="1320" b="1"/>
              <a:t>               Class of 2022:    17</a:t>
            </a:r>
            <a:endParaRPr sz="1320" b="1"/>
          </a:p>
          <a:p>
            <a:pPr marL="0" lvl="0" indent="0" algn="r" rtl="0">
              <a:lnSpc>
                <a:spcPct val="80000"/>
              </a:lnSpc>
              <a:spcBef>
                <a:spcPts val="864"/>
              </a:spcBef>
              <a:spcAft>
                <a:spcPts val="0"/>
              </a:spcAft>
              <a:buClr>
                <a:schemeClr val="lt1"/>
              </a:buClr>
              <a:buSzPts val="2112"/>
              <a:buNone/>
            </a:pPr>
            <a:r>
              <a:rPr lang="en-US" sz="1320" b="1"/>
              <a:t>Class of 2023:    21          </a:t>
            </a:r>
            <a:endParaRPr/>
          </a:p>
          <a:p>
            <a:pPr marL="0" lvl="0" indent="0" algn="r" rtl="0">
              <a:lnSpc>
                <a:spcPct val="80000"/>
              </a:lnSpc>
              <a:spcBef>
                <a:spcPts val="888"/>
              </a:spcBef>
              <a:spcAft>
                <a:spcPts val="0"/>
              </a:spcAft>
              <a:buClr>
                <a:srgbClr val="FFD8A5"/>
              </a:buClr>
              <a:buSzPts val="2304"/>
              <a:buNone/>
            </a:pPr>
            <a:r>
              <a:rPr lang="en-US" sz="1440" b="1">
                <a:solidFill>
                  <a:srgbClr val="FFD8A5"/>
                </a:solidFill>
              </a:rPr>
              <a:t>353 Total Members </a:t>
            </a:r>
            <a:endParaRPr/>
          </a:p>
          <a:p>
            <a:pPr marL="0" lvl="0" indent="0" algn="r" rtl="0">
              <a:lnSpc>
                <a:spcPct val="80000"/>
              </a:lnSpc>
              <a:spcBef>
                <a:spcPts val="792"/>
              </a:spcBef>
              <a:spcAft>
                <a:spcPts val="0"/>
              </a:spcAft>
              <a:buClr>
                <a:schemeClr val="lt1"/>
              </a:buClr>
              <a:buSzPts val="1536"/>
              <a:buNone/>
            </a:pPr>
            <a:endParaRPr sz="960" b="1"/>
          </a:p>
          <a:p>
            <a:pPr marL="0" lvl="0" indent="0" algn="r" rtl="0">
              <a:lnSpc>
                <a:spcPct val="80000"/>
              </a:lnSpc>
              <a:spcBef>
                <a:spcPts val="792"/>
              </a:spcBef>
              <a:spcAft>
                <a:spcPts val="0"/>
              </a:spcAft>
              <a:buClr>
                <a:schemeClr val="lt1"/>
              </a:buClr>
              <a:buSzPts val="1536"/>
              <a:buNone/>
            </a:pPr>
            <a:endParaRPr sz="960"/>
          </a:p>
          <a:p>
            <a:pPr marL="0" lvl="0" indent="0" algn="r" rtl="0">
              <a:lnSpc>
                <a:spcPct val="80000"/>
              </a:lnSpc>
              <a:spcBef>
                <a:spcPts val="864"/>
              </a:spcBef>
              <a:spcAft>
                <a:spcPts val="0"/>
              </a:spcAft>
              <a:buClr>
                <a:schemeClr val="lt1"/>
              </a:buClr>
              <a:buSzPts val="2112"/>
              <a:buNone/>
            </a:pPr>
            <a:r>
              <a:rPr lang="en-US" sz="1320" u="sng"/>
              <a:t>Executive Board:</a:t>
            </a:r>
            <a:endParaRPr/>
          </a:p>
          <a:p>
            <a:pPr marL="0" lvl="0" indent="0" algn="r" rtl="0">
              <a:lnSpc>
                <a:spcPct val="80000"/>
              </a:lnSpc>
              <a:spcBef>
                <a:spcPts val="864"/>
              </a:spcBef>
              <a:spcAft>
                <a:spcPts val="0"/>
              </a:spcAft>
              <a:buClr>
                <a:schemeClr val="lt1"/>
              </a:buClr>
              <a:buSzPts val="2112"/>
              <a:buNone/>
            </a:pPr>
            <a:r>
              <a:rPr lang="en-US" sz="1320"/>
              <a:t>President-Anthony Carbone</a:t>
            </a:r>
            <a:endParaRPr/>
          </a:p>
          <a:p>
            <a:pPr marL="0" lvl="0" indent="0" algn="r" rtl="0">
              <a:lnSpc>
                <a:spcPct val="80000"/>
              </a:lnSpc>
              <a:spcBef>
                <a:spcPts val="864"/>
              </a:spcBef>
              <a:spcAft>
                <a:spcPts val="0"/>
              </a:spcAft>
              <a:buClr>
                <a:schemeClr val="lt1"/>
              </a:buClr>
              <a:buSzPts val="2112"/>
              <a:buNone/>
            </a:pPr>
            <a:r>
              <a:rPr lang="en-US" sz="1320"/>
              <a:t>Vice President-Jeannie Nguyen-Cuu</a:t>
            </a:r>
            <a:endParaRPr/>
          </a:p>
          <a:p>
            <a:pPr marL="0" lvl="0" indent="0" algn="r" rtl="0">
              <a:lnSpc>
                <a:spcPct val="80000"/>
              </a:lnSpc>
              <a:spcBef>
                <a:spcPts val="864"/>
              </a:spcBef>
              <a:spcAft>
                <a:spcPts val="0"/>
              </a:spcAft>
              <a:buClr>
                <a:schemeClr val="lt1"/>
              </a:buClr>
              <a:buSzPts val="2112"/>
              <a:buNone/>
            </a:pPr>
            <a:r>
              <a:rPr lang="en-US" sz="1320"/>
              <a:t>Secretary-Megan Thompson</a:t>
            </a:r>
            <a:endParaRPr/>
          </a:p>
          <a:p>
            <a:pPr marL="0" lvl="0" indent="0" algn="r" rtl="0">
              <a:lnSpc>
                <a:spcPct val="80000"/>
              </a:lnSpc>
              <a:spcBef>
                <a:spcPts val="864"/>
              </a:spcBef>
              <a:spcAft>
                <a:spcPts val="0"/>
              </a:spcAft>
              <a:buClr>
                <a:schemeClr val="lt1"/>
              </a:buClr>
              <a:buSzPts val="2112"/>
              <a:buNone/>
            </a:pPr>
            <a:r>
              <a:rPr lang="en-US" sz="1320"/>
              <a:t>Treasurer-Amy Rousselot</a:t>
            </a:r>
            <a:endParaRPr/>
          </a:p>
          <a:p>
            <a:pPr marL="0" lvl="0" indent="0" algn="r" rtl="0">
              <a:lnSpc>
                <a:spcPct val="80000"/>
              </a:lnSpc>
              <a:spcBef>
                <a:spcPts val="864"/>
              </a:spcBef>
              <a:spcAft>
                <a:spcPts val="0"/>
              </a:spcAft>
              <a:buClr>
                <a:schemeClr val="lt1"/>
              </a:buClr>
              <a:buSzPts val="2112"/>
              <a:buNone/>
            </a:pPr>
            <a:r>
              <a:rPr lang="en-US" sz="1320"/>
              <a:t>Faculty Advisor-Michael Weiting, DO</a:t>
            </a:r>
            <a:endParaRPr/>
          </a:p>
          <a:p>
            <a:pPr marL="0" lvl="0" indent="0" algn="r" rtl="0">
              <a:lnSpc>
                <a:spcPct val="80000"/>
              </a:lnSpc>
              <a:spcBef>
                <a:spcPts val="792"/>
              </a:spcBef>
              <a:spcAft>
                <a:spcPts val="0"/>
              </a:spcAft>
              <a:buClr>
                <a:schemeClr val="lt1"/>
              </a:buClr>
              <a:buSzPts val="1536"/>
              <a:buNone/>
            </a:pPr>
            <a:endParaRPr sz="960"/>
          </a:p>
        </p:txBody>
      </p:sp>
      <p:pic>
        <p:nvPicPr>
          <p:cNvPr id="156" name="Google Shape;156;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3400" y="1233054"/>
            <a:ext cx="5689600" cy="426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a:spLocks noGrp="1"/>
          </p:cNvSpPr>
          <p:nvPr>
            <p:ph type="title"/>
          </p:nvPr>
        </p:nvSpPr>
        <p:spPr>
          <a:xfrm>
            <a:off x="609600" y="381000"/>
            <a:ext cx="8229600" cy="11430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lt1"/>
              </a:buClr>
              <a:buSzPts val="4400"/>
              <a:buFont typeface="Cambria"/>
              <a:buNone/>
            </a:pPr>
            <a:r>
              <a:rPr lang="en-US"/>
              <a:t>Selections &amp; By-laws</a:t>
            </a:r>
            <a:endParaRPr/>
          </a:p>
        </p:txBody>
      </p:sp>
      <p:sp>
        <p:nvSpPr>
          <p:cNvPr id="162" name="Google Shape;162;p4"/>
          <p:cNvSpPr txBox="1">
            <a:spLocks noGrp="1"/>
          </p:cNvSpPr>
          <p:nvPr>
            <p:ph idx="1"/>
          </p:nvPr>
        </p:nvSpPr>
        <p:spPr>
          <a:xfrm>
            <a:off x="228600" y="1828800"/>
            <a:ext cx="8610600" cy="4648200"/>
          </a:xfrm>
          <a:prstGeom prst="rect">
            <a:avLst/>
          </a:prstGeom>
          <a:noFill/>
          <a:ln>
            <a:noFill/>
          </a:ln>
        </p:spPr>
        <p:txBody>
          <a:bodyPr spcFirstLastPara="1" wrap="square" lIns="91425" tIns="45700" rIns="91425" bIns="45700" anchor="ctr" anchorCtr="0">
            <a:noAutofit/>
          </a:bodyPr>
          <a:lstStyle/>
          <a:p>
            <a:pPr marL="365760" lvl="0" indent="-365760" algn="l" rtl="0">
              <a:spcBef>
                <a:spcPts val="0"/>
              </a:spcBef>
              <a:spcAft>
                <a:spcPts val="0"/>
              </a:spcAft>
              <a:buClr>
                <a:schemeClr val="lt1"/>
              </a:buClr>
              <a:buSzPts val="3520"/>
              <a:buFont typeface="Noto Sans Symbols"/>
              <a:buChar char="❖"/>
            </a:pPr>
            <a:r>
              <a:rPr lang="en-US" sz="2200"/>
              <a:t>Students who have achieved a 3.2 GPA and have demonstrated exceptional dedication to community service are eligible for selection into the Sigma Sigma Phi, Phi Chapter.</a:t>
            </a:r>
            <a:endParaRPr/>
          </a:p>
          <a:p>
            <a:pPr marL="365760" lvl="0" indent="-365760" algn="l" rtl="0">
              <a:spcBef>
                <a:spcPts val="1040"/>
              </a:spcBef>
              <a:spcAft>
                <a:spcPts val="0"/>
              </a:spcAft>
              <a:buClr>
                <a:schemeClr val="lt1"/>
              </a:buClr>
              <a:buSzPts val="3520"/>
              <a:buFont typeface="Noto Sans Symbols"/>
              <a:buChar char="❖"/>
            </a:pPr>
            <a:r>
              <a:rPr lang="en-US" sz="2200"/>
              <a:t>Applicants are awarded points for completing campus activities, community service, GPA, leadership, and conference attendance.</a:t>
            </a:r>
            <a:endParaRPr/>
          </a:p>
          <a:p>
            <a:pPr marL="365760" lvl="0" indent="-365760" algn="l" rtl="0">
              <a:spcBef>
                <a:spcPts val="1040"/>
              </a:spcBef>
              <a:spcAft>
                <a:spcPts val="0"/>
              </a:spcAft>
              <a:buClr>
                <a:schemeClr val="lt1"/>
              </a:buClr>
              <a:buSzPts val="3520"/>
              <a:buFont typeface="Noto Sans Symbols"/>
              <a:buChar char="❖"/>
            </a:pPr>
            <a:r>
              <a:rPr lang="en-US" sz="2200"/>
              <a:t>Applicants are assigned a blind ranking by the number of points they accumulate.</a:t>
            </a:r>
            <a:endParaRPr/>
          </a:p>
          <a:p>
            <a:pPr marL="365760" lvl="0" indent="-365760" algn="l" rtl="0">
              <a:spcBef>
                <a:spcPts val="1040"/>
              </a:spcBef>
              <a:spcAft>
                <a:spcPts val="0"/>
              </a:spcAft>
              <a:buClr>
                <a:schemeClr val="lt1"/>
              </a:buClr>
              <a:buSzPts val="3520"/>
              <a:buFont typeface="Noto Sans Symbols"/>
              <a:buChar char="❖"/>
            </a:pPr>
            <a:r>
              <a:rPr lang="en-US" sz="2200"/>
              <a:t>Those candidates with the highest rankings are accepted for induction into the Phi Chapter. </a:t>
            </a:r>
            <a:endParaRPr/>
          </a:p>
          <a:p>
            <a:pPr marL="365760" lvl="0" indent="-365760" algn="l" rtl="0">
              <a:spcBef>
                <a:spcPts val="1040"/>
              </a:spcBef>
              <a:spcAft>
                <a:spcPts val="0"/>
              </a:spcAft>
              <a:buClr>
                <a:schemeClr val="lt1"/>
              </a:buClr>
              <a:buSzPts val="3520"/>
              <a:buFont typeface="Noto Sans Symbols"/>
              <a:buChar char="❖"/>
            </a:pPr>
            <a:r>
              <a:rPr lang="en-US" sz="2200"/>
              <a:t>There are two induction committees to assist in the candidate selection process.</a:t>
            </a:r>
            <a:endParaRPr/>
          </a:p>
          <a:p>
            <a:pPr marL="365760" lvl="0" indent="-81279" algn="l" rtl="0">
              <a:spcBef>
                <a:spcPts val="1160"/>
              </a:spcBef>
              <a:spcAft>
                <a:spcPts val="0"/>
              </a:spcAft>
              <a:buClr>
                <a:schemeClr val="lt1"/>
              </a:buClr>
              <a:buSzPts val="4480"/>
              <a:buFont typeface="Noto Sans Symbols"/>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a:spLocks noGrp="1"/>
          </p:cNvSpPr>
          <p:nvPr>
            <p:ph type="title"/>
          </p:nvPr>
        </p:nvSpPr>
        <p:spPr>
          <a:xfrm>
            <a:off x="292550" y="-122450"/>
            <a:ext cx="8229600" cy="1143000"/>
          </a:xfrm>
          <a:prstGeom prst="rect">
            <a:avLst/>
          </a:prstGeom>
          <a:noFill/>
          <a:ln>
            <a:noFill/>
          </a:ln>
        </p:spPr>
        <p:txBody>
          <a:bodyPr spcFirstLastPara="1" wrap="square" lIns="91425" tIns="45700" rIns="91425" bIns="45700" anchor="b" anchorCtr="0">
            <a:normAutofit fontScale="90000"/>
          </a:bodyPr>
          <a:lstStyle/>
          <a:p>
            <a:pPr marL="0" lvl="0" indent="0" algn="r" rtl="0">
              <a:spcBef>
                <a:spcPts val="0"/>
              </a:spcBef>
              <a:spcAft>
                <a:spcPts val="0"/>
              </a:spcAft>
              <a:buClr>
                <a:schemeClr val="lt1"/>
              </a:buClr>
              <a:buSzPts val="3600"/>
              <a:buFont typeface="Cambria"/>
              <a:buNone/>
            </a:pPr>
            <a:r>
              <a:rPr lang="en-US" sz="3600"/>
              <a:t>Phi Chapter sponsored Service &amp; Events</a:t>
            </a:r>
            <a:endParaRPr/>
          </a:p>
        </p:txBody>
      </p:sp>
      <p:sp>
        <p:nvSpPr>
          <p:cNvPr id="174" name="Google Shape;174;p6"/>
          <p:cNvSpPr txBox="1">
            <a:spLocks noGrp="1"/>
          </p:cNvSpPr>
          <p:nvPr>
            <p:ph idx="1"/>
          </p:nvPr>
        </p:nvSpPr>
        <p:spPr>
          <a:xfrm>
            <a:off x="105425" y="1153750"/>
            <a:ext cx="3780900" cy="5355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4736"/>
              <a:buNone/>
            </a:pPr>
            <a:r>
              <a:rPr lang="en-US" sz="2960" i="1" u="sng" dirty="0">
                <a:latin typeface="Cambria"/>
                <a:ea typeface="Cambria"/>
                <a:cs typeface="Cambria"/>
                <a:sym typeface="Cambria"/>
              </a:rPr>
              <a:t>Mr. DCOM Pageant</a:t>
            </a:r>
            <a:endParaRPr sz="2960" u="sng" dirty="0">
              <a:latin typeface="Cambria"/>
              <a:ea typeface="Cambria"/>
              <a:cs typeface="Cambria"/>
              <a:sym typeface="Cambria"/>
            </a:endParaRPr>
          </a:p>
          <a:p>
            <a:pPr marL="365760" lvl="0" indent="-365760" algn="l" rtl="0">
              <a:lnSpc>
                <a:spcPct val="80000"/>
              </a:lnSpc>
              <a:spcBef>
                <a:spcPts val="933"/>
              </a:spcBef>
              <a:spcAft>
                <a:spcPts val="0"/>
              </a:spcAft>
              <a:buClr>
                <a:schemeClr val="lt1"/>
              </a:buClr>
              <a:buSzPts val="2664"/>
              <a:buFont typeface="Arial"/>
              <a:buChar char="•"/>
            </a:pPr>
            <a:r>
              <a:rPr lang="en-US" sz="1665" dirty="0">
                <a:latin typeface="Cambria"/>
                <a:ea typeface="Cambria"/>
                <a:cs typeface="Cambria"/>
                <a:sym typeface="Cambria"/>
              </a:rPr>
              <a:t>The Phi Chapter hosts an annual comedy night and pageant. </a:t>
            </a:r>
            <a:endParaRPr dirty="0"/>
          </a:p>
          <a:p>
            <a:pPr marL="365760" lvl="0" indent="-365760" algn="l" rtl="0">
              <a:lnSpc>
                <a:spcPct val="80000"/>
              </a:lnSpc>
              <a:spcBef>
                <a:spcPts val="933"/>
              </a:spcBef>
              <a:spcAft>
                <a:spcPts val="0"/>
              </a:spcAft>
              <a:buClr>
                <a:schemeClr val="lt1"/>
              </a:buClr>
              <a:buSzPts val="2664"/>
              <a:buFont typeface="Arial"/>
              <a:buChar char="•"/>
            </a:pPr>
            <a:r>
              <a:rPr lang="en-US" sz="1665" dirty="0">
                <a:latin typeface="Cambria"/>
                <a:ea typeface="Cambria"/>
                <a:cs typeface="Cambria"/>
                <a:sym typeface="Cambria"/>
              </a:rPr>
              <a:t>Pageant categories include: talent, school spirit, formal-wear, and an interview.. Always with a funny twist!</a:t>
            </a:r>
            <a:endParaRPr dirty="0"/>
          </a:p>
          <a:p>
            <a:pPr marL="365760" lvl="0" indent="-365760" algn="l" rtl="0">
              <a:lnSpc>
                <a:spcPct val="80000"/>
              </a:lnSpc>
              <a:spcBef>
                <a:spcPts val="933"/>
              </a:spcBef>
              <a:spcAft>
                <a:spcPts val="0"/>
              </a:spcAft>
              <a:buClr>
                <a:schemeClr val="lt1"/>
              </a:buClr>
              <a:buSzPts val="2664"/>
              <a:buFont typeface="Arial"/>
              <a:buChar char="•"/>
            </a:pPr>
            <a:r>
              <a:rPr lang="en-US" sz="1665" dirty="0">
                <a:latin typeface="Cambria"/>
                <a:ea typeface="Cambria"/>
                <a:cs typeface="Cambria"/>
                <a:sym typeface="Cambria"/>
              </a:rPr>
              <a:t>In 2012, we raised </a:t>
            </a:r>
            <a:r>
              <a:rPr lang="en-US" sz="1665" b="1" dirty="0">
                <a:solidFill>
                  <a:srgbClr val="FF0000"/>
                </a:solidFill>
                <a:latin typeface="Cambria"/>
                <a:ea typeface="Cambria"/>
                <a:cs typeface="Cambria"/>
                <a:sym typeface="Cambria"/>
              </a:rPr>
              <a:t>$1000 </a:t>
            </a:r>
            <a:r>
              <a:rPr lang="en-US" sz="1665" dirty="0">
                <a:latin typeface="Cambria"/>
                <a:ea typeface="Cambria"/>
                <a:cs typeface="Cambria"/>
                <a:sym typeface="Cambria"/>
              </a:rPr>
              <a:t>for the Tennessee Special Olympics.</a:t>
            </a:r>
            <a:endParaRPr dirty="0"/>
          </a:p>
          <a:p>
            <a:pPr marL="365760" lvl="0" indent="-365760" algn="l" rtl="0">
              <a:lnSpc>
                <a:spcPct val="80000"/>
              </a:lnSpc>
              <a:spcBef>
                <a:spcPts val="933"/>
              </a:spcBef>
              <a:spcAft>
                <a:spcPts val="0"/>
              </a:spcAft>
              <a:buClr>
                <a:schemeClr val="lt1"/>
              </a:buClr>
              <a:buSzPts val="2664"/>
              <a:buFont typeface="Arial"/>
              <a:buChar char="•"/>
            </a:pPr>
            <a:r>
              <a:rPr lang="en-US" sz="1665" dirty="0">
                <a:latin typeface="Cambria"/>
                <a:ea typeface="Cambria"/>
                <a:cs typeface="Cambria"/>
                <a:sym typeface="Cambria"/>
              </a:rPr>
              <a:t>In 2013, we raised </a:t>
            </a:r>
            <a:r>
              <a:rPr lang="en-US" sz="1665" b="1" dirty="0">
                <a:solidFill>
                  <a:srgbClr val="FF0000"/>
                </a:solidFill>
                <a:latin typeface="Cambria"/>
                <a:ea typeface="Cambria"/>
                <a:cs typeface="Cambria"/>
                <a:sym typeface="Cambria"/>
              </a:rPr>
              <a:t>$1300 </a:t>
            </a:r>
            <a:r>
              <a:rPr lang="en-US" sz="1665" dirty="0">
                <a:latin typeface="Cambria"/>
                <a:ea typeface="Cambria"/>
                <a:cs typeface="Cambria"/>
                <a:sym typeface="Cambria"/>
              </a:rPr>
              <a:t>for the Tennessee Special Olympics.</a:t>
            </a:r>
            <a:endParaRPr dirty="0"/>
          </a:p>
          <a:p>
            <a:pPr marL="365760" lvl="0" indent="-365760" algn="l" rtl="0">
              <a:lnSpc>
                <a:spcPct val="80000"/>
              </a:lnSpc>
              <a:spcBef>
                <a:spcPts val="933"/>
              </a:spcBef>
              <a:spcAft>
                <a:spcPts val="0"/>
              </a:spcAft>
              <a:buClr>
                <a:schemeClr val="lt1"/>
              </a:buClr>
              <a:buSzPts val="2664"/>
              <a:buFont typeface="Arial"/>
              <a:buChar char="•"/>
            </a:pPr>
            <a:r>
              <a:rPr lang="en-US" sz="1665" dirty="0">
                <a:latin typeface="Cambria"/>
                <a:ea typeface="Cambria"/>
                <a:cs typeface="Cambria"/>
                <a:sym typeface="Cambria"/>
              </a:rPr>
              <a:t>In 2014, we raised </a:t>
            </a:r>
            <a:r>
              <a:rPr lang="en-US" sz="1665" dirty="0">
                <a:solidFill>
                  <a:srgbClr val="FF0000"/>
                </a:solidFill>
                <a:latin typeface="Cambria"/>
                <a:ea typeface="Cambria"/>
                <a:cs typeface="Cambria"/>
                <a:sym typeface="Cambria"/>
              </a:rPr>
              <a:t>$1000 </a:t>
            </a:r>
            <a:r>
              <a:rPr lang="en-US" sz="1665" dirty="0">
                <a:latin typeface="Cambria"/>
                <a:ea typeface="Cambria"/>
                <a:cs typeface="Cambria"/>
                <a:sym typeface="Cambria"/>
              </a:rPr>
              <a:t>for the Tennessee Special Olympics.</a:t>
            </a:r>
            <a:endParaRPr dirty="0"/>
          </a:p>
          <a:p>
            <a:pPr marL="365760" lvl="0" indent="-365760" algn="l" rtl="0">
              <a:lnSpc>
                <a:spcPct val="80000"/>
              </a:lnSpc>
              <a:spcBef>
                <a:spcPts val="933"/>
              </a:spcBef>
              <a:spcAft>
                <a:spcPts val="0"/>
              </a:spcAft>
              <a:buClr>
                <a:schemeClr val="lt1"/>
              </a:buClr>
              <a:buSzPts val="2664"/>
              <a:buFont typeface="Arial"/>
              <a:buChar char="•"/>
            </a:pPr>
            <a:r>
              <a:rPr lang="en-US" sz="1665" dirty="0">
                <a:latin typeface="Cambria"/>
                <a:ea typeface="Cambria"/>
                <a:cs typeface="Cambria"/>
                <a:sym typeface="Cambria"/>
              </a:rPr>
              <a:t>In 2016, we raised </a:t>
            </a:r>
            <a:r>
              <a:rPr lang="en-US" sz="1665" dirty="0">
                <a:solidFill>
                  <a:srgbClr val="FF0000"/>
                </a:solidFill>
                <a:latin typeface="Cambria"/>
                <a:ea typeface="Cambria"/>
                <a:cs typeface="Cambria"/>
                <a:sym typeface="Cambria"/>
              </a:rPr>
              <a:t>$600 </a:t>
            </a:r>
            <a:r>
              <a:rPr lang="en-US" sz="1665" dirty="0">
                <a:latin typeface="Cambria"/>
                <a:ea typeface="Cambria"/>
                <a:cs typeface="Cambria"/>
                <a:sym typeface="Cambria"/>
              </a:rPr>
              <a:t>for the Tennessee Special Olympics.</a:t>
            </a:r>
            <a:endParaRPr dirty="0"/>
          </a:p>
          <a:p>
            <a:pPr marL="365760" lvl="0" indent="-365760" algn="l" rtl="0">
              <a:lnSpc>
                <a:spcPct val="80000"/>
              </a:lnSpc>
              <a:spcBef>
                <a:spcPts val="933"/>
              </a:spcBef>
              <a:spcAft>
                <a:spcPts val="0"/>
              </a:spcAft>
              <a:buClr>
                <a:schemeClr val="lt1"/>
              </a:buClr>
              <a:buSzPts val="2664"/>
              <a:buFont typeface="Arial"/>
              <a:buChar char="•"/>
            </a:pPr>
            <a:r>
              <a:rPr lang="en-US" sz="1665" dirty="0">
                <a:latin typeface="Cambria"/>
                <a:ea typeface="Cambria"/>
                <a:cs typeface="Cambria"/>
                <a:sym typeface="Cambria"/>
              </a:rPr>
              <a:t>In 2019, we raised </a:t>
            </a:r>
            <a:r>
              <a:rPr lang="en-US" sz="1665" dirty="0">
                <a:solidFill>
                  <a:srgbClr val="FF0000"/>
                </a:solidFill>
                <a:latin typeface="Cambria"/>
                <a:ea typeface="Cambria"/>
                <a:cs typeface="Cambria"/>
                <a:sym typeface="Cambria"/>
              </a:rPr>
              <a:t>$662 </a:t>
            </a:r>
            <a:r>
              <a:rPr lang="en-US" sz="1665" dirty="0">
                <a:latin typeface="Cambria"/>
                <a:ea typeface="Cambria"/>
                <a:cs typeface="Cambria"/>
                <a:sym typeface="Cambria"/>
              </a:rPr>
              <a:t>for the Tennessee Special Olympics.</a:t>
            </a:r>
            <a:endParaRPr sz="1665" dirty="0">
              <a:solidFill>
                <a:srgbClr val="FF0000"/>
              </a:solidFill>
              <a:latin typeface="Cambria"/>
              <a:ea typeface="Cambria"/>
              <a:cs typeface="Cambria"/>
              <a:sym typeface="Cambria"/>
            </a:endParaRPr>
          </a:p>
          <a:p>
            <a:pPr marL="0" lvl="0" indent="0" algn="ctr" rtl="0">
              <a:lnSpc>
                <a:spcPct val="80000"/>
              </a:lnSpc>
              <a:spcBef>
                <a:spcPts val="933"/>
              </a:spcBef>
              <a:spcAft>
                <a:spcPts val="0"/>
              </a:spcAft>
              <a:buClr>
                <a:schemeClr val="lt1"/>
              </a:buClr>
              <a:buSzPts val="2664"/>
              <a:buNone/>
            </a:pPr>
            <a:r>
              <a:rPr lang="en-US" sz="1665" dirty="0">
                <a:latin typeface="Cambria"/>
                <a:ea typeface="Cambria"/>
                <a:cs typeface="Cambria"/>
                <a:sym typeface="Cambria"/>
              </a:rPr>
              <a:t>Our goal for this upcoming year is </a:t>
            </a:r>
            <a:r>
              <a:rPr lang="en-US" sz="1665" b="1" dirty="0">
                <a:solidFill>
                  <a:srgbClr val="FF0000"/>
                </a:solidFill>
                <a:latin typeface="Cambria"/>
                <a:ea typeface="Cambria"/>
                <a:cs typeface="Cambria"/>
                <a:sym typeface="Cambria"/>
              </a:rPr>
              <a:t>$1000 </a:t>
            </a:r>
            <a:r>
              <a:rPr lang="en-US" sz="1665" dirty="0">
                <a:latin typeface="Cambria"/>
                <a:ea typeface="Cambria"/>
                <a:cs typeface="Cambria"/>
                <a:sym typeface="Cambria"/>
              </a:rPr>
              <a:t>for the Tennessee Special Olympics! – If </a:t>
            </a:r>
            <a:r>
              <a:rPr lang="en-US" sz="1665" dirty="0" err="1">
                <a:latin typeface="Cambria"/>
                <a:ea typeface="Cambria"/>
                <a:cs typeface="Cambria"/>
                <a:sym typeface="Cambria"/>
              </a:rPr>
              <a:t>Covid</a:t>
            </a:r>
            <a:r>
              <a:rPr lang="en-US" sz="1665" dirty="0">
                <a:latin typeface="Cambria"/>
                <a:ea typeface="Cambria"/>
                <a:cs typeface="Cambria"/>
                <a:sym typeface="Cambria"/>
              </a:rPr>
              <a:t> allows!</a:t>
            </a:r>
            <a:endParaRPr sz="2590" b="1" dirty="0">
              <a:solidFill>
                <a:srgbClr val="FF0000"/>
              </a:solidFill>
              <a:latin typeface="Cambria"/>
              <a:ea typeface="Cambria"/>
              <a:cs typeface="Cambria"/>
              <a:sym typeface="Cambria"/>
            </a:endParaRPr>
          </a:p>
        </p:txBody>
      </p:sp>
      <p:pic>
        <p:nvPicPr>
          <p:cNvPr id="175" name="Google Shape;17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38600" y="1349691"/>
            <a:ext cx="3262046" cy="2177415"/>
          </a:xfrm>
          <a:prstGeom prst="rect">
            <a:avLst/>
          </a:prstGeom>
          <a:noFill/>
          <a:ln>
            <a:noFill/>
          </a:ln>
        </p:spPr>
      </p:pic>
      <p:pic>
        <p:nvPicPr>
          <p:cNvPr id="176" name="Google Shape;176;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72949" y="2857500"/>
            <a:ext cx="3055393" cy="2362200"/>
          </a:xfrm>
          <a:prstGeom prst="rect">
            <a:avLst/>
          </a:prstGeom>
          <a:noFill/>
          <a:ln>
            <a:noFill/>
          </a:ln>
        </p:spPr>
      </p:pic>
      <p:pic>
        <p:nvPicPr>
          <p:cNvPr id="177" name="Google Shape;177;p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076350" y="4369119"/>
            <a:ext cx="3186545" cy="22783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txBox="1">
            <a:spLocks noGrp="1"/>
          </p:cNvSpPr>
          <p:nvPr>
            <p:ph type="title"/>
          </p:nvPr>
        </p:nvSpPr>
        <p:spPr>
          <a:xfrm>
            <a:off x="0" y="0"/>
            <a:ext cx="9144000" cy="99059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2800"/>
              <a:buFont typeface="Cambria"/>
              <a:buNone/>
            </a:pPr>
            <a:r>
              <a:rPr lang="en-US" sz="2800" b="1"/>
              <a:t>In addition to these sponsored events, </a:t>
            </a:r>
            <a:br>
              <a:rPr lang="en-US" sz="2800" b="1"/>
            </a:br>
            <a:r>
              <a:rPr lang="en-US" sz="2800" b="1"/>
              <a:t>members of the Phi Chapter also: </a:t>
            </a:r>
            <a:endParaRPr sz="2800"/>
          </a:p>
        </p:txBody>
      </p:sp>
      <p:sp>
        <p:nvSpPr>
          <p:cNvPr id="183" name="Google Shape;183;p7"/>
          <p:cNvSpPr txBox="1">
            <a:spLocks noGrp="1"/>
          </p:cNvSpPr>
          <p:nvPr>
            <p:ph idx="1"/>
          </p:nvPr>
        </p:nvSpPr>
        <p:spPr>
          <a:xfrm rot="900000">
            <a:off x="3697918" y="1554894"/>
            <a:ext cx="4958708" cy="5194196"/>
          </a:xfrm>
          <a:prstGeom prst="rect">
            <a:avLst/>
          </a:prstGeom>
          <a:noFill/>
          <a:ln>
            <a:noFill/>
          </a:ln>
        </p:spPr>
        <p:txBody>
          <a:bodyPr spcFirstLastPara="1" wrap="square" lIns="91425" tIns="45700" rIns="91425" bIns="45700" anchor="ctr" anchorCtr="0">
            <a:normAutofit lnSpcReduction="10000"/>
          </a:bodyPr>
          <a:lstStyle/>
          <a:p>
            <a:pPr marL="365760" lvl="0" indent="-365760" algn="l" rtl="0">
              <a:lnSpc>
                <a:spcPct val="80000"/>
              </a:lnSpc>
              <a:spcBef>
                <a:spcPts val="0"/>
              </a:spcBef>
              <a:spcAft>
                <a:spcPts val="0"/>
              </a:spcAft>
              <a:buClr>
                <a:schemeClr val="lt1"/>
              </a:buClr>
              <a:buSzPts val="3472"/>
              <a:buFont typeface="Noto Sans Symbols"/>
              <a:buChar char="❖"/>
            </a:pPr>
            <a:r>
              <a:rPr lang="en-US" sz="2170" i="1" dirty="0"/>
              <a:t>Are members of Cumberland Gap Volunteer Fire Department, a fire department run completely by medical students. </a:t>
            </a:r>
            <a:endParaRPr dirty="0"/>
          </a:p>
          <a:p>
            <a:pPr marL="365760" lvl="0" indent="-365760" algn="l" rtl="0">
              <a:lnSpc>
                <a:spcPct val="80000"/>
              </a:lnSpc>
              <a:spcBef>
                <a:spcPts val="1034"/>
              </a:spcBef>
              <a:spcAft>
                <a:spcPts val="0"/>
              </a:spcAft>
              <a:buClr>
                <a:schemeClr val="lt1"/>
              </a:buClr>
              <a:buSzPts val="3472"/>
              <a:buFont typeface="Noto Sans Symbols"/>
              <a:buChar char="❖"/>
            </a:pPr>
            <a:r>
              <a:rPr lang="en-US" sz="2170" i="1" dirty="0"/>
              <a:t>Provide free medical and dental care to patients at Remote Area Medicine (RAM) Clinics </a:t>
            </a:r>
            <a:endParaRPr dirty="0"/>
          </a:p>
          <a:p>
            <a:pPr marL="365760" lvl="0" indent="-365760" algn="l" rtl="0">
              <a:lnSpc>
                <a:spcPct val="80000"/>
              </a:lnSpc>
              <a:spcBef>
                <a:spcPts val="1034"/>
              </a:spcBef>
              <a:spcAft>
                <a:spcPts val="0"/>
              </a:spcAft>
              <a:buClr>
                <a:schemeClr val="lt1"/>
              </a:buClr>
              <a:buSzPts val="3472"/>
              <a:buFont typeface="Noto Sans Symbols"/>
              <a:buChar char="❖"/>
            </a:pPr>
            <a:r>
              <a:rPr lang="en-US" sz="2170" i="1" dirty="0"/>
              <a:t>Provide Math and Science tutoring services for local middle schoolers through a program called Math </a:t>
            </a:r>
            <a:r>
              <a:rPr lang="en-US" sz="2170" i="1" dirty="0" err="1"/>
              <a:t>DOcs</a:t>
            </a:r>
            <a:endParaRPr sz="2170" dirty="0"/>
          </a:p>
          <a:p>
            <a:pPr marL="365760" lvl="0" indent="-365760" algn="l" rtl="0">
              <a:lnSpc>
                <a:spcPct val="80000"/>
              </a:lnSpc>
              <a:spcBef>
                <a:spcPts val="1034"/>
              </a:spcBef>
              <a:spcAft>
                <a:spcPts val="0"/>
              </a:spcAft>
              <a:buClr>
                <a:schemeClr val="lt1"/>
              </a:buClr>
              <a:buSzPts val="3472"/>
              <a:buFont typeface="Noto Sans Symbols"/>
              <a:buChar char="❖"/>
            </a:pPr>
            <a:r>
              <a:rPr lang="en-US" sz="2170" i="1" dirty="0"/>
              <a:t>Go to local elementary schools to teach children about medicine with our “What’s in a doctor’s bag?” program</a:t>
            </a:r>
            <a:endParaRPr sz="2170" dirty="0"/>
          </a:p>
          <a:p>
            <a:pPr marL="365760" lvl="0" indent="-365760" algn="l" rtl="0">
              <a:lnSpc>
                <a:spcPct val="80000"/>
              </a:lnSpc>
              <a:spcBef>
                <a:spcPts val="1034"/>
              </a:spcBef>
              <a:spcAft>
                <a:spcPts val="0"/>
              </a:spcAft>
              <a:buClr>
                <a:schemeClr val="lt1"/>
              </a:buClr>
              <a:buSzPts val="3472"/>
              <a:buFont typeface="Noto Sans Symbols"/>
              <a:buChar char="❖"/>
            </a:pPr>
            <a:r>
              <a:rPr lang="en-US" sz="2170" i="1" dirty="0"/>
              <a:t>Serve as CPR instructors for the AHA “BLS for Healthcare Providers course”</a:t>
            </a:r>
            <a:endParaRPr sz="2170" dirty="0"/>
          </a:p>
          <a:p>
            <a:pPr marL="365760" lvl="0" indent="-365760" algn="l" rtl="0">
              <a:lnSpc>
                <a:spcPct val="80000"/>
              </a:lnSpc>
              <a:spcBef>
                <a:spcPts val="1034"/>
              </a:spcBef>
              <a:spcAft>
                <a:spcPts val="0"/>
              </a:spcAft>
              <a:buClr>
                <a:schemeClr val="lt1"/>
              </a:buClr>
              <a:buSzPts val="3472"/>
              <a:buNone/>
            </a:pPr>
            <a:endParaRPr sz="2170" dirty="0"/>
          </a:p>
        </p:txBody>
      </p:sp>
      <p:pic>
        <p:nvPicPr>
          <p:cNvPr id="184" name="Google Shape;184;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7361" y="1270199"/>
            <a:ext cx="2318966" cy="2359692"/>
          </a:xfrm>
          <a:prstGeom prst="rect">
            <a:avLst/>
          </a:prstGeom>
          <a:noFill/>
          <a:ln>
            <a:noFill/>
          </a:ln>
        </p:spPr>
      </p:pic>
      <p:pic>
        <p:nvPicPr>
          <p:cNvPr id="185" name="Google Shape;185;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19200" y="3810000"/>
            <a:ext cx="2057400" cy="205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rot="18387454">
            <a:off x="-2582231" y="3257187"/>
            <a:ext cx="6554867" cy="15240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lt1"/>
              </a:buClr>
              <a:buSzPts val="4400"/>
              <a:buFont typeface="Cambria"/>
              <a:buNone/>
            </a:pPr>
            <a:r>
              <a:rPr lang="en-US" i="1" dirty="0"/>
              <a:t>And much more:</a:t>
            </a:r>
            <a:endParaRPr dirty="0"/>
          </a:p>
        </p:txBody>
      </p:sp>
      <p:pic>
        <p:nvPicPr>
          <p:cNvPr id="191" name="Google Shape;191;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29000" y="152400"/>
            <a:ext cx="1600200" cy="1600200"/>
          </a:xfrm>
          <a:prstGeom prst="rect">
            <a:avLst/>
          </a:prstGeom>
          <a:noFill/>
          <a:ln>
            <a:noFill/>
          </a:ln>
        </p:spPr>
      </p:pic>
      <p:pic>
        <p:nvPicPr>
          <p:cNvPr id="192" name="Google Shape;192;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29200" y="381000"/>
            <a:ext cx="971550" cy="1766455"/>
          </a:xfrm>
          <a:prstGeom prst="rect">
            <a:avLst/>
          </a:prstGeom>
          <a:noFill/>
          <a:ln>
            <a:noFill/>
          </a:ln>
        </p:spPr>
      </p:pic>
      <p:pic>
        <p:nvPicPr>
          <p:cNvPr id="193" name="Google Shape;193;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07028" y="533400"/>
            <a:ext cx="2641600" cy="1981200"/>
          </a:xfrm>
          <a:prstGeom prst="rect">
            <a:avLst/>
          </a:prstGeom>
          <a:noFill/>
          <a:ln>
            <a:noFill/>
          </a:ln>
        </p:spPr>
      </p:pic>
      <p:pic>
        <p:nvPicPr>
          <p:cNvPr id="194" name="Google Shape;194;p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470532" y="2376055"/>
            <a:ext cx="1447800" cy="2172549"/>
          </a:xfrm>
          <a:prstGeom prst="rect">
            <a:avLst/>
          </a:prstGeom>
          <a:noFill/>
          <a:ln>
            <a:noFill/>
          </a:ln>
        </p:spPr>
      </p:pic>
      <p:pic>
        <p:nvPicPr>
          <p:cNvPr id="195" name="Google Shape;195;p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973594" y="2590800"/>
            <a:ext cx="1447800" cy="1930400"/>
          </a:xfrm>
          <a:prstGeom prst="rect">
            <a:avLst/>
          </a:prstGeom>
          <a:noFill/>
          <a:ln>
            <a:noFill/>
          </a:ln>
        </p:spPr>
      </p:pic>
      <p:pic>
        <p:nvPicPr>
          <p:cNvPr id="196" name="Google Shape;196;p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134270" y="2661108"/>
            <a:ext cx="2585528" cy="1937350"/>
          </a:xfrm>
          <a:prstGeom prst="rect">
            <a:avLst/>
          </a:prstGeom>
          <a:noFill/>
          <a:ln>
            <a:noFill/>
          </a:ln>
        </p:spPr>
      </p:pic>
      <p:pic>
        <p:nvPicPr>
          <p:cNvPr id="197" name="Google Shape;197;p8"/>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516783" y="4654934"/>
            <a:ext cx="1355297" cy="1807063"/>
          </a:xfrm>
          <a:prstGeom prst="rect">
            <a:avLst/>
          </a:prstGeom>
          <a:noFill/>
          <a:ln>
            <a:noFill/>
          </a:ln>
        </p:spPr>
      </p:pic>
      <p:pic>
        <p:nvPicPr>
          <p:cNvPr id="198" name="Google Shape;198;p8"/>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045463" y="4810364"/>
            <a:ext cx="1498600" cy="1498600"/>
          </a:xfrm>
          <a:prstGeom prst="rect">
            <a:avLst/>
          </a:prstGeom>
          <a:noFill/>
          <a:ln>
            <a:noFill/>
          </a:ln>
        </p:spPr>
      </p:pic>
      <p:pic>
        <p:nvPicPr>
          <p:cNvPr id="199" name="Google Shape;199;p8"/>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867992" y="4616470"/>
            <a:ext cx="1562100" cy="2021541"/>
          </a:xfrm>
          <a:prstGeom prst="rect">
            <a:avLst/>
          </a:prstGeom>
          <a:noFill/>
          <a:ln>
            <a:noFill/>
          </a:ln>
        </p:spPr>
      </p:pic>
      <p:pic>
        <p:nvPicPr>
          <p:cNvPr id="200" name="Google Shape;200;p8"/>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7578807" y="4953000"/>
            <a:ext cx="1422400" cy="1066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632017" y="121919"/>
            <a:ext cx="5282094" cy="1265923"/>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lt1"/>
              </a:buClr>
              <a:buSzPts val="4400"/>
              <a:buFont typeface="Cambria"/>
              <a:buNone/>
            </a:pPr>
            <a:r>
              <a:rPr lang="en-US" dirty="0"/>
              <a:t>Plans for the future:</a:t>
            </a:r>
            <a:endParaRPr dirty="0"/>
          </a:p>
        </p:txBody>
      </p:sp>
      <p:sp>
        <p:nvSpPr>
          <p:cNvPr id="206" name="Google Shape;206;p9"/>
          <p:cNvSpPr txBox="1">
            <a:spLocks noGrp="1"/>
          </p:cNvSpPr>
          <p:nvPr>
            <p:ph idx="1"/>
          </p:nvPr>
        </p:nvSpPr>
        <p:spPr>
          <a:xfrm>
            <a:off x="995630" y="1545165"/>
            <a:ext cx="6554867" cy="3767670"/>
          </a:xfrm>
          <a:prstGeom prst="rect">
            <a:avLst/>
          </a:prstGeom>
          <a:noFill/>
          <a:ln>
            <a:noFill/>
          </a:ln>
        </p:spPr>
        <p:txBody>
          <a:bodyPr spcFirstLastPara="1" wrap="square" lIns="91425" tIns="45700" rIns="91425" bIns="45700" anchor="ctr" anchorCtr="0">
            <a:normAutofit lnSpcReduction="10000"/>
          </a:bodyPr>
          <a:lstStyle/>
          <a:p>
            <a:pPr marL="365760" lvl="0" indent="-365760" algn="l" rtl="0">
              <a:spcBef>
                <a:spcPts val="0"/>
              </a:spcBef>
              <a:spcAft>
                <a:spcPts val="0"/>
              </a:spcAft>
              <a:buClr>
                <a:schemeClr val="lt1"/>
              </a:buClr>
              <a:buSzPts val="4144"/>
              <a:buFont typeface="Noto Sans Symbols"/>
              <a:buChar char="❖"/>
            </a:pPr>
            <a:r>
              <a:rPr lang="en-US" sz="2590" dirty="0"/>
              <a:t>Implementation of a Mentor System within the Phi Chapter of Sigma </a:t>
            </a:r>
            <a:r>
              <a:rPr lang="en-US" sz="2590" dirty="0" err="1"/>
              <a:t>Sigma</a:t>
            </a:r>
            <a:r>
              <a:rPr lang="en-US" sz="2590" dirty="0"/>
              <a:t> Phi.</a:t>
            </a:r>
            <a:endParaRPr dirty="0"/>
          </a:p>
          <a:p>
            <a:pPr marL="731520" lvl="1" indent="-365760" algn="l" rtl="0">
              <a:spcBef>
                <a:spcPts val="1044"/>
              </a:spcBef>
              <a:spcAft>
                <a:spcPts val="0"/>
              </a:spcAft>
              <a:buClr>
                <a:schemeClr val="lt1"/>
              </a:buClr>
              <a:buSzPts val="3552"/>
              <a:buFont typeface="Noto Sans Symbols"/>
              <a:buChar char="❖"/>
            </a:pPr>
            <a:r>
              <a:rPr lang="en-US" sz="2220" dirty="0"/>
              <a:t>Partner with other clubs to host </a:t>
            </a:r>
            <a:r>
              <a:rPr lang="en-US" sz="2220" dirty="0" err="1"/>
              <a:t>Covid</a:t>
            </a:r>
            <a:r>
              <a:rPr lang="en-US" sz="2220" dirty="0"/>
              <a:t> appropriate events</a:t>
            </a:r>
            <a:endParaRPr sz="2220" dirty="0"/>
          </a:p>
          <a:p>
            <a:pPr marL="731520" lvl="1" indent="-365760" algn="l" rtl="0">
              <a:spcBef>
                <a:spcPts val="1044"/>
              </a:spcBef>
              <a:spcAft>
                <a:spcPts val="0"/>
              </a:spcAft>
              <a:buClr>
                <a:schemeClr val="lt1"/>
              </a:buClr>
              <a:buSzPts val="3552"/>
              <a:buFont typeface="Noto Sans Symbols"/>
              <a:buChar char="❖"/>
            </a:pPr>
            <a:r>
              <a:rPr lang="en-US" sz="2220" dirty="0"/>
              <a:t>Would allow medical students to be able to communicate with established physicians, residents and recent graduates, giving insight into all aspects of post medical school life</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txBox="1">
            <a:spLocks noGrp="1"/>
          </p:cNvSpPr>
          <p:nvPr>
            <p:ph type="title"/>
          </p:nvPr>
        </p:nvSpPr>
        <p:spPr>
          <a:xfrm>
            <a:off x="152400" y="4495800"/>
            <a:ext cx="8763000" cy="13716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lt1"/>
              </a:buClr>
              <a:buSzPts val="2430"/>
              <a:buFont typeface="Cambria"/>
              <a:buNone/>
            </a:pPr>
            <a:r>
              <a:rPr lang="en-US" sz="2430"/>
              <a:t>All of these activities are supported by members of Sigma Sigma Phi, Phi Chapter. Participants include members of the classes of 2020, 2021, 2022, and 2023, as well as Grand Chapter faculty members here at Lincoln Memorial University DeBusk College of Osteopathic Medicine.</a:t>
            </a:r>
            <a:br>
              <a:rPr lang="en-US" sz="2430"/>
            </a:br>
            <a:r>
              <a:rPr lang="en-US" sz="2430"/>
              <a:t/>
            </a:r>
            <a:br>
              <a:rPr lang="en-US" sz="2430"/>
            </a:br>
            <a:r>
              <a:rPr lang="en-US" sz="2430"/>
              <a:t/>
            </a:r>
            <a:br>
              <a:rPr lang="en-US" sz="2430"/>
            </a:br>
            <a:r>
              <a:rPr lang="en-US" sz="2520"/>
              <a:t>We pride ourselves on being a strong, positive presence in both the campus and the community. Our members are committed to service, fraternity, and furthering the Osteopathic presence in the community. </a:t>
            </a:r>
            <a:br>
              <a:rPr lang="en-US" sz="2520"/>
            </a:br>
            <a:r>
              <a:rPr lang="en-US" sz="2520"/>
              <a:t/>
            </a:r>
            <a:br>
              <a:rPr lang="en-US" sz="2520"/>
            </a:br>
            <a:endParaRPr sz="2520"/>
          </a:p>
        </p:txBody>
      </p:sp>
      <p:sp>
        <p:nvSpPr>
          <p:cNvPr id="212" name="Google Shape;212;p10"/>
          <p:cNvSpPr txBox="1">
            <a:spLocks noGrp="1"/>
          </p:cNvSpPr>
          <p:nvPr>
            <p:ph idx="1"/>
          </p:nvPr>
        </p:nvSpPr>
        <p:spPr>
          <a:xfrm>
            <a:off x="304800" y="4343400"/>
            <a:ext cx="8229600" cy="2514600"/>
          </a:xfrm>
          <a:prstGeom prst="rect">
            <a:avLst/>
          </a:prstGeom>
          <a:noFill/>
          <a:ln>
            <a:noFill/>
          </a:ln>
        </p:spPr>
        <p:txBody>
          <a:bodyPr spcFirstLastPara="1" wrap="square" lIns="91425" tIns="45700" rIns="91425" bIns="45700" anchor="ctr" anchorCtr="0">
            <a:normAutofit/>
          </a:bodyPr>
          <a:lstStyle/>
          <a:p>
            <a:pPr marL="365760" lvl="0" indent="-81279" algn="l" rtl="0">
              <a:spcBef>
                <a:spcPts val="0"/>
              </a:spcBef>
              <a:spcAft>
                <a:spcPts val="0"/>
              </a:spcAft>
              <a:buClr>
                <a:schemeClr val="lt1"/>
              </a:buClr>
              <a:buSzPts val="4480"/>
              <a:buNone/>
            </a:pPr>
            <a:endParaRPr/>
          </a:p>
          <a:p>
            <a:pPr marL="365760" lvl="0" indent="-365760" algn="l" rtl="0">
              <a:spcBef>
                <a:spcPts val="1160"/>
              </a:spcBef>
              <a:spcAft>
                <a:spcPts val="0"/>
              </a:spcAft>
              <a:buClr>
                <a:schemeClr val="lt1"/>
              </a:buClr>
              <a:buSzPts val="4480"/>
              <a:buNone/>
            </a:pPr>
            <a:endParaRPr/>
          </a:p>
          <a:p>
            <a:pPr marL="365760" lvl="0" indent="-81279" algn="l" rtl="0">
              <a:spcBef>
                <a:spcPts val="1160"/>
              </a:spcBef>
              <a:spcAft>
                <a:spcPts val="0"/>
              </a:spcAft>
              <a:buClr>
                <a:schemeClr val="lt1"/>
              </a:buClr>
              <a:buSzPts val="4480"/>
              <a:buNone/>
            </a:pPr>
            <a:endParaRPr/>
          </a:p>
          <a:p>
            <a:pPr marL="365760" lvl="0" indent="-81279" algn="l" rtl="0">
              <a:spcBef>
                <a:spcPts val="1160"/>
              </a:spcBef>
              <a:spcAft>
                <a:spcPts val="0"/>
              </a:spcAft>
              <a:buClr>
                <a:schemeClr val="lt1"/>
              </a:buClr>
              <a:buSzPts val="4480"/>
              <a:buNone/>
            </a:pPr>
            <a:endParaRPr/>
          </a:p>
          <a:p>
            <a:pPr marL="365760" lvl="0" indent="-365760" algn="l" rtl="0">
              <a:spcBef>
                <a:spcPts val="1160"/>
              </a:spcBef>
              <a:spcAft>
                <a:spcPts val="0"/>
              </a:spcAft>
              <a:buClr>
                <a:schemeClr val="lt1"/>
              </a:buClr>
              <a:buSzPts val="4480"/>
              <a:buNone/>
            </a:pPr>
            <a:endParaRPr/>
          </a:p>
        </p:txBody>
      </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4311</TotalTime>
  <Words>658</Words>
  <Application>Microsoft Office PowerPoint</Application>
  <PresentationFormat>On-screen Show (4:3)</PresentationFormat>
  <Paragraphs>62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Cambria</vt:lpstr>
      <vt:lpstr>Century Gothic</vt:lpstr>
      <vt:lpstr>Noto Sans Symbols</vt:lpstr>
      <vt:lpstr>Wingdings 3</vt:lpstr>
      <vt:lpstr>Slice</vt:lpstr>
      <vt:lpstr>Sigma Sigma Phi  Phi Chapter</vt:lpstr>
      <vt:lpstr>Introduction</vt:lpstr>
      <vt:lpstr>Phi Chapter Membership</vt:lpstr>
      <vt:lpstr>Selections &amp; By-laws</vt:lpstr>
      <vt:lpstr>Phi Chapter sponsored Service &amp; Events</vt:lpstr>
      <vt:lpstr>In addition to these sponsored events,  members of the Phi Chapter also: </vt:lpstr>
      <vt:lpstr>And much more:</vt:lpstr>
      <vt:lpstr>Plans for the future:</vt:lpstr>
      <vt:lpstr>All of these activities are supported by members of Sigma Sigma Phi, Phi Chapter. Participants include members of the classes of 2020, 2021, 2022, and 2023, as well as Grand Chapter faculty members here at Lincoln Memorial University DeBusk College of Osteopathic Medicine.   We pride ourselves on being a strong, positive presence in both the campus and the community. Our members are committed to service, fraternity, and furthering the Osteopathic presence in the community.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Sigma Sigma Phi  Phi Chapter</dc:title>
  <dc:creator>jessica.smith585</dc:creator>
  <cp:lastModifiedBy>Michael Whitaker</cp:lastModifiedBy>
  <cp:revision>4</cp:revision>
  <dcterms:created xsi:type="dcterms:W3CDTF">2010-08-17T12:41:03Z</dcterms:created>
  <dcterms:modified xsi:type="dcterms:W3CDTF">2020-09-30T21:15:47Z</dcterms:modified>
</cp:coreProperties>
</file>