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  <p:sldMasterId id="2147483653" r:id="rId2"/>
    <p:sldMasterId id="2147483654" r:id="rId3"/>
    <p:sldMasterId id="2147483655" r:id="rId4"/>
    <p:sldMasterId id="2147483656" r:id="rId5"/>
  </p:sldMasterIdLst>
  <p:notesMasterIdLst>
    <p:notesMasterId r:id="rId17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Quattrocento" panose="02020502030000000404" pitchFamily="18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67"/>
    <p:restoredTop sz="94593"/>
  </p:normalViewPr>
  <p:slideViewPr>
    <p:cSldViewPr snapToGrid="0" snapToObjects="1">
      <p:cViewPr varScale="1">
        <p:scale>
          <a:sx n="117" d="100"/>
          <a:sy n="117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4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font" Target="fonts/font6.fntdata"/><Relationship Id="rId10" Type="http://schemas.openxmlformats.org/officeDocument/2006/relationships/slide" Target="slides/slide5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font" Target="fonts/font5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371600" y="305117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dt" idx="10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ftr" idx="11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31F20"/>
            </a:gs>
            <a:gs pos="50000">
              <a:srgbClr val="005172"/>
            </a:gs>
            <a:gs pos="100000">
              <a:srgbClr val="FFFFFF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 descr="TUN Logo Color.tiff"/>
          <p:cNvPicPr preferRelativeResize="0"/>
          <p:nvPr/>
        </p:nvPicPr>
        <p:blipFill rotWithShape="1">
          <a:blip r:embed="rId3">
            <a:alphaModFix/>
          </a:blip>
          <a:srcRect r="50000" b="20833"/>
          <a:stretch/>
        </p:blipFill>
        <p:spPr>
          <a:xfrm>
            <a:off x="7412037" y="381000"/>
            <a:ext cx="1731962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" descr="TUN Horiz Color.tif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57300" y="5029200"/>
            <a:ext cx="66294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 strike="noStrike" cap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31F20"/>
            </a:gs>
            <a:gs pos="50000">
              <a:srgbClr val="231F20"/>
            </a:gs>
            <a:gs pos="100000">
              <a:srgbClr val="005172"/>
            </a:gs>
          </a:gsLst>
          <a:lin ang="5400000" scaled="0"/>
        </a:gra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FDC82F"/>
              </a:gs>
              <a:gs pos="100000">
                <a:srgbClr val="FDC82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Google Shape;21;p3" descr="TUN Logo Color.tif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31F20"/>
            </a:gs>
            <a:gs pos="50000">
              <a:srgbClr val="231F20"/>
            </a:gs>
            <a:gs pos="100000">
              <a:srgbClr val="005172"/>
            </a:gs>
          </a:gsLst>
          <a:lin ang="540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FDC82F"/>
              </a:gs>
              <a:gs pos="100000">
                <a:srgbClr val="FDC82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" name="Google Shape;41;p6" descr="TUN Logo Color.tif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31F20"/>
            </a:gs>
            <a:gs pos="50000">
              <a:srgbClr val="231F20"/>
            </a:gs>
            <a:gs pos="100000">
              <a:srgbClr val="005172"/>
            </a:gs>
          </a:gsLst>
          <a:lin ang="5400000" scaled="0"/>
        </a:gra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FDC82F"/>
              </a:gs>
              <a:gs pos="100000">
                <a:srgbClr val="FDC82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54;p8" descr="TUN Logo Color.tif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1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sz="1200" b="0" i="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lang="en-US" sz="54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Sigma Sigma Phi</a:t>
            </a:r>
            <a:endParaRPr dirty="0">
              <a:latin typeface="+mj-lt"/>
            </a:endParaRPr>
          </a:p>
        </p:txBody>
      </p:sp>
      <p:sp>
        <p:nvSpPr>
          <p:cNvPr id="69" name="Google Shape;69;p10"/>
          <p:cNvSpPr txBox="1">
            <a:spLocks noGrp="1"/>
          </p:cNvSpPr>
          <p:nvPr>
            <p:ph type="subTitle" idx="1"/>
          </p:nvPr>
        </p:nvSpPr>
        <p:spPr>
          <a:xfrm>
            <a:off x="1371600" y="305117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Font typeface="Arial"/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Tau Chapter - Henderson Additional Site</a:t>
            </a:r>
            <a:endParaRPr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Goals</a:t>
            </a:r>
            <a:endParaRPr dirty="0">
              <a:latin typeface="+mj-lt"/>
            </a:endParaRPr>
          </a:p>
        </p:txBody>
      </p:sp>
      <p:sp>
        <p:nvSpPr>
          <p:cNvPr id="124" name="Google Shape;124;p19"/>
          <p:cNvSpPr txBox="1">
            <a:spLocks noGrp="1"/>
          </p:cNvSpPr>
          <p:nvPr>
            <p:ph type="body" idx="1"/>
          </p:nvPr>
        </p:nvSpPr>
        <p:spPr>
          <a:xfrm>
            <a:off x="1156200" y="1235399"/>
            <a:ext cx="7530600" cy="48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 dirty="0">
                <a:solidFill>
                  <a:schemeClr val="lt1"/>
                </a:solidFill>
                <a:latin typeface="+mn-lt"/>
                <a:ea typeface="Quattrocento"/>
                <a:cs typeface="Quattrocento"/>
                <a:sym typeface="Quattrocento"/>
              </a:rPr>
              <a:t>Increase our exposure and influence on campus through:</a:t>
            </a:r>
            <a:endParaRPr sz="2400" dirty="0">
              <a:latin typeface="+mn-lt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 dirty="0">
                <a:latin typeface="+mn-lt"/>
              </a:rPr>
              <a:t>Promoted Sigma Sigma Phi Membership at club day </a:t>
            </a:r>
            <a:endParaRPr sz="2400" dirty="0">
              <a:latin typeface="+mn-lt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 dirty="0">
                <a:latin typeface="+mn-lt"/>
              </a:rPr>
              <a:t>Info meeting in October</a:t>
            </a:r>
            <a:endParaRPr sz="2400" dirty="0">
              <a:latin typeface="+mn-lt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+mn-lt"/>
                <a:ea typeface="Quattrocento"/>
                <a:cs typeface="Quattrocento"/>
                <a:sym typeface="Quattrocento"/>
              </a:rPr>
              <a:t>Service projects</a:t>
            </a:r>
            <a:endParaRPr sz="2400" b="0" i="0" u="none" strike="noStrike" cap="none" dirty="0">
              <a:solidFill>
                <a:schemeClr val="lt1"/>
              </a:solidFill>
              <a:latin typeface="+mn-lt"/>
              <a:ea typeface="Quattrocento"/>
              <a:cs typeface="Quattrocento"/>
              <a:sym typeface="Quattrocento"/>
            </a:endParaRPr>
          </a:p>
          <a:p>
            <a:pPr marL="1143000" marR="0" lvl="2" indent="-2540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dirty="0">
                <a:latin typeface="+mn-lt"/>
              </a:rPr>
              <a:t>Virtual Medical Student Panel for Pre-Med Students</a:t>
            </a:r>
            <a:endParaRPr dirty="0">
              <a:latin typeface="+mn-lt"/>
            </a:endParaRPr>
          </a:p>
          <a:p>
            <a:pPr marL="1143000" marR="0" lvl="2" indent="-2286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n-US" dirty="0">
                <a:latin typeface="+mn-lt"/>
              </a:rPr>
              <a:t>Be the Match </a:t>
            </a:r>
            <a:endParaRPr dirty="0">
              <a:latin typeface="+mn-lt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+mn-lt"/>
                <a:ea typeface="Quattrocento"/>
                <a:cs typeface="Quattrocento"/>
                <a:sym typeface="Quattrocento"/>
              </a:rPr>
              <a:t>Guest lecturers</a:t>
            </a:r>
            <a:endParaRPr sz="2400" b="0" i="0" u="none" strike="noStrike" cap="none" dirty="0">
              <a:solidFill>
                <a:schemeClr val="lt1"/>
              </a:solidFill>
              <a:latin typeface="+mn-lt"/>
              <a:ea typeface="Quattrocento"/>
              <a:cs typeface="Quattrocento"/>
              <a:sym typeface="Quattrocento"/>
            </a:endParaRPr>
          </a:p>
          <a:p>
            <a:pPr marL="1143000" marR="0" lvl="2" indent="-2540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dirty="0">
                <a:latin typeface="+mn-lt"/>
              </a:rPr>
              <a:t>Residency panel with SSP members in late April</a:t>
            </a:r>
            <a:endParaRPr dirty="0">
              <a:latin typeface="+mn-lt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dirty="0">
                <a:latin typeface="+mn-lt"/>
              </a:rPr>
              <a:t>Fundraising 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>
            <a:spLocks noGrp="1"/>
          </p:cNvSpPr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Achievements</a:t>
            </a:r>
            <a:endParaRPr dirty="0">
              <a:latin typeface="+mj-lt"/>
            </a:endParaRPr>
          </a:p>
        </p:txBody>
      </p:sp>
      <p:sp>
        <p:nvSpPr>
          <p:cNvPr id="130" name="Google Shape;130;p20"/>
          <p:cNvSpPr txBox="1">
            <a:spLocks noGrp="1"/>
          </p:cNvSpPr>
          <p:nvPr>
            <p:ph type="body" idx="1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Graduation Honors</a:t>
            </a:r>
            <a:endParaRPr dirty="0">
              <a:latin typeface="+mj-lt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Sigma Sigma Phi pins and cords to all members </a:t>
            </a:r>
            <a:endParaRPr sz="2400" b="0" i="0" u="none" strike="noStrike" cap="none" dirty="0">
              <a:solidFill>
                <a:schemeClr val="lt1"/>
              </a:solidFill>
              <a:latin typeface="+mj-lt"/>
              <a:ea typeface="Quattrocento"/>
              <a:cs typeface="Quattrocento"/>
              <a:sym typeface="Quattrocento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dirty="0">
                <a:latin typeface="+mj-lt"/>
              </a:rPr>
              <a:t>Present certificates to accepted students at induction night </a:t>
            </a:r>
            <a:endParaRPr sz="2400" dirty="0">
              <a:latin typeface="+mj-lt"/>
            </a:endParaRPr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Introduction</a:t>
            </a:r>
            <a:endParaRPr dirty="0">
              <a:latin typeface="+mj-lt"/>
            </a:endParaRPr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President: </a:t>
            </a:r>
            <a:r>
              <a:rPr lang="en-US" dirty="0">
                <a:latin typeface="+mj-lt"/>
              </a:rPr>
              <a:t>Don Pham</a:t>
            </a:r>
            <a:endParaRPr dirty="0">
              <a:latin typeface="+mj-lt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Vice President: </a:t>
            </a:r>
            <a:r>
              <a:rPr lang="en-US" dirty="0">
                <a:latin typeface="+mj-lt"/>
              </a:rPr>
              <a:t>Clinton Lam</a:t>
            </a:r>
            <a:endParaRPr dirty="0">
              <a:latin typeface="+mj-lt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Treasurer: </a:t>
            </a:r>
            <a:r>
              <a:rPr lang="en-US" dirty="0" err="1">
                <a:latin typeface="+mj-lt"/>
              </a:rPr>
              <a:t>Ranier</a:t>
            </a:r>
            <a:r>
              <a:rPr lang="en-US" dirty="0">
                <a:latin typeface="+mj-lt"/>
              </a:rPr>
              <a:t> Rivera</a:t>
            </a:r>
            <a:endParaRPr dirty="0">
              <a:latin typeface="+mj-lt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Secretary:</a:t>
            </a:r>
            <a:r>
              <a:rPr lang="en-US" dirty="0">
                <a:latin typeface="+mj-lt"/>
              </a:rPr>
              <a:t> Andrew Lai</a:t>
            </a:r>
            <a:endParaRPr dirty="0">
              <a:latin typeface="+mj-lt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Faculty Advisor: </a:t>
            </a:r>
            <a:r>
              <a:rPr lang="en-US" dirty="0">
                <a:latin typeface="+mj-lt"/>
              </a:rPr>
              <a:t>Elias J. </a:t>
            </a:r>
            <a:r>
              <a:rPr lang="en-US" dirty="0" err="1">
                <a:latin typeface="+mj-lt"/>
              </a:rPr>
              <a:t>Ptak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, DO</a:t>
            </a:r>
            <a:endParaRPr dirty="0">
              <a:latin typeface="+mj-lt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lt1"/>
              </a:solidFill>
              <a:latin typeface="+mj-lt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Membership Qualifications</a:t>
            </a:r>
            <a:endParaRPr dirty="0">
              <a:latin typeface="+mj-lt"/>
            </a:endParaRPr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0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Applicants must be in their first, second, third or fourth year of medical school</a:t>
            </a:r>
            <a:endParaRPr sz="3000" dirty="0">
              <a:latin typeface="+mj-lt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0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GPA must be maintained at 3.0 or higher</a:t>
            </a:r>
            <a:endParaRPr sz="3000" dirty="0">
              <a:latin typeface="+mj-lt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0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Other factors considered: Community service hours (10 TOUCH points or more), club and research involvement, </a:t>
            </a:r>
            <a:r>
              <a:rPr lang="en-US" sz="3000" dirty="0">
                <a:latin typeface="+mj-lt"/>
              </a:rPr>
              <a:t>a</a:t>
            </a:r>
            <a:r>
              <a:rPr lang="en-US" sz="30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 short essay, conferences attended, and awards received </a:t>
            </a:r>
            <a:endParaRPr sz="3000" dirty="0">
              <a:latin typeface="+mj-lt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endParaRPr sz="3000" b="0" i="0" u="none" dirty="0">
              <a:solidFill>
                <a:schemeClr val="lt1"/>
              </a:solidFill>
              <a:latin typeface="+mj-lt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Membership Details</a:t>
            </a:r>
            <a:endParaRPr dirty="0">
              <a:latin typeface="+mj-lt"/>
            </a:endParaRPr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Membership by Class</a:t>
            </a:r>
            <a:endParaRPr dirty="0">
              <a:latin typeface="+mj-lt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20</a:t>
            </a:r>
            <a:r>
              <a:rPr lang="en-US" dirty="0">
                <a:latin typeface="+mj-lt"/>
              </a:rPr>
              <a:t>21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: </a:t>
            </a:r>
            <a:r>
              <a:rPr lang="en-US" dirty="0">
                <a:latin typeface="+mj-lt"/>
              </a:rPr>
              <a:t>19 </a:t>
            </a:r>
            <a:endParaRPr dirty="0">
              <a:latin typeface="+mj-lt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20</a:t>
            </a:r>
            <a:r>
              <a:rPr lang="en-US" dirty="0">
                <a:latin typeface="+mj-lt"/>
              </a:rPr>
              <a:t>22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: </a:t>
            </a:r>
            <a:r>
              <a:rPr lang="en-US" dirty="0">
                <a:latin typeface="+mj-lt"/>
              </a:rPr>
              <a:t>33</a:t>
            </a:r>
            <a:endParaRPr dirty="0">
              <a:latin typeface="+mj-lt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</a:pPr>
            <a:r>
              <a:rPr lang="en-US" dirty="0">
                <a:latin typeface="+mj-lt"/>
              </a:rPr>
              <a:t>2023: 30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</a:pPr>
            <a:r>
              <a:rPr lang="en-US" dirty="0">
                <a:latin typeface="+mj-lt"/>
              </a:rPr>
              <a:t>2024: First application cycle will be completed during early 2021</a:t>
            </a:r>
            <a:endParaRPr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Application Process</a:t>
            </a:r>
            <a:endParaRPr dirty="0">
              <a:latin typeface="+mj-lt"/>
            </a:endParaRPr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Application cycle opens at the beginning</a:t>
            </a:r>
            <a:r>
              <a:rPr lang="en-US" dirty="0">
                <a:latin typeface="+mj-lt"/>
              </a:rPr>
              <a:t> of the</a:t>
            </a:r>
            <a:r>
              <a:rPr lang="en-US" sz="32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 spring semester </a:t>
            </a:r>
            <a:r>
              <a:rPr lang="en-US" dirty="0">
                <a:latin typeface="+mj-lt"/>
              </a:rPr>
              <a:t> </a:t>
            </a:r>
            <a:endParaRPr dirty="0">
              <a:latin typeface="+mj-lt"/>
            </a:endParaRPr>
          </a:p>
          <a:p>
            <a:pPr marL="342900" lvl="0" indent="-342900"/>
            <a:r>
              <a:rPr lang="en-US" sz="32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Decisions are made by </a:t>
            </a:r>
            <a:r>
              <a:rPr lang="en-US" dirty="0">
                <a:latin typeface="+mj-lt"/>
              </a:rPr>
              <a:t>the Tau Chapter - Henderson Additional Site </a:t>
            </a:r>
            <a:r>
              <a:rPr lang="en-US" sz="32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Executive Council</a:t>
            </a:r>
            <a:endParaRPr dirty="0">
              <a:latin typeface="+mj-lt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Applicants are notified regarding their decision as of mid-March</a:t>
            </a:r>
            <a:endParaRPr dirty="0">
              <a:latin typeface="+mj-lt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lt1"/>
              </a:solidFill>
              <a:latin typeface="+mj-lt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Financial Report</a:t>
            </a:r>
            <a:endParaRPr dirty="0">
              <a:latin typeface="+mj-lt"/>
            </a:endParaRPr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-US" sz="26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We received $</a:t>
            </a:r>
            <a:r>
              <a:rPr lang="en-US" sz="2600" dirty="0">
                <a:latin typeface="+mj-lt"/>
              </a:rPr>
              <a:t>200 (this semester)</a:t>
            </a:r>
            <a:r>
              <a:rPr lang="en-US" sz="26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 from our school</a:t>
            </a:r>
            <a:endParaRPr dirty="0">
              <a:latin typeface="+mj-lt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–"/>
            </a:pPr>
            <a:r>
              <a:rPr lang="en-US" sz="26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This was decided by the OMSGA </a:t>
            </a:r>
            <a:endParaRPr dirty="0">
              <a:latin typeface="+mj-lt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-US" sz="26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We currently have </a:t>
            </a:r>
            <a:r>
              <a:rPr lang="en-US" sz="2600" b="0" i="0" u="none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approximately $</a:t>
            </a:r>
            <a:r>
              <a:rPr lang="en-US" sz="2600">
                <a:latin typeface="+mj-lt"/>
              </a:rPr>
              <a:t>700.00</a:t>
            </a:r>
            <a:r>
              <a:rPr lang="en-US" sz="2600" b="0" i="0" u="none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 </a:t>
            </a:r>
            <a:r>
              <a:rPr lang="en-US" sz="26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in our chapter account</a:t>
            </a:r>
            <a:endParaRPr dirty="0">
              <a:latin typeface="+mj-lt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</a:pPr>
            <a:r>
              <a:rPr lang="en-US" sz="26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Membership dues this year are:</a:t>
            </a:r>
            <a:endParaRPr dirty="0">
              <a:latin typeface="+mj-lt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–"/>
            </a:pPr>
            <a:r>
              <a:rPr lang="en-US" sz="26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National dues: $40</a:t>
            </a:r>
            <a:endParaRPr dirty="0">
              <a:latin typeface="+mj-lt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–"/>
            </a:pPr>
            <a:r>
              <a:rPr lang="en-US" sz="26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Chapter dues: $30</a:t>
            </a:r>
            <a:endParaRPr dirty="0">
              <a:latin typeface="+mj-lt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3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 </a:t>
            </a:r>
            <a:endParaRPr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Community Service</a:t>
            </a:r>
            <a:endParaRPr dirty="0">
              <a:latin typeface="+mj-lt"/>
            </a:endParaRPr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Members are required to serve 5 hours per semester, for a total of 10 hours per year</a:t>
            </a:r>
            <a:endParaRPr dirty="0">
              <a:latin typeface="+mj-lt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Must be completed by the last day of the semester</a:t>
            </a:r>
            <a:endParaRPr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Community Service</a:t>
            </a:r>
            <a:endParaRPr dirty="0">
              <a:latin typeface="+mj-lt"/>
            </a:endParaRPr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1333500" y="1187450"/>
            <a:ext cx="7497762" cy="406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Members are allowed to attend their own service projects, but we also provide opportunities for the entire chapter to get together and serve at selected organizations</a:t>
            </a:r>
            <a:endParaRPr dirty="0">
              <a:latin typeface="+mj-lt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Spread the Word: A local organization that collects and restores books to give back to the community. The books are given to at risk youth located throughout the community to promote reading and education. </a:t>
            </a:r>
            <a:endParaRPr sz="2400" b="0" i="0" u="none" strike="noStrike" cap="none" dirty="0">
              <a:solidFill>
                <a:schemeClr val="lt1"/>
              </a:solidFill>
              <a:latin typeface="+mj-lt"/>
              <a:ea typeface="Quattrocento"/>
              <a:cs typeface="Quattrocento"/>
              <a:sym typeface="Quattrocento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TOUCH Program: A nationwide volunteer program to record and provide service projects to students</a:t>
            </a:r>
            <a:endParaRPr dirty="0">
              <a:latin typeface="+mj-lt"/>
            </a:endParaRPr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id="112" name="Google Shape;112;p17" descr="Spread the Word Nevad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85350" y="5523304"/>
            <a:ext cx="1173300" cy="117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+mj-lt"/>
                <a:ea typeface="Quattrocento"/>
                <a:cs typeface="Quattrocento"/>
                <a:sym typeface="Quattrocento"/>
              </a:rPr>
              <a:t>Challenges</a:t>
            </a:r>
            <a:endParaRPr dirty="0">
              <a:latin typeface="+mj-lt"/>
            </a:endParaRPr>
          </a:p>
        </p:txBody>
      </p:sp>
      <p:sp>
        <p:nvSpPr>
          <p:cNvPr id="118" name="Google Shape;118;p18"/>
          <p:cNvSpPr txBox="1">
            <a:spLocks noGrp="1"/>
          </p:cNvSpPr>
          <p:nvPr>
            <p:ph type="body" idx="1"/>
          </p:nvPr>
        </p:nvSpPr>
        <p:spPr>
          <a:xfrm>
            <a:off x="1371600" y="1417625"/>
            <a:ext cx="73152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lnSpc>
                <a:spcPct val="80000"/>
              </a:lnSpc>
              <a:spcBef>
                <a:spcPts val="0"/>
              </a:spcBef>
              <a:buSzPts val="3000"/>
            </a:pPr>
            <a:r>
              <a:rPr lang="en-US" sz="3000" dirty="0">
                <a:latin typeface="+mn-lt"/>
              </a:rPr>
              <a:t>The Tau Chapter - Henderson Additional Site </a:t>
            </a:r>
            <a:r>
              <a:rPr lang="en-US" sz="3000" b="0" i="0" u="none" dirty="0">
                <a:solidFill>
                  <a:schemeClr val="lt1"/>
                </a:solidFill>
                <a:latin typeface="+mn-lt"/>
                <a:ea typeface="Quattrocento"/>
                <a:cs typeface="Quattrocento"/>
                <a:sym typeface="Quattrocento"/>
              </a:rPr>
              <a:t>(Touro – Nevada) needs to better </a:t>
            </a:r>
            <a:r>
              <a:rPr lang="en-US" sz="3000" dirty="0">
                <a:latin typeface="+mn-lt"/>
              </a:rPr>
              <a:t>convey</a:t>
            </a:r>
            <a:r>
              <a:rPr lang="en-US" sz="3000" b="0" i="0" u="none" dirty="0">
                <a:solidFill>
                  <a:schemeClr val="lt1"/>
                </a:solidFill>
                <a:latin typeface="+mn-lt"/>
                <a:ea typeface="Quattrocento"/>
                <a:cs typeface="Quattrocento"/>
                <a:sym typeface="Quattrocento"/>
              </a:rPr>
              <a:t> the responsibilities of being a member and what is expected of future and current members. This includes </a:t>
            </a:r>
            <a:r>
              <a:rPr lang="en-US" sz="3000" dirty="0">
                <a:latin typeface="+mn-lt"/>
              </a:rPr>
              <a:t>the community service component.</a:t>
            </a:r>
          </a:p>
          <a:p>
            <a:pPr marL="800100" lvl="1" indent="-342900">
              <a:lnSpc>
                <a:spcPct val="80000"/>
              </a:lnSpc>
              <a:spcBef>
                <a:spcPts val="0"/>
              </a:spcBef>
              <a:buSzPts val="3000"/>
            </a:pPr>
            <a:r>
              <a:rPr lang="en-US" sz="2600" dirty="0">
                <a:latin typeface="+mn-lt"/>
              </a:rPr>
              <a:t>This has been particularly challenging this year due to COVID-19. </a:t>
            </a:r>
            <a:endParaRPr dirty="0">
              <a:latin typeface="+mn-lt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endParaRPr sz="3000" b="0" i="0" u="none" dirty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34290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423</Words>
  <Application>Microsoft Macintosh PowerPoint</Application>
  <PresentationFormat>On-screen Show (4:3)</PresentationFormat>
  <Paragraphs>54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Quattrocento</vt:lpstr>
      <vt:lpstr>Calibri</vt:lpstr>
      <vt:lpstr>Arial</vt:lpstr>
      <vt:lpstr>1_Office Theme</vt:lpstr>
      <vt:lpstr>2_Office Theme</vt:lpstr>
      <vt:lpstr>Office Theme</vt:lpstr>
      <vt:lpstr>3_Office Theme</vt:lpstr>
      <vt:lpstr>4_Office Theme</vt:lpstr>
      <vt:lpstr>Sigma Sigma Phi</vt:lpstr>
      <vt:lpstr>Introduction</vt:lpstr>
      <vt:lpstr>Membership Qualifications</vt:lpstr>
      <vt:lpstr>Membership Details</vt:lpstr>
      <vt:lpstr>Application Process</vt:lpstr>
      <vt:lpstr>Financial Report</vt:lpstr>
      <vt:lpstr>Community Service</vt:lpstr>
      <vt:lpstr>Community Service</vt:lpstr>
      <vt:lpstr>Challenges</vt:lpstr>
      <vt:lpstr>Goals</vt:lpstr>
      <vt:lpstr>Achievements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Sigma Sigma Phi</dc:title>
  <cp:lastModifiedBy>Don Pham</cp:lastModifiedBy>
  <cp:revision>8</cp:revision>
  <dcterms:modified xsi:type="dcterms:W3CDTF">2020-09-15T22:12:52Z</dcterms:modified>
</cp:coreProperties>
</file>