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p:restoredTop sz="94762"/>
  </p:normalViewPr>
  <p:slideViewPr>
    <p:cSldViewPr snapToGrid="0" snapToObjects="1">
      <p:cViewPr varScale="1">
        <p:scale>
          <a:sx n="102" d="100"/>
          <a:sy n="102" d="100"/>
        </p:scale>
        <p:origin x="58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5F3FC-32AC-404D-B9FD-D3A549DADB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D68948-6AE9-174D-977E-FB223A77E0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4EFF86-BECC-5045-AEC1-1E6F19DDA8F3}"/>
              </a:ext>
            </a:extLst>
          </p:cNvPr>
          <p:cNvSpPr>
            <a:spLocks noGrp="1"/>
          </p:cNvSpPr>
          <p:nvPr>
            <p:ph type="dt" sz="half" idx="10"/>
          </p:nvPr>
        </p:nvSpPr>
        <p:spPr/>
        <p:txBody>
          <a:bodyPr/>
          <a:lstStyle/>
          <a:p>
            <a:fld id="{1FCFDB85-EDF1-2049-99B6-90ECC9EFB78F}" type="datetimeFigureOut">
              <a:rPr lang="en-US" smtClean="0"/>
              <a:t>10/20/2021</a:t>
            </a:fld>
            <a:endParaRPr lang="en-US"/>
          </a:p>
        </p:txBody>
      </p:sp>
      <p:sp>
        <p:nvSpPr>
          <p:cNvPr id="5" name="Footer Placeholder 4">
            <a:extLst>
              <a:ext uri="{FF2B5EF4-FFF2-40B4-BE49-F238E27FC236}">
                <a16:creationId xmlns:a16="http://schemas.microsoft.com/office/drawing/2014/main" id="{C1D8D6AF-EE1F-1041-8D59-18F3E21E0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2F83B-ABFC-4540-AF85-FE0472986BAD}"/>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2750444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A548-9E90-EF4D-BAFF-5000C1EDB8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9B106D-C123-3B4D-ACDC-31D7AB950C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F028B-A005-1E43-823B-1313C2E5B0DA}"/>
              </a:ext>
            </a:extLst>
          </p:cNvPr>
          <p:cNvSpPr>
            <a:spLocks noGrp="1"/>
          </p:cNvSpPr>
          <p:nvPr>
            <p:ph type="dt" sz="half" idx="10"/>
          </p:nvPr>
        </p:nvSpPr>
        <p:spPr/>
        <p:txBody>
          <a:bodyPr/>
          <a:lstStyle/>
          <a:p>
            <a:fld id="{1FCFDB85-EDF1-2049-99B6-90ECC9EFB78F}" type="datetimeFigureOut">
              <a:rPr lang="en-US" smtClean="0"/>
              <a:t>10/20/2021</a:t>
            </a:fld>
            <a:endParaRPr lang="en-US"/>
          </a:p>
        </p:txBody>
      </p:sp>
      <p:sp>
        <p:nvSpPr>
          <p:cNvPr id="5" name="Footer Placeholder 4">
            <a:extLst>
              <a:ext uri="{FF2B5EF4-FFF2-40B4-BE49-F238E27FC236}">
                <a16:creationId xmlns:a16="http://schemas.microsoft.com/office/drawing/2014/main" id="{538D790E-6FDA-C942-B04B-13631EA3D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ED9C2-09CE-D447-986E-EE05B1F3DFD3}"/>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1865537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2C1037-06FC-014A-AADB-AFBD705407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5D1B14-40CF-0F49-81B6-84241D3D76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80A66-9170-FE45-B133-C33B552F0EC9}"/>
              </a:ext>
            </a:extLst>
          </p:cNvPr>
          <p:cNvSpPr>
            <a:spLocks noGrp="1"/>
          </p:cNvSpPr>
          <p:nvPr>
            <p:ph type="dt" sz="half" idx="10"/>
          </p:nvPr>
        </p:nvSpPr>
        <p:spPr/>
        <p:txBody>
          <a:bodyPr/>
          <a:lstStyle/>
          <a:p>
            <a:fld id="{1FCFDB85-EDF1-2049-99B6-90ECC9EFB78F}" type="datetimeFigureOut">
              <a:rPr lang="en-US" smtClean="0"/>
              <a:t>10/20/2021</a:t>
            </a:fld>
            <a:endParaRPr lang="en-US"/>
          </a:p>
        </p:txBody>
      </p:sp>
      <p:sp>
        <p:nvSpPr>
          <p:cNvPr id="5" name="Footer Placeholder 4">
            <a:extLst>
              <a:ext uri="{FF2B5EF4-FFF2-40B4-BE49-F238E27FC236}">
                <a16:creationId xmlns:a16="http://schemas.microsoft.com/office/drawing/2014/main" id="{9AFB4621-9D01-264D-9A85-8EAC01E92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7D0910-E5C2-D84A-818E-A31079B4B7F3}"/>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140326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009-EE57-014D-8B08-56B83887E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8E312-BF59-5947-8F19-594A75110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33441D-B9E1-2148-B659-C6A5E50B09DE}"/>
              </a:ext>
            </a:extLst>
          </p:cNvPr>
          <p:cNvSpPr>
            <a:spLocks noGrp="1"/>
          </p:cNvSpPr>
          <p:nvPr>
            <p:ph type="dt" sz="half" idx="10"/>
          </p:nvPr>
        </p:nvSpPr>
        <p:spPr/>
        <p:txBody>
          <a:bodyPr/>
          <a:lstStyle/>
          <a:p>
            <a:fld id="{1FCFDB85-EDF1-2049-99B6-90ECC9EFB78F}" type="datetimeFigureOut">
              <a:rPr lang="en-US" smtClean="0"/>
              <a:t>10/20/2021</a:t>
            </a:fld>
            <a:endParaRPr lang="en-US"/>
          </a:p>
        </p:txBody>
      </p:sp>
      <p:sp>
        <p:nvSpPr>
          <p:cNvPr id="5" name="Footer Placeholder 4">
            <a:extLst>
              <a:ext uri="{FF2B5EF4-FFF2-40B4-BE49-F238E27FC236}">
                <a16:creationId xmlns:a16="http://schemas.microsoft.com/office/drawing/2014/main" id="{38CA6138-833F-3B48-942B-2533CFD23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8B6607-77FE-B14D-B720-3843E6EADB49}"/>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424240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0409-3F38-C441-906C-987748BF45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88ED7B-3582-ED4A-9106-81B9C3977C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308EB2-EB7D-A248-8BE2-C5498BB2A241}"/>
              </a:ext>
            </a:extLst>
          </p:cNvPr>
          <p:cNvSpPr>
            <a:spLocks noGrp="1"/>
          </p:cNvSpPr>
          <p:nvPr>
            <p:ph type="dt" sz="half" idx="10"/>
          </p:nvPr>
        </p:nvSpPr>
        <p:spPr/>
        <p:txBody>
          <a:bodyPr/>
          <a:lstStyle/>
          <a:p>
            <a:fld id="{1FCFDB85-EDF1-2049-99B6-90ECC9EFB78F}" type="datetimeFigureOut">
              <a:rPr lang="en-US" smtClean="0"/>
              <a:t>10/20/2021</a:t>
            </a:fld>
            <a:endParaRPr lang="en-US"/>
          </a:p>
        </p:txBody>
      </p:sp>
      <p:sp>
        <p:nvSpPr>
          <p:cNvPr id="5" name="Footer Placeholder 4">
            <a:extLst>
              <a:ext uri="{FF2B5EF4-FFF2-40B4-BE49-F238E27FC236}">
                <a16:creationId xmlns:a16="http://schemas.microsoft.com/office/drawing/2014/main" id="{9041BEEC-F764-8A40-8CD4-0CFCA4E1B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2D101-63F9-0C44-A9A6-1D8C1140C288}"/>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74967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52746-FB62-DD48-80C6-FE9CEDDD9D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5E6B77-BF65-A74B-81AC-D25F0D3D75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78899B-6F40-1C41-8AB5-66FB54FED5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E836AF-2A45-1148-B31D-76ED80146CDB}"/>
              </a:ext>
            </a:extLst>
          </p:cNvPr>
          <p:cNvSpPr>
            <a:spLocks noGrp="1"/>
          </p:cNvSpPr>
          <p:nvPr>
            <p:ph type="dt" sz="half" idx="10"/>
          </p:nvPr>
        </p:nvSpPr>
        <p:spPr/>
        <p:txBody>
          <a:bodyPr/>
          <a:lstStyle/>
          <a:p>
            <a:fld id="{1FCFDB85-EDF1-2049-99B6-90ECC9EFB78F}" type="datetimeFigureOut">
              <a:rPr lang="en-US" smtClean="0"/>
              <a:t>10/20/2021</a:t>
            </a:fld>
            <a:endParaRPr lang="en-US"/>
          </a:p>
        </p:txBody>
      </p:sp>
      <p:sp>
        <p:nvSpPr>
          <p:cNvPr id="6" name="Footer Placeholder 5">
            <a:extLst>
              <a:ext uri="{FF2B5EF4-FFF2-40B4-BE49-F238E27FC236}">
                <a16:creationId xmlns:a16="http://schemas.microsoft.com/office/drawing/2014/main" id="{AB025B1A-4A51-254B-A1BB-6281BEC57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E4BE8-246D-4C4C-A98F-0508529FE534}"/>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165548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7C1B-0EE7-4245-8868-5C688ADB3A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F67350-73C2-1C43-B64B-3346D7706F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F80284-3B59-9647-A0E8-69C88DED6B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CEFD05-F923-984C-83A1-4B74D18F86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4D5EF-3BAF-C840-B873-D1843020D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536522-97C2-DF4A-94E4-3884E73C6654}"/>
              </a:ext>
            </a:extLst>
          </p:cNvPr>
          <p:cNvSpPr>
            <a:spLocks noGrp="1"/>
          </p:cNvSpPr>
          <p:nvPr>
            <p:ph type="dt" sz="half" idx="10"/>
          </p:nvPr>
        </p:nvSpPr>
        <p:spPr/>
        <p:txBody>
          <a:bodyPr/>
          <a:lstStyle/>
          <a:p>
            <a:fld id="{1FCFDB85-EDF1-2049-99B6-90ECC9EFB78F}" type="datetimeFigureOut">
              <a:rPr lang="en-US" smtClean="0"/>
              <a:t>10/20/2021</a:t>
            </a:fld>
            <a:endParaRPr lang="en-US"/>
          </a:p>
        </p:txBody>
      </p:sp>
      <p:sp>
        <p:nvSpPr>
          <p:cNvPr id="8" name="Footer Placeholder 7">
            <a:extLst>
              <a:ext uri="{FF2B5EF4-FFF2-40B4-BE49-F238E27FC236}">
                <a16:creationId xmlns:a16="http://schemas.microsoft.com/office/drawing/2014/main" id="{D9B9641E-6B19-2D4B-9B05-A97CE53D0B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5913E0-76B3-1B43-8EF6-E7B39DEECC8A}"/>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3914010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836C2-2BF8-9E43-8012-95820BDA35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2A8280-D8EA-EC4C-908A-856BCD3696CF}"/>
              </a:ext>
            </a:extLst>
          </p:cNvPr>
          <p:cNvSpPr>
            <a:spLocks noGrp="1"/>
          </p:cNvSpPr>
          <p:nvPr>
            <p:ph type="dt" sz="half" idx="10"/>
          </p:nvPr>
        </p:nvSpPr>
        <p:spPr/>
        <p:txBody>
          <a:bodyPr/>
          <a:lstStyle/>
          <a:p>
            <a:fld id="{1FCFDB85-EDF1-2049-99B6-90ECC9EFB78F}" type="datetimeFigureOut">
              <a:rPr lang="en-US" smtClean="0"/>
              <a:t>10/20/2021</a:t>
            </a:fld>
            <a:endParaRPr lang="en-US"/>
          </a:p>
        </p:txBody>
      </p:sp>
      <p:sp>
        <p:nvSpPr>
          <p:cNvPr id="4" name="Footer Placeholder 3">
            <a:extLst>
              <a:ext uri="{FF2B5EF4-FFF2-40B4-BE49-F238E27FC236}">
                <a16:creationId xmlns:a16="http://schemas.microsoft.com/office/drawing/2014/main" id="{735B8620-6A1C-BD47-B70F-083EA4C0C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533A63-4902-2A4F-A61F-3DDF46B9EF5F}"/>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238497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9FBA04-70DD-E042-A20C-B9434A026005}"/>
              </a:ext>
            </a:extLst>
          </p:cNvPr>
          <p:cNvSpPr>
            <a:spLocks noGrp="1"/>
          </p:cNvSpPr>
          <p:nvPr>
            <p:ph type="dt" sz="half" idx="10"/>
          </p:nvPr>
        </p:nvSpPr>
        <p:spPr/>
        <p:txBody>
          <a:bodyPr/>
          <a:lstStyle/>
          <a:p>
            <a:fld id="{1FCFDB85-EDF1-2049-99B6-90ECC9EFB78F}" type="datetimeFigureOut">
              <a:rPr lang="en-US" smtClean="0"/>
              <a:t>10/20/2021</a:t>
            </a:fld>
            <a:endParaRPr lang="en-US"/>
          </a:p>
        </p:txBody>
      </p:sp>
      <p:sp>
        <p:nvSpPr>
          <p:cNvPr id="3" name="Footer Placeholder 2">
            <a:extLst>
              <a:ext uri="{FF2B5EF4-FFF2-40B4-BE49-F238E27FC236}">
                <a16:creationId xmlns:a16="http://schemas.microsoft.com/office/drawing/2014/main" id="{04F89B8B-2017-7B47-8544-B235A763DD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A38ED8-FAA1-0D4C-88E8-8451A7390CF9}"/>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212130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6785E-3125-684C-A70D-CEB4F1EA6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97ED8B-B8ED-FC4A-9980-DDB2C1D8F0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19614D-A8B7-6A47-B80E-14E467230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927A1-6920-6B4A-AB18-19FB4C432513}"/>
              </a:ext>
            </a:extLst>
          </p:cNvPr>
          <p:cNvSpPr>
            <a:spLocks noGrp="1"/>
          </p:cNvSpPr>
          <p:nvPr>
            <p:ph type="dt" sz="half" idx="10"/>
          </p:nvPr>
        </p:nvSpPr>
        <p:spPr/>
        <p:txBody>
          <a:bodyPr/>
          <a:lstStyle/>
          <a:p>
            <a:fld id="{1FCFDB85-EDF1-2049-99B6-90ECC9EFB78F}" type="datetimeFigureOut">
              <a:rPr lang="en-US" smtClean="0"/>
              <a:t>10/20/2021</a:t>
            </a:fld>
            <a:endParaRPr lang="en-US"/>
          </a:p>
        </p:txBody>
      </p:sp>
      <p:sp>
        <p:nvSpPr>
          <p:cNvPr id="6" name="Footer Placeholder 5">
            <a:extLst>
              <a:ext uri="{FF2B5EF4-FFF2-40B4-BE49-F238E27FC236}">
                <a16:creationId xmlns:a16="http://schemas.microsoft.com/office/drawing/2014/main" id="{1951BCEF-4ACF-7945-A2B7-65FE85DAA0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F9488-FED0-874B-A18E-AE96118D9F25}"/>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3678964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18C0-2ED4-1444-91BA-10E129FE9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4A7C03-2BA5-A748-9551-5EC3CEDB3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39EB6F-5AE1-8946-9381-4D23B14FA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296D78-D896-5547-8548-5F376E932E13}"/>
              </a:ext>
            </a:extLst>
          </p:cNvPr>
          <p:cNvSpPr>
            <a:spLocks noGrp="1"/>
          </p:cNvSpPr>
          <p:nvPr>
            <p:ph type="dt" sz="half" idx="10"/>
          </p:nvPr>
        </p:nvSpPr>
        <p:spPr/>
        <p:txBody>
          <a:bodyPr/>
          <a:lstStyle/>
          <a:p>
            <a:fld id="{1FCFDB85-EDF1-2049-99B6-90ECC9EFB78F}" type="datetimeFigureOut">
              <a:rPr lang="en-US" smtClean="0"/>
              <a:t>10/20/2021</a:t>
            </a:fld>
            <a:endParaRPr lang="en-US"/>
          </a:p>
        </p:txBody>
      </p:sp>
      <p:sp>
        <p:nvSpPr>
          <p:cNvPr id="6" name="Footer Placeholder 5">
            <a:extLst>
              <a:ext uri="{FF2B5EF4-FFF2-40B4-BE49-F238E27FC236}">
                <a16:creationId xmlns:a16="http://schemas.microsoft.com/office/drawing/2014/main" id="{6364CF6F-9F42-6343-9542-B17832469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B6575C-DDD9-ED42-A5E8-CFC0183D7CE1}"/>
              </a:ext>
            </a:extLst>
          </p:cNvPr>
          <p:cNvSpPr>
            <a:spLocks noGrp="1"/>
          </p:cNvSpPr>
          <p:nvPr>
            <p:ph type="sldNum" sz="quarter" idx="12"/>
          </p:nvPr>
        </p:nvSpPr>
        <p:spPr/>
        <p:txBody>
          <a:bodyPr/>
          <a:lstStyle/>
          <a:p>
            <a:fld id="{60672F71-4118-8C40-B8FE-56166AD3BB58}" type="slidenum">
              <a:rPr lang="en-US" smtClean="0"/>
              <a:t>‹#›</a:t>
            </a:fld>
            <a:endParaRPr lang="en-US"/>
          </a:p>
        </p:txBody>
      </p:sp>
    </p:spTree>
    <p:extLst>
      <p:ext uri="{BB962C8B-B14F-4D97-AF65-F5344CB8AC3E}">
        <p14:creationId xmlns:p14="http://schemas.microsoft.com/office/powerpoint/2010/main" val="1949272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98A02D-7C3A-7D4B-8B34-88091449D7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7C8D02-FACD-814B-989D-0195CB2D3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7980F-DFDA-194B-8F2F-BB5DF53919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FDB85-EDF1-2049-99B6-90ECC9EFB78F}" type="datetimeFigureOut">
              <a:rPr lang="en-US" smtClean="0"/>
              <a:t>10/20/2021</a:t>
            </a:fld>
            <a:endParaRPr lang="en-US"/>
          </a:p>
        </p:txBody>
      </p:sp>
      <p:sp>
        <p:nvSpPr>
          <p:cNvPr id="5" name="Footer Placeholder 4">
            <a:extLst>
              <a:ext uri="{FF2B5EF4-FFF2-40B4-BE49-F238E27FC236}">
                <a16:creationId xmlns:a16="http://schemas.microsoft.com/office/drawing/2014/main" id="{0601D3CE-6F54-A74F-BC0A-688DFD4070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8F8BE6-803D-9D48-9B5B-5B3FB3671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72F71-4118-8C40-B8FE-56166AD3BB58}" type="slidenum">
              <a:rPr lang="en-US" smtClean="0"/>
              <a:t>‹#›</a:t>
            </a:fld>
            <a:endParaRPr lang="en-US"/>
          </a:p>
        </p:txBody>
      </p:sp>
    </p:spTree>
    <p:extLst>
      <p:ext uri="{BB962C8B-B14F-4D97-AF65-F5344CB8AC3E}">
        <p14:creationId xmlns:p14="http://schemas.microsoft.com/office/powerpoint/2010/main" val="28787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 Non-OPTI Osteopathic GME Consortium Strategies for the SAS">
            <a:extLst>
              <a:ext uri="{FF2B5EF4-FFF2-40B4-BE49-F238E27FC236}">
                <a16:creationId xmlns:a16="http://schemas.microsoft.com/office/drawing/2014/main" id="{7778F24D-3F3E-CB4B-9C50-F9A1762585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09940" y="1108983"/>
            <a:ext cx="4772105" cy="25092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169B6D-B89F-F445-B312-A6026FA8E992}"/>
              </a:ext>
            </a:extLst>
          </p:cNvPr>
          <p:cNvSpPr txBox="1"/>
          <p:nvPr/>
        </p:nvSpPr>
        <p:spPr>
          <a:xfrm>
            <a:off x="1903696" y="4322688"/>
            <a:ext cx="8384600" cy="923330"/>
          </a:xfrm>
          <a:prstGeom prst="rect">
            <a:avLst/>
          </a:prstGeom>
          <a:noFill/>
        </p:spPr>
        <p:txBody>
          <a:bodyPr wrap="square" rtlCol="0">
            <a:spAutoFit/>
          </a:bodyPr>
          <a:lstStyle/>
          <a:p>
            <a:r>
              <a:rPr lang="en-US" sz="5400" dirty="0">
                <a:latin typeface="+mj-lt"/>
              </a:rPr>
              <a:t>SIGMA SIGMA PHI 2020-2021</a:t>
            </a:r>
          </a:p>
        </p:txBody>
      </p:sp>
      <p:cxnSp>
        <p:nvCxnSpPr>
          <p:cNvPr id="9" name="Straight Connector 8">
            <a:extLst>
              <a:ext uri="{FF2B5EF4-FFF2-40B4-BE49-F238E27FC236}">
                <a16:creationId xmlns:a16="http://schemas.microsoft.com/office/drawing/2014/main" id="{27F84622-C6F2-0944-9FC8-3D070CC2F96A}"/>
              </a:ext>
            </a:extLst>
          </p:cNvPr>
          <p:cNvCxnSpPr>
            <a:cxnSpLocks/>
          </p:cNvCxnSpPr>
          <p:nvPr/>
        </p:nvCxnSpPr>
        <p:spPr>
          <a:xfrm>
            <a:off x="1129546" y="4075540"/>
            <a:ext cx="9932895" cy="0"/>
          </a:xfrm>
          <a:prstGeom prst="line">
            <a:avLst/>
          </a:prstGeom>
          <a:ln w="73025"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84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niversity of the Incarnate Word School of Osteopathic Medicine -UIWSOM -  Choose DO">
            <a:extLst>
              <a:ext uri="{FF2B5EF4-FFF2-40B4-BE49-F238E27FC236}">
                <a16:creationId xmlns:a16="http://schemas.microsoft.com/office/drawing/2014/main" id="{3A40152A-5830-2E44-AE69-78F7CB1BDA8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88480" y="5309944"/>
            <a:ext cx="1170437" cy="13353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D771DDB-003F-ED43-BA94-863FB4E5C965}"/>
              </a:ext>
            </a:extLst>
          </p:cNvPr>
          <p:cNvSpPr txBox="1"/>
          <p:nvPr/>
        </p:nvSpPr>
        <p:spPr>
          <a:xfrm>
            <a:off x="1401006" y="412377"/>
            <a:ext cx="9389987" cy="707886"/>
          </a:xfrm>
          <a:prstGeom prst="rect">
            <a:avLst/>
          </a:prstGeom>
          <a:noFill/>
        </p:spPr>
        <p:txBody>
          <a:bodyPr wrap="square" rtlCol="0">
            <a:spAutoFit/>
          </a:bodyPr>
          <a:lstStyle/>
          <a:p>
            <a:r>
              <a:rPr lang="en-US" sz="4000" u="sng" dirty="0">
                <a:latin typeface="+mj-lt"/>
              </a:rPr>
              <a:t>UIWSOM SSP in the San Antonio Community</a:t>
            </a:r>
          </a:p>
        </p:txBody>
      </p:sp>
      <p:sp>
        <p:nvSpPr>
          <p:cNvPr id="7" name="TextBox 6">
            <a:extLst>
              <a:ext uri="{FF2B5EF4-FFF2-40B4-BE49-F238E27FC236}">
                <a16:creationId xmlns:a16="http://schemas.microsoft.com/office/drawing/2014/main" id="{93544068-6FD5-7442-9BEF-2FFA1A700EB5}"/>
              </a:ext>
            </a:extLst>
          </p:cNvPr>
          <p:cNvSpPr txBox="1"/>
          <p:nvPr/>
        </p:nvSpPr>
        <p:spPr>
          <a:xfrm>
            <a:off x="3846436" y="1699531"/>
            <a:ext cx="7189694" cy="4278094"/>
          </a:xfrm>
          <a:prstGeom prst="rect">
            <a:avLst/>
          </a:prstGeom>
          <a:noFill/>
        </p:spPr>
        <p:txBody>
          <a:bodyPr wrap="square" rtlCol="0">
            <a:spAutoFit/>
          </a:bodyPr>
          <a:lstStyle/>
          <a:p>
            <a:r>
              <a:rPr lang="en-US" sz="2800" dirty="0">
                <a:latin typeface="+mj-lt"/>
              </a:rPr>
              <a:t>San Antonio Food Bank</a:t>
            </a:r>
          </a:p>
          <a:p>
            <a:pPr marL="742950" lvl="1" indent="-285750">
              <a:buFont typeface="Arial" panose="020B0604020202020204" pitchFamily="34" charset="0"/>
              <a:buChar char="•"/>
            </a:pPr>
            <a:r>
              <a:rPr lang="en-US" dirty="0">
                <a:latin typeface="+mj-lt"/>
              </a:rPr>
              <a:t>UIWSOM SSP volunteers with SA Food Bank year round</a:t>
            </a:r>
          </a:p>
          <a:p>
            <a:pPr marL="742950" lvl="1" indent="-285750">
              <a:buFont typeface="Arial" panose="020B0604020202020204" pitchFamily="34" charset="0"/>
              <a:buChar char="•"/>
            </a:pPr>
            <a:r>
              <a:rPr lang="en-US" dirty="0">
                <a:latin typeface="+mj-lt"/>
              </a:rPr>
              <a:t>During the pandemic, our members assisted with warehouse sorting and packing along food distribution to the underserved southwest Texas area.</a:t>
            </a:r>
          </a:p>
          <a:p>
            <a:pPr marL="742950" lvl="1" indent="-285750">
              <a:buFont typeface="Arial" panose="020B0604020202020204" pitchFamily="34" charset="0"/>
              <a:buChar char="•"/>
            </a:pPr>
            <a:r>
              <a:rPr lang="en-US" dirty="0">
                <a:latin typeface="+mj-lt"/>
              </a:rPr>
              <a:t>With the onset of the pandemic, most of the assembled meal packages went to families in need, especially to those with children who were not able to obtain school lunches due to school closures.</a:t>
            </a:r>
          </a:p>
          <a:p>
            <a:pPr lvl="1"/>
            <a:endParaRPr lang="en-US" dirty="0">
              <a:latin typeface="+mj-lt"/>
            </a:endParaRPr>
          </a:p>
          <a:p>
            <a:r>
              <a:rPr lang="en-US" sz="2800" dirty="0">
                <a:latin typeface="+mj-lt"/>
              </a:rPr>
              <a:t>Church Under the Bridge</a:t>
            </a:r>
          </a:p>
          <a:p>
            <a:pPr marL="742950" lvl="1" indent="-285750">
              <a:buFont typeface="Arial" panose="020B0604020202020204" pitchFamily="34" charset="0"/>
              <a:buChar char="•"/>
            </a:pPr>
            <a:r>
              <a:rPr lang="en-US" dirty="0">
                <a:latin typeface="+mj-lt"/>
              </a:rPr>
              <a:t>CUB serves as San Antonio’s church for the homeless community.</a:t>
            </a:r>
          </a:p>
          <a:p>
            <a:pPr marL="742950" lvl="1" indent="-285750">
              <a:buFont typeface="Arial" panose="020B0604020202020204" pitchFamily="34" charset="0"/>
              <a:buChar char="•"/>
            </a:pPr>
            <a:r>
              <a:rPr lang="en-US" dirty="0">
                <a:latin typeface="+mj-lt"/>
              </a:rPr>
              <a:t>SSP members participated in prepping dinners and serving the homeless population in the downtown area.</a:t>
            </a:r>
          </a:p>
          <a:p>
            <a:pPr marL="742950" lvl="1" indent="-285750">
              <a:buFont typeface="Arial" panose="020B0604020202020204" pitchFamily="34" charset="0"/>
              <a:buChar char="•"/>
            </a:pPr>
            <a:r>
              <a:rPr lang="en-US" dirty="0">
                <a:latin typeface="+mj-lt"/>
              </a:rPr>
              <a:t>Food and clothing drives were also organized with CUB.</a:t>
            </a:r>
          </a:p>
        </p:txBody>
      </p:sp>
      <p:pic>
        <p:nvPicPr>
          <p:cNvPr id="2050" name="Picture 2" descr="CUB Church Under the bridge | San Antonio Help for the Homeless">
            <a:extLst>
              <a:ext uri="{FF2B5EF4-FFF2-40B4-BE49-F238E27FC236}">
                <a16:creationId xmlns:a16="http://schemas.microsoft.com/office/drawing/2014/main" id="{C52F48BA-EF44-C24F-B1ED-F83B023B36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1972" y="4439109"/>
            <a:ext cx="2256814" cy="14387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Antonio Food Bank - FitCitySA">
            <a:extLst>
              <a:ext uri="{FF2B5EF4-FFF2-40B4-BE49-F238E27FC236}">
                <a16:creationId xmlns:a16="http://schemas.microsoft.com/office/drawing/2014/main" id="{62D3EF25-4FA3-2343-9A81-B1F8DD4DD2B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1972" y="1680481"/>
            <a:ext cx="2069328"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214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0">
            <a:extLst>
              <a:ext uri="{FF2B5EF4-FFF2-40B4-BE49-F238E27FC236}">
                <a16:creationId xmlns:a16="http://schemas.microsoft.com/office/drawing/2014/main" id="{2C910467-8185-45DD-B8A2-A88DF20DF6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2487"/>
            <a:ext cx="4342083" cy="5946593"/>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University of the Incarnate Word School of Osteopathic Medicine -UIWSOM -  Choose DO">
            <a:extLst>
              <a:ext uri="{FF2B5EF4-FFF2-40B4-BE49-F238E27FC236}">
                <a16:creationId xmlns:a16="http://schemas.microsoft.com/office/drawing/2014/main" id="{341E85FB-A76C-2246-9F7F-C8DAFFB6A163}"/>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027176" y="1559934"/>
            <a:ext cx="3276450" cy="373813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2">
            <a:extLst>
              <a:ext uri="{FF2B5EF4-FFF2-40B4-BE49-F238E27FC236}">
                <a16:creationId xmlns:a16="http://schemas.microsoft.com/office/drawing/2014/main" id="{CDA1A2E9-63FE-408D-A803-8E306ECAB4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9751" y="450221"/>
            <a:ext cx="6720840"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091449-2D99-2744-B55E-CC017F38235E}"/>
              </a:ext>
            </a:extLst>
          </p:cNvPr>
          <p:cNvSpPr>
            <a:spLocks noGrp="1"/>
          </p:cNvSpPr>
          <p:nvPr>
            <p:ph type="title"/>
          </p:nvPr>
        </p:nvSpPr>
        <p:spPr>
          <a:xfrm>
            <a:off x="5541264" y="1111086"/>
            <a:ext cx="5623560" cy="2623885"/>
          </a:xfrm>
        </p:spPr>
        <p:txBody>
          <a:bodyPr vert="horz" lIns="91440" tIns="45720" rIns="91440" bIns="45720" rtlCol="0" anchor="ctr">
            <a:normAutofit/>
          </a:bodyPr>
          <a:lstStyle/>
          <a:p>
            <a:r>
              <a:rPr lang="en-US" sz="4600" u="sng" kern="1200">
                <a:solidFill>
                  <a:srgbClr val="FFFFFF"/>
                </a:solidFill>
                <a:latin typeface="+mj-lt"/>
                <a:ea typeface="+mj-ea"/>
                <a:cs typeface="+mj-cs"/>
              </a:rPr>
              <a:t>UIWSOM SSP Mentorship and Academic Involvement</a:t>
            </a:r>
            <a:endParaRPr lang="en-US" sz="4600" u="sng" kern="1200" dirty="0">
              <a:solidFill>
                <a:srgbClr val="FFFFFF"/>
              </a:solidFill>
              <a:latin typeface="+mj-lt"/>
              <a:ea typeface="+mj-ea"/>
              <a:cs typeface="+mj-cs"/>
            </a:endParaRPr>
          </a:p>
        </p:txBody>
      </p:sp>
      <p:sp>
        <p:nvSpPr>
          <p:cNvPr id="41" name="Rectangle 34">
            <a:extLst>
              <a:ext uri="{FF2B5EF4-FFF2-40B4-BE49-F238E27FC236}">
                <a16:creationId xmlns:a16="http://schemas.microsoft.com/office/drawing/2014/main" id="{FBE9F90C-C163-435B-9A68-D15C92D1CF2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4893" y="4521269"/>
            <a:ext cx="4443984" cy="1877811"/>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36">
            <a:extLst>
              <a:ext uri="{FF2B5EF4-FFF2-40B4-BE49-F238E27FC236}">
                <a16:creationId xmlns:a16="http://schemas.microsoft.com/office/drawing/2014/main" id="{1A882A9F-F4E9-4E23-8F0B-20B5DF42EA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4487" y="4521270"/>
            <a:ext cx="2115455" cy="1890204"/>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719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7B45B-6E22-FE44-9939-1A61C73DE3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7868" y="0"/>
            <a:ext cx="5299364" cy="6858000"/>
          </a:xfrm>
          <a:prstGeom prst="rect">
            <a:avLst/>
          </a:prstGeom>
        </p:spPr>
      </p:pic>
      <p:pic>
        <p:nvPicPr>
          <p:cNvPr id="7" name="Picture 6">
            <a:extLst>
              <a:ext uri="{FF2B5EF4-FFF2-40B4-BE49-F238E27FC236}">
                <a16:creationId xmlns:a16="http://schemas.microsoft.com/office/drawing/2014/main" id="{08C0BC39-FFC2-A849-9FCC-557A0AF3FE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40632" y="0"/>
            <a:ext cx="5143500" cy="6858000"/>
          </a:xfrm>
          <a:prstGeom prst="rect">
            <a:avLst/>
          </a:prstGeom>
        </p:spPr>
      </p:pic>
    </p:spTree>
    <p:extLst>
      <p:ext uri="{BB962C8B-B14F-4D97-AF65-F5344CB8AC3E}">
        <p14:creationId xmlns:p14="http://schemas.microsoft.com/office/powerpoint/2010/main" val="2063194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130</Words>
  <Application>Microsoft Office PowerPoint</Application>
  <PresentationFormat>Widescreen</PresentationFormat>
  <Paragraphs>12</Paragraphs>
  <Slides>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vt:i4>
      </vt:variant>
    </vt:vector>
  </HeadingPairs>
  <TitlesOfParts>
    <vt:vector size="8" baseType="lpstr">
      <vt:lpstr>Arial</vt:lpstr>
      <vt:lpstr>Calibri</vt:lpstr>
      <vt:lpstr>Calibri Light</vt:lpstr>
      <vt:lpstr>Office Theme</vt:lpstr>
      <vt:lpstr>PowerPoint Presentation</vt:lpstr>
      <vt:lpstr>PowerPoint Presentation</vt:lpstr>
      <vt:lpstr>UIWSOM SSP Mentorship and Academic Involvement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Luu, Julie</dc:creator>
  <cp:lastModifiedBy>Michael Whit</cp:lastModifiedBy>
  <cp:revision>4</cp:revision>
  <dcterms:created xsi:type="dcterms:W3CDTF">2021-09-15T18:50:29Z</dcterms:created>
  <dcterms:modified xsi:type="dcterms:W3CDTF">2021-10-20T14:16:32Z</dcterms:modified>
</cp:coreProperties>
</file>