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E1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9EA03-680C-4ECD-9292-59E93F48BE04}" v="4" dt="2021-10-18T19:46:20.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E7B5A-EC5E-7C46-838B-A96FA6712FD2}" type="datetimeFigureOut">
              <a:rPr lang="en-US" smtClean="0"/>
              <a:t>10/18/2021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886F3-6F26-F740-8574-CD31A8E33542}" type="slidenum">
              <a:rPr lang="en-US" smtClean="0"/>
              <a:t>‹#›</a:t>
            </a:fld>
            <a:endParaRPr lang="en-US"/>
          </a:p>
        </p:txBody>
      </p:sp>
    </p:spTree>
    <p:extLst>
      <p:ext uri="{BB962C8B-B14F-4D97-AF65-F5344CB8AC3E}">
        <p14:creationId xmlns:p14="http://schemas.microsoft.com/office/powerpoint/2010/main" val="1829673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86F3-6F26-F740-8574-CD31A8E33542}" type="slidenum">
              <a:rPr lang="en-US" smtClean="0"/>
              <a:t>1</a:t>
            </a:fld>
            <a:endParaRPr lang="en-US"/>
          </a:p>
        </p:txBody>
      </p:sp>
    </p:spTree>
    <p:extLst>
      <p:ext uri="{BB962C8B-B14F-4D97-AF65-F5344CB8AC3E}">
        <p14:creationId xmlns:p14="http://schemas.microsoft.com/office/powerpoint/2010/main" val="380761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86F3-6F26-F740-8574-CD31A8E33542}" type="slidenum">
              <a:rPr lang="en-US" smtClean="0"/>
              <a:t>3</a:t>
            </a:fld>
            <a:endParaRPr lang="en-US"/>
          </a:p>
        </p:txBody>
      </p:sp>
    </p:spTree>
    <p:extLst>
      <p:ext uri="{BB962C8B-B14F-4D97-AF65-F5344CB8AC3E}">
        <p14:creationId xmlns:p14="http://schemas.microsoft.com/office/powerpoint/2010/main" val="278933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E7D661-1836-44F7-8FAF-35E8F866ECD3}" type="datetime1">
              <a:rPr lang="en-US" smtClean="0"/>
              <a:pPr/>
              <a:t>10/18/2021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95056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7DADC-55EA-4839-91C8-5BCC0EC06F5C}"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7104327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7DADC-55EA-4839-91C8-5BCC0EC06F5C}"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3661237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7DADC-55EA-4839-91C8-5BCC0EC06F5C}"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74119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7DADC-55EA-4839-91C8-5BCC0EC06F5C}"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31375631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47DADC-55EA-4839-91C8-5BCC0EC06F5C}" type="datetime1">
              <a:rPr lang="en-US" smtClean="0"/>
              <a:pPr/>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2601998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47DADC-55EA-4839-91C8-5BCC0EC06F5C}" type="datetime1">
              <a:rPr lang="en-US" smtClean="0"/>
              <a:pPr/>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32503966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F71CE-B899-4B2B-848D-9F12F0C901B6}"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extLst>
      <p:ext uri="{BB962C8B-B14F-4D97-AF65-F5344CB8AC3E}">
        <p14:creationId xmlns:p14="http://schemas.microsoft.com/office/powerpoint/2010/main" val="110061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CF1CA-F464-4B29-B867-EAF8A9B936E3}" type="datetime1">
              <a:rPr lang="en-US" smtClean="0"/>
              <a:pPr/>
              <a:t>10/18/2021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18851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3309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10748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47DADC-55EA-4839-91C8-5BCC0EC06F5C}"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35918651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47DADC-55EA-4839-91C8-5BCC0EC06F5C}" type="datetime1">
              <a:rPr lang="en-US" smtClean="0"/>
              <a:pPr/>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8556201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9967FD-6084-4075-993E-77EC8038773F}" type="datetime1">
              <a:rPr lang="en-US" smtClean="0"/>
              <a:pPr/>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99741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44437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70011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69055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A47DADC-55EA-4839-91C8-5BCC0EC06F5C}" type="datetime1">
              <a:rPr lang="en-US" smtClean="0"/>
              <a:pPr/>
              <a:t>10/18/2021</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351250834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5" y="4838793"/>
            <a:ext cx="9149165" cy="907601"/>
          </a:xfrm>
        </p:spPr>
        <p:txBody>
          <a:bodyPr>
            <a:normAutofit fontScale="90000"/>
            <a:scene3d>
              <a:camera prst="orthographicFront"/>
              <a:lightRig rig="balanced" dir="t">
                <a:rot lat="0" lon="0" rev="2100000"/>
              </a:lightRig>
            </a:scene3d>
            <a:sp3d prstMaterial="metal">
              <a:contourClr>
                <a:schemeClr val="bg2"/>
              </a:contourClr>
            </a:sp3d>
          </a:bodyPr>
          <a:lstStyle/>
          <a:p>
            <a:pPr>
              <a:lnSpc>
                <a:spcPct val="90000"/>
              </a:lnSpc>
            </a:pPr>
            <a:r>
              <a:rPr lang="en-US" sz="3200" b="1" dirty="0">
                <a:ln w="50800">
                  <a:noFill/>
                </a:ln>
                <a:effectLst/>
                <a:latin typeface="Georgia" panose="02040502050405020303" pitchFamily="18" charset="0"/>
              </a:rPr>
              <a:t>Edward Via College of </a:t>
            </a:r>
            <a:br>
              <a:rPr lang="en-US" sz="3200" b="1" dirty="0">
                <a:ln w="50800">
                  <a:noFill/>
                </a:ln>
                <a:effectLst/>
                <a:latin typeface="Georgia" panose="02040502050405020303" pitchFamily="18" charset="0"/>
              </a:rPr>
            </a:br>
            <a:r>
              <a:rPr lang="en-US" sz="3200" b="1" dirty="0">
                <a:ln w="50800">
                  <a:noFill/>
                </a:ln>
                <a:effectLst/>
                <a:latin typeface="Georgia" panose="02040502050405020303" pitchFamily="18" charset="0"/>
              </a:rPr>
              <a:t>Osteopathic Medicine</a:t>
            </a:r>
            <a:br>
              <a:rPr lang="en-US" sz="3200" b="1" dirty="0">
                <a:ln w="50800">
                  <a:noFill/>
                </a:ln>
                <a:effectLst/>
              </a:rPr>
            </a:br>
            <a:endParaRPr lang="en-US" sz="3200" b="1" dirty="0">
              <a:ln w="50800">
                <a:noFill/>
              </a:ln>
              <a:effectLst/>
            </a:endParaRPr>
          </a:p>
        </p:txBody>
      </p:sp>
      <p:sp>
        <p:nvSpPr>
          <p:cNvPr id="3" name="Subtitle 2"/>
          <p:cNvSpPr>
            <a:spLocks noGrp="1"/>
          </p:cNvSpPr>
          <p:nvPr>
            <p:ph type="subTitle" idx="1"/>
          </p:nvPr>
        </p:nvSpPr>
        <p:spPr>
          <a:xfrm>
            <a:off x="1031996" y="5309826"/>
            <a:ext cx="7080026" cy="621614"/>
          </a:xfrm>
        </p:spPr>
        <p:txBody>
          <a:bodyPr>
            <a:normAutofit/>
            <a:scene3d>
              <a:camera prst="orthographicFront"/>
              <a:lightRig rig="soft" dir="t">
                <a:rot lat="0" lon="0" rev="10800000"/>
              </a:lightRig>
            </a:scene3d>
            <a:sp3d>
              <a:contourClr>
                <a:srgbClr val="DDDDDD"/>
              </a:contourClr>
            </a:sp3d>
          </a:bodyPr>
          <a:lstStyle/>
          <a:p>
            <a:r>
              <a:rPr lang="en-US" sz="2900" b="1" dirty="0">
                <a:ln w="50800">
                  <a:noFill/>
                </a:ln>
                <a:solidFill>
                  <a:schemeClr val="tx2"/>
                </a:solidFill>
                <a:effectLst/>
                <a:latin typeface="Georgia" panose="02040502050405020303" pitchFamily="18" charset="0"/>
                <a:ea typeface="+mj-ea"/>
              </a:rPr>
              <a:t>Auburn Campus</a:t>
            </a:r>
          </a:p>
          <a:p>
            <a:endParaRPr lang="en-US" b="1" spc="150" dirty="0">
              <a:ln w="11430"/>
              <a:effectLst>
                <a:outerShdw blurRad="25400" algn="tl" rotWithShape="0">
                  <a:srgbClr val="000000">
                    <a:alpha val="43000"/>
                  </a:srgbClr>
                </a:outerShdw>
              </a:effectLst>
            </a:endParaRPr>
          </a:p>
          <a:p>
            <a:endParaRPr lang="en-US" b="1" spc="150" dirty="0">
              <a:ln w="11430"/>
              <a:effectLst>
                <a:outerShdw blurRad="25400" algn="tl" rotWithShape="0">
                  <a:srgbClr val="000000">
                    <a:alpha val="43000"/>
                  </a:srgbClr>
                </a:outerShdw>
              </a:effectLst>
            </a:endParaRPr>
          </a:p>
        </p:txBody>
      </p:sp>
      <p:pic>
        <p:nvPicPr>
          <p:cNvPr id="10" name="Picture 9">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val="0"/>
              </a:ext>
            </a:extLst>
          </a:blip>
          <a:srcRect t="15803" b="2185"/>
          <a:stretch/>
        </p:blipFill>
        <p:spPr>
          <a:xfrm>
            <a:off x="20" y="-3503"/>
            <a:ext cx="9149165" cy="4220682"/>
          </a:xfrm>
          <a:prstGeom prst="rect">
            <a:avLst/>
          </a:prstGeom>
        </p:spPr>
      </p:pic>
      <p:sp>
        <p:nvSpPr>
          <p:cNvPr id="5" name="TextBox 4"/>
          <p:cNvSpPr txBox="1"/>
          <p:nvPr/>
        </p:nvSpPr>
        <p:spPr>
          <a:xfrm>
            <a:off x="-5166" y="6006393"/>
            <a:ext cx="9149165" cy="422068"/>
          </a:xfrm>
          <a:prstGeom prst="rect">
            <a:avLst/>
          </a:prstGeom>
          <a:solidFill>
            <a:srgbClr val="000000">
              <a:alpha val="50000"/>
            </a:srgbClr>
          </a:solidFill>
          <a:ln>
            <a:noFill/>
          </a:ln>
        </p:spPr>
        <p:txBody>
          <a:bodyPr wrap="square" rtlCol="0">
            <a:noAutofit/>
          </a:bodyPr>
          <a:lstStyle/>
          <a:p>
            <a:pPr algn="ctr">
              <a:spcAft>
                <a:spcPts val="600"/>
              </a:spcAft>
            </a:pPr>
            <a:r>
              <a:rPr lang="en-US" sz="2400" dirty="0">
                <a:ln>
                  <a:solidFill>
                    <a:srgbClr val="FF6600">
                      <a:alpha val="70000"/>
                    </a:srgbClr>
                  </a:solidFill>
                </a:ln>
                <a:solidFill>
                  <a:srgbClr val="FF6600"/>
                </a:solidFill>
                <a:effectLst>
                  <a:glow rad="38100">
                    <a:schemeClr val="bg1">
                      <a:alpha val="70000"/>
                    </a:schemeClr>
                  </a:glow>
                </a:effectLst>
                <a:latin typeface="+mj-lt"/>
                <a:ea typeface="+mj-ea"/>
                <a:cs typeface="+mj-cs"/>
              </a:rPr>
              <a:t>2021 Annual Report</a:t>
            </a:r>
            <a:r>
              <a:rPr lang="en-US" sz="2400" dirty="0">
                <a:ln>
                  <a:solidFill>
                    <a:schemeClr val="tx1">
                      <a:alpha val="24000"/>
                    </a:schemeClr>
                  </a:solidFill>
                </a:ln>
                <a:solidFill>
                  <a:srgbClr val="FF6600"/>
                </a:solidFill>
                <a:effectLst>
                  <a:glow rad="25400">
                    <a:schemeClr val="bg1">
                      <a:alpha val="51000"/>
                    </a:schemeClr>
                  </a:glow>
                </a:effectLst>
              </a:rPr>
              <a:t> </a:t>
            </a:r>
          </a:p>
        </p:txBody>
      </p:sp>
    </p:spTree>
    <p:extLst>
      <p:ext uri="{BB962C8B-B14F-4D97-AF65-F5344CB8AC3E}">
        <p14:creationId xmlns:p14="http://schemas.microsoft.com/office/powerpoint/2010/main" val="223332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594" y="1753330"/>
            <a:ext cx="3240866" cy="4859758"/>
          </a:xfrm>
        </p:spPr>
        <p:txBody>
          <a:bodyPr>
            <a:normAutofit/>
          </a:bodyPr>
          <a:lstStyle/>
          <a:p>
            <a:pPr marL="45720" indent="0" algn="ctr">
              <a:buNone/>
            </a:pPr>
            <a:r>
              <a:rPr lang="en-US" sz="1800" b="1">
                <a:ln>
                  <a:solidFill>
                    <a:schemeClr val="bg1">
                      <a:alpha val="17000"/>
                    </a:schemeClr>
                  </a:solidFill>
                </a:ln>
              </a:rPr>
              <a:t>Mission Statement: </a:t>
            </a:r>
          </a:p>
          <a:p>
            <a:pPr marL="45720" indent="0" algn="ctr">
              <a:buNone/>
            </a:pPr>
            <a:r>
              <a:rPr lang="en-US" sz="1400" b="1">
                <a:ln>
                  <a:solidFill>
                    <a:schemeClr val="bg1">
                      <a:alpha val="17000"/>
                    </a:schemeClr>
                  </a:solidFill>
                </a:ln>
              </a:rPr>
              <a:t>Sigma Sigma Phi is an Honorary Osteopathic Service Fraternity. Its objectives and purposes are to further the science of osteopathic medicine and its standards of practice, to improve the scholastic standing and promote a higher degree of fellowship among its students, to bring about a closer relationship and understanding between the student bodies and the officials and members of the faculties of our colleges, and to foster allegiance to the American Osteopathic Association and to perpetuate these principles and the teachings through the maintenance and development of this organization.</a:t>
            </a:r>
          </a:p>
          <a:p>
            <a:endParaRPr lang="en-US" dirty="0"/>
          </a:p>
        </p:txBody>
      </p:sp>
      <p:pic>
        <p:nvPicPr>
          <p:cNvPr id="4" name="Picture 3" descr="SSPLOGOCLEA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786" y="1343708"/>
            <a:ext cx="2961517" cy="3621226"/>
          </a:xfrm>
          <a:prstGeom prst="rect">
            <a:avLst/>
          </a:prstGeom>
        </p:spPr>
      </p:pic>
      <p:sp>
        <p:nvSpPr>
          <p:cNvPr id="5" name="Rectangle 4"/>
          <p:cNvSpPr/>
          <p:nvPr/>
        </p:nvSpPr>
        <p:spPr>
          <a:xfrm>
            <a:off x="5374689" y="4964934"/>
            <a:ext cx="2535565" cy="1015663"/>
          </a:xfrm>
          <a:prstGeom prst="rect">
            <a:avLst/>
          </a:prstGeom>
        </p:spPr>
        <p:txBody>
          <a:bodyPr wrap="square">
            <a:spAutoFit/>
          </a:bodyPr>
          <a:lstStyle/>
          <a:p>
            <a:pPr algn="ctr"/>
            <a:r>
              <a:rPr lang="en-US" sz="1000" b="1">
                <a:ln>
                  <a:solidFill>
                    <a:schemeClr val="bg1">
                      <a:alpha val="8000"/>
                    </a:schemeClr>
                  </a:solidFill>
                </a:ln>
                <a:solidFill>
                  <a:srgbClr val="FFFFFF"/>
                </a:solidFill>
              </a:rPr>
              <a:t>The key symbols (skull, spine, &amp; femur) adorn the fraternity emblem. The emblem itself is shaped in the likeness of a sternum, due to it's key role in hematopoiesis, and thus, the origin of our life source &amp; vitality.</a:t>
            </a:r>
            <a:endParaRPr lang="en-US" sz="1000" b="1" dirty="0">
              <a:ln>
                <a:solidFill>
                  <a:schemeClr val="bg1">
                    <a:alpha val="8000"/>
                  </a:schemeClr>
                </a:solidFill>
              </a:ln>
              <a:solidFill>
                <a:srgbClr val="FFFFFF"/>
              </a:solidFill>
            </a:endParaRPr>
          </a:p>
        </p:txBody>
      </p:sp>
      <p:sp>
        <p:nvSpPr>
          <p:cNvPr id="6" name="Title 1"/>
          <p:cNvSpPr txBox="1">
            <a:spLocks/>
          </p:cNvSpPr>
          <p:nvPr/>
        </p:nvSpPr>
        <p:spPr>
          <a:xfrm>
            <a:off x="1314741" y="381298"/>
            <a:ext cx="6795928" cy="803757"/>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solidFill>
                  <a:srgbClr val="FF6600"/>
                </a:solidFill>
                <a:effectLst/>
              </a:rPr>
              <a:t>Chi - Auburn Chapter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31440" y="353686"/>
            <a:ext cx="732342" cy="1282365"/>
          </a:xfrm>
          <a:prstGeom prst="rect">
            <a:avLst/>
          </a:prstGeom>
          <a:ln>
            <a:noFill/>
          </a:ln>
        </p:spPr>
      </p:pic>
    </p:spTree>
    <p:extLst>
      <p:ext uri="{BB962C8B-B14F-4D97-AF65-F5344CB8AC3E}">
        <p14:creationId xmlns:p14="http://schemas.microsoft.com/office/powerpoint/2010/main" val="242112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234" y="658815"/>
            <a:ext cx="7887855" cy="931677"/>
          </a:xfrm>
        </p:spPr>
        <p:txBody>
          <a:bodyPr>
            <a:noAutofit/>
          </a:bodyPr>
          <a:lstStyle/>
          <a:p>
            <a:pPr algn="l" defTabSz="914400"/>
            <a:r>
              <a:rPr lang="en-US" sz="4400" dirty="0">
                <a:solidFill>
                  <a:srgbClr val="FF6600"/>
                </a:solidFill>
                <a:effectLst/>
                <a:cs typeface="+mj-cs"/>
              </a:rPr>
              <a:t>Officers: Fall 2021 - Spring 2022</a:t>
            </a:r>
          </a:p>
        </p:txBody>
      </p:sp>
      <p:sp>
        <p:nvSpPr>
          <p:cNvPr id="9" name="TextBox 8"/>
          <p:cNvSpPr txBox="1"/>
          <p:nvPr/>
        </p:nvSpPr>
        <p:spPr>
          <a:xfrm>
            <a:off x="312865" y="4800113"/>
            <a:ext cx="1790748" cy="424732"/>
          </a:xfrm>
          <a:prstGeom prst="rect">
            <a:avLst/>
          </a:prstGeom>
          <a:noFill/>
        </p:spPr>
        <p:txBody>
          <a:bodyPr wrap="none" rtlCol="0">
            <a:spAutoFit/>
          </a:bodyPr>
          <a:lstStyle/>
          <a:p>
            <a:pPr marL="45720" indent="0" algn="ctr">
              <a:lnSpc>
                <a:spcPct val="90000"/>
              </a:lnSpc>
              <a:buNone/>
            </a:pPr>
            <a:r>
              <a:rPr lang="en-US" sz="1200" b="1" dirty="0"/>
              <a:t>James Pollock, OMS II</a:t>
            </a:r>
          </a:p>
          <a:p>
            <a:pPr marL="45720" indent="0" algn="ctr">
              <a:lnSpc>
                <a:spcPct val="90000"/>
              </a:lnSpc>
              <a:buNone/>
            </a:pPr>
            <a:r>
              <a:rPr lang="en-US" sz="1200" b="1" i="1" dirty="0"/>
              <a:t>President</a:t>
            </a:r>
          </a:p>
        </p:txBody>
      </p:sp>
      <p:sp>
        <p:nvSpPr>
          <p:cNvPr id="12" name="TextBox 11"/>
          <p:cNvSpPr txBox="1"/>
          <p:nvPr/>
        </p:nvSpPr>
        <p:spPr>
          <a:xfrm>
            <a:off x="2434853" y="4800113"/>
            <a:ext cx="2010295" cy="424732"/>
          </a:xfrm>
          <a:prstGeom prst="rect">
            <a:avLst/>
          </a:prstGeom>
          <a:noFill/>
        </p:spPr>
        <p:txBody>
          <a:bodyPr wrap="none" rtlCol="0">
            <a:spAutoFit/>
          </a:bodyPr>
          <a:lstStyle/>
          <a:p>
            <a:pPr algn="ctr">
              <a:lnSpc>
                <a:spcPct val="90000"/>
              </a:lnSpc>
            </a:pPr>
            <a:r>
              <a:rPr lang="en-US" sz="1200" b="1" dirty="0"/>
              <a:t>Andrew Sunwood, OMS II</a:t>
            </a:r>
          </a:p>
          <a:p>
            <a:pPr algn="ctr">
              <a:lnSpc>
                <a:spcPct val="90000"/>
              </a:lnSpc>
            </a:pPr>
            <a:r>
              <a:rPr lang="en-US" sz="1200" b="1" i="1" dirty="0"/>
              <a:t>Vice President</a:t>
            </a:r>
          </a:p>
        </p:txBody>
      </p:sp>
      <p:sp>
        <p:nvSpPr>
          <p:cNvPr id="13" name="TextBox 12"/>
          <p:cNvSpPr txBox="1"/>
          <p:nvPr/>
        </p:nvSpPr>
        <p:spPr>
          <a:xfrm>
            <a:off x="6897626" y="4818580"/>
            <a:ext cx="2108334" cy="390171"/>
          </a:xfrm>
          <a:prstGeom prst="rect">
            <a:avLst/>
          </a:prstGeom>
          <a:noFill/>
        </p:spPr>
        <p:txBody>
          <a:bodyPr wrap="none" rtlCol="0">
            <a:spAutoFit/>
          </a:bodyPr>
          <a:lstStyle/>
          <a:p>
            <a:pPr algn="ctr">
              <a:lnSpc>
                <a:spcPct val="80000"/>
              </a:lnSpc>
            </a:pPr>
            <a:r>
              <a:rPr lang="en-US" sz="1200" b="1" dirty="0"/>
              <a:t>Madison Heydinger, OMS II</a:t>
            </a:r>
          </a:p>
          <a:p>
            <a:pPr algn="ctr">
              <a:lnSpc>
                <a:spcPct val="80000"/>
              </a:lnSpc>
            </a:pPr>
            <a:r>
              <a:rPr lang="en-US" sz="1200" b="1" i="1" dirty="0"/>
              <a:t>Membership Chair</a:t>
            </a:r>
          </a:p>
        </p:txBody>
      </p:sp>
      <p:sp>
        <p:nvSpPr>
          <p:cNvPr id="15" name="TextBox 14"/>
          <p:cNvSpPr txBox="1"/>
          <p:nvPr/>
        </p:nvSpPr>
        <p:spPr>
          <a:xfrm>
            <a:off x="4511714" y="4800113"/>
            <a:ext cx="2277996" cy="424732"/>
          </a:xfrm>
          <a:prstGeom prst="rect">
            <a:avLst/>
          </a:prstGeom>
          <a:noFill/>
        </p:spPr>
        <p:txBody>
          <a:bodyPr wrap="none" rtlCol="0">
            <a:spAutoFit/>
          </a:bodyPr>
          <a:lstStyle/>
          <a:p>
            <a:pPr algn="ctr">
              <a:lnSpc>
                <a:spcPct val="90000"/>
              </a:lnSpc>
            </a:pPr>
            <a:r>
              <a:rPr lang="en-US" sz="1200" b="1" dirty="0"/>
              <a:t>Megan Rogers Axford, OMS II</a:t>
            </a:r>
          </a:p>
          <a:p>
            <a:pPr algn="ctr">
              <a:lnSpc>
                <a:spcPct val="90000"/>
              </a:lnSpc>
            </a:pPr>
            <a:r>
              <a:rPr lang="en-US" sz="1200" b="1" i="1" dirty="0"/>
              <a:t>Secretary/Treasurer </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669749" y="2496449"/>
            <a:ext cx="1597742" cy="22282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149001" y="2516894"/>
            <a:ext cx="1597742" cy="223113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4908058" y="2516895"/>
            <a:ext cx="1597742" cy="2231136"/>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431440" y="2476610"/>
            <a:ext cx="1597742" cy="2227645"/>
          </a:xfrm>
          <a:prstGeom prst="rect">
            <a:avLst/>
          </a:prstGeom>
        </p:spPr>
      </p:pic>
      <p:pic>
        <p:nvPicPr>
          <p:cNvPr id="14" name="Picture 13">
            <a:extLst>
              <a:ext uri="{FF2B5EF4-FFF2-40B4-BE49-F238E27FC236}">
                <a16:creationId xmlns:a16="http://schemas.microsoft.com/office/drawing/2014/main" id="{37DAA6B5-39AD-4C3B-99D7-701980FAFBE1}"/>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431440" y="353686"/>
            <a:ext cx="732342" cy="1282365"/>
          </a:xfrm>
          <a:prstGeom prst="rect">
            <a:avLst/>
          </a:prstGeom>
          <a:ln>
            <a:noFill/>
          </a:ln>
        </p:spPr>
      </p:pic>
    </p:spTree>
    <p:extLst>
      <p:ext uri="{BB962C8B-B14F-4D97-AF65-F5344CB8AC3E}">
        <p14:creationId xmlns:p14="http://schemas.microsoft.com/office/powerpoint/2010/main" val="221126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57" y="538424"/>
            <a:ext cx="4952669" cy="710786"/>
          </a:xfrm>
        </p:spPr>
        <p:txBody>
          <a:bodyPr>
            <a:noAutofit/>
          </a:bodyPr>
          <a:lstStyle/>
          <a:p>
            <a:pPr algn="l" defTabSz="914400"/>
            <a:r>
              <a:rPr lang="en-US" sz="4800" dirty="0">
                <a:solidFill>
                  <a:srgbClr val="FF6600"/>
                </a:solidFill>
                <a:effectLst/>
                <a:cs typeface="+mj-cs"/>
              </a:rPr>
              <a:t>Faculty Advisors</a:t>
            </a:r>
          </a:p>
        </p:txBody>
      </p:sp>
      <p:sp>
        <p:nvSpPr>
          <p:cNvPr id="8" name="TextBox 7"/>
          <p:cNvSpPr txBox="1"/>
          <p:nvPr/>
        </p:nvSpPr>
        <p:spPr>
          <a:xfrm>
            <a:off x="1041400" y="5461668"/>
            <a:ext cx="2840524" cy="400110"/>
          </a:xfrm>
          <a:prstGeom prst="rect">
            <a:avLst/>
          </a:prstGeom>
          <a:noFill/>
        </p:spPr>
        <p:txBody>
          <a:bodyPr wrap="square" rtlCol="0">
            <a:spAutoFit/>
          </a:bodyPr>
          <a:lstStyle/>
          <a:p>
            <a:pPr algn="ctr"/>
            <a:r>
              <a:rPr lang="en-US" sz="2000" dirty="0"/>
              <a:t>Jake Williamson, PhD</a:t>
            </a:r>
          </a:p>
        </p:txBody>
      </p:sp>
      <p:sp>
        <p:nvSpPr>
          <p:cNvPr id="9" name="TextBox 8"/>
          <p:cNvSpPr txBox="1"/>
          <p:nvPr/>
        </p:nvSpPr>
        <p:spPr>
          <a:xfrm>
            <a:off x="5273460" y="5463834"/>
            <a:ext cx="2830693" cy="400110"/>
          </a:xfrm>
          <a:prstGeom prst="rect">
            <a:avLst/>
          </a:prstGeom>
          <a:noFill/>
        </p:spPr>
        <p:txBody>
          <a:bodyPr wrap="square" rtlCol="0">
            <a:spAutoFit/>
          </a:bodyPr>
          <a:lstStyle/>
          <a:p>
            <a:pPr algn="ctr"/>
            <a:r>
              <a:rPr lang="en-US" sz="2000" dirty="0"/>
              <a:t>David J. Stephen, DO </a:t>
            </a:r>
          </a:p>
        </p:txBody>
      </p:sp>
      <p:sp>
        <p:nvSpPr>
          <p:cNvPr id="10" name="TextBox 9"/>
          <p:cNvSpPr txBox="1"/>
          <p:nvPr/>
        </p:nvSpPr>
        <p:spPr>
          <a:xfrm>
            <a:off x="944766" y="5846645"/>
            <a:ext cx="3047597" cy="523220"/>
          </a:xfrm>
          <a:prstGeom prst="rect">
            <a:avLst/>
          </a:prstGeom>
          <a:noFill/>
        </p:spPr>
        <p:txBody>
          <a:bodyPr wrap="square" rtlCol="0">
            <a:spAutoFit/>
          </a:bodyPr>
          <a:lstStyle/>
          <a:p>
            <a:pPr algn="ctr"/>
            <a:r>
              <a:rPr lang="en-US" sz="1400" i="1" dirty="0"/>
              <a:t>Associate Dean for Student Affairs</a:t>
            </a:r>
          </a:p>
        </p:txBody>
      </p:sp>
      <p:sp>
        <p:nvSpPr>
          <p:cNvPr id="11" name="TextBox 10"/>
          <p:cNvSpPr txBox="1"/>
          <p:nvPr/>
        </p:nvSpPr>
        <p:spPr>
          <a:xfrm>
            <a:off x="5428279" y="5846645"/>
            <a:ext cx="2675875" cy="523220"/>
          </a:xfrm>
          <a:prstGeom prst="rect">
            <a:avLst/>
          </a:prstGeom>
          <a:noFill/>
        </p:spPr>
        <p:txBody>
          <a:bodyPr wrap="square" rtlCol="0">
            <a:spAutoFit/>
          </a:bodyPr>
          <a:lstStyle/>
          <a:p>
            <a:pPr algn="ctr"/>
            <a:r>
              <a:rPr lang="en-US" sz="1400" i="1" dirty="0"/>
              <a:t>Discipline Chair for Pathology and Histology </a:t>
            </a:r>
          </a:p>
        </p:txBody>
      </p:sp>
      <p:pic>
        <p:nvPicPr>
          <p:cNvPr id="14" name="Picture 13" descr="Screen Shot 2018-08-29 at 3.50.41 PM.png"/>
          <p:cNvPicPr>
            <a:picLocks noChangeAspect="1"/>
          </p:cNvPicPr>
          <p:nvPr/>
        </p:nvPicPr>
        <p:blipFill rotWithShape="1">
          <a:blip r:embed="rId2">
            <a:extLst>
              <a:ext uri="{28A0092B-C50C-407E-A947-70E740481C1C}">
                <a14:useLocalDpi xmlns:a14="http://schemas.microsoft.com/office/drawing/2010/main" val="0"/>
              </a:ext>
            </a:extLst>
          </a:blip>
          <a:srcRect l="6326" r="3336" b="2292"/>
          <a:stretch/>
        </p:blipFill>
        <p:spPr>
          <a:xfrm>
            <a:off x="1179576" y="1511460"/>
            <a:ext cx="2606040" cy="3950208"/>
          </a:xfrm>
          <a:prstGeom prst="rect">
            <a:avLst/>
          </a:prstGeom>
          <a:ln>
            <a:solidFill>
              <a:schemeClr val="bg1">
                <a:alpha val="80000"/>
              </a:schemeClr>
            </a:solidFill>
          </a:ln>
        </p:spPr>
      </p:pic>
      <p:pic>
        <p:nvPicPr>
          <p:cNvPr id="16" name="Picture 15" descr="Screen Shot 2018-08-29 at 3.5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254" y="1511460"/>
            <a:ext cx="2635801" cy="4013360"/>
          </a:xfrm>
          <a:prstGeom prst="rect">
            <a:avLst/>
          </a:prstGeom>
          <a:ln>
            <a:solidFill>
              <a:schemeClr val="bg1">
                <a:alpha val="80000"/>
              </a:schemeClr>
            </a:solidFill>
          </a:ln>
        </p:spPr>
      </p:pic>
      <p:pic>
        <p:nvPicPr>
          <p:cNvPr id="13" name="Picture 12">
            <a:extLst>
              <a:ext uri="{FF2B5EF4-FFF2-40B4-BE49-F238E27FC236}">
                <a16:creationId xmlns:a16="http://schemas.microsoft.com/office/drawing/2014/main" id="{100D8874-D109-4716-B9D6-27BEBEC9CE7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65533" y="353686"/>
            <a:ext cx="732342" cy="1282365"/>
          </a:xfrm>
          <a:prstGeom prst="rect">
            <a:avLst/>
          </a:prstGeom>
          <a:ln>
            <a:noFill/>
          </a:ln>
        </p:spPr>
      </p:pic>
    </p:spTree>
    <p:extLst>
      <p:ext uri="{BB962C8B-B14F-4D97-AF65-F5344CB8AC3E}">
        <p14:creationId xmlns:p14="http://schemas.microsoft.com/office/powerpoint/2010/main" val="327080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248" y="739451"/>
            <a:ext cx="5773792" cy="721586"/>
          </a:xfrm>
        </p:spPr>
        <p:txBody>
          <a:bodyPr/>
          <a:lstStyle/>
          <a:p>
            <a:pPr algn="l" defTabSz="914400"/>
            <a:r>
              <a:rPr lang="en-US" dirty="0">
                <a:solidFill>
                  <a:srgbClr val="FF6600"/>
                </a:solidFill>
                <a:effectLst/>
                <a:cs typeface="+mj-cs"/>
              </a:rPr>
              <a:t>Membership Criteria </a:t>
            </a:r>
          </a:p>
        </p:txBody>
      </p:sp>
      <p:sp>
        <p:nvSpPr>
          <p:cNvPr id="3" name="Content Placeholder 2"/>
          <p:cNvSpPr>
            <a:spLocks noGrp="1"/>
          </p:cNvSpPr>
          <p:nvPr>
            <p:ph idx="1"/>
          </p:nvPr>
        </p:nvSpPr>
        <p:spPr>
          <a:xfrm>
            <a:off x="389814" y="2170126"/>
            <a:ext cx="8484890" cy="4752174"/>
          </a:xfrm>
        </p:spPr>
        <p:txBody>
          <a:bodyPr>
            <a:normAutofit/>
          </a:bodyPr>
          <a:lstStyle/>
          <a:p>
            <a:pPr>
              <a:buFont typeface="Arial"/>
              <a:buChar char="•"/>
            </a:pPr>
            <a:r>
              <a:rPr lang="en-US" sz="2500" b="1" dirty="0"/>
              <a:t>Our criteria for </a:t>
            </a:r>
            <a:r>
              <a:rPr lang="en-US" sz="2500" b="1" u="sng" dirty="0"/>
              <a:t>invitation</a:t>
            </a:r>
            <a:r>
              <a:rPr lang="en-US" sz="2500" b="1" dirty="0"/>
              <a:t> are currently: </a:t>
            </a:r>
          </a:p>
          <a:p>
            <a:pPr lvl="1">
              <a:buFont typeface="Arial"/>
              <a:buChar char="•"/>
            </a:pPr>
            <a:r>
              <a:rPr lang="en-US" sz="2200" dirty="0"/>
              <a:t>Must have a </a:t>
            </a:r>
            <a:r>
              <a:rPr lang="en-US" sz="2200" u="sng" dirty="0"/>
              <a:t>3.8 GPA or higher </a:t>
            </a:r>
            <a:r>
              <a:rPr lang="en-US" sz="2200" dirty="0"/>
              <a:t>at VCOM at end of first year or second year </a:t>
            </a:r>
          </a:p>
          <a:p>
            <a:pPr lvl="1">
              <a:buFont typeface="Arial"/>
              <a:buChar char="•"/>
            </a:pPr>
            <a:r>
              <a:rPr lang="en-US" sz="2200" dirty="0"/>
              <a:t>Must have no current or pending academic deficiencies </a:t>
            </a:r>
          </a:p>
          <a:p>
            <a:pPr lvl="1">
              <a:buFont typeface="Arial"/>
              <a:buChar char="•"/>
            </a:pPr>
            <a:r>
              <a:rPr lang="en-US" sz="2200" dirty="0"/>
              <a:t>Must be considered in good standing with VCOM </a:t>
            </a:r>
          </a:p>
          <a:p>
            <a:pPr lvl="2">
              <a:buFont typeface="Arial"/>
              <a:buChar char="•"/>
            </a:pPr>
            <a:r>
              <a:rPr lang="en-US" sz="2000" dirty="0"/>
              <a:t> </a:t>
            </a:r>
            <a:r>
              <a:rPr lang="en-US" sz="1800" dirty="0"/>
              <a:t>e.g., no current or pending behavioral infractions, no academic probation, etc. </a:t>
            </a:r>
          </a:p>
          <a:p>
            <a:pPr lvl="1">
              <a:buFont typeface="Arial"/>
              <a:buChar char="•"/>
            </a:pPr>
            <a:r>
              <a:rPr lang="en-US" sz="2200" dirty="0"/>
              <a:t>Must be willing to provide advice or counsel to other medical students or potential medical students on the values and benefits of being an osteopathic physician </a:t>
            </a:r>
          </a:p>
          <a:p>
            <a:endParaRPr lang="en-US" dirty="0"/>
          </a:p>
        </p:txBody>
      </p:sp>
      <p:pic>
        <p:nvPicPr>
          <p:cNvPr id="5" name="Picture 4">
            <a:extLst>
              <a:ext uri="{FF2B5EF4-FFF2-40B4-BE49-F238E27FC236}">
                <a16:creationId xmlns:a16="http://schemas.microsoft.com/office/drawing/2014/main" id="{EE06353A-EE48-4F40-8663-AFB26EADDE7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31440" y="353686"/>
            <a:ext cx="732342" cy="1282365"/>
          </a:xfrm>
          <a:prstGeom prst="rect">
            <a:avLst/>
          </a:prstGeom>
          <a:ln>
            <a:noFill/>
          </a:ln>
        </p:spPr>
      </p:pic>
    </p:spTree>
    <p:extLst>
      <p:ext uri="{BB962C8B-B14F-4D97-AF65-F5344CB8AC3E}">
        <p14:creationId xmlns:p14="http://schemas.microsoft.com/office/powerpoint/2010/main" val="321039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481954"/>
            <a:ext cx="8091055" cy="1154097"/>
          </a:xfrm>
        </p:spPr>
        <p:txBody>
          <a:bodyPr>
            <a:noAutofit/>
          </a:bodyPr>
          <a:lstStyle/>
          <a:p>
            <a:pPr algn="l" defTabSz="914400"/>
            <a:r>
              <a:rPr lang="en-US" sz="4200" dirty="0">
                <a:solidFill>
                  <a:srgbClr val="FF6600"/>
                </a:solidFill>
                <a:effectLst/>
                <a:cs typeface="+mj-cs"/>
              </a:rPr>
              <a:t>Requirements to Maintain </a:t>
            </a:r>
            <a:br>
              <a:rPr lang="en-US" sz="4200" dirty="0">
                <a:solidFill>
                  <a:srgbClr val="FF6600"/>
                </a:solidFill>
                <a:effectLst/>
                <a:cs typeface="+mj-cs"/>
              </a:rPr>
            </a:br>
            <a:r>
              <a:rPr lang="en-US" sz="4200" dirty="0">
                <a:solidFill>
                  <a:srgbClr val="FF6600"/>
                </a:solidFill>
                <a:effectLst/>
                <a:cs typeface="+mj-cs"/>
              </a:rPr>
              <a:t>Membership</a:t>
            </a:r>
          </a:p>
        </p:txBody>
      </p:sp>
      <p:sp>
        <p:nvSpPr>
          <p:cNvPr id="3" name="Content Placeholder 2"/>
          <p:cNvSpPr>
            <a:spLocks noGrp="1"/>
          </p:cNvSpPr>
          <p:nvPr>
            <p:ph idx="1"/>
          </p:nvPr>
        </p:nvSpPr>
        <p:spPr>
          <a:xfrm>
            <a:off x="389814" y="2073676"/>
            <a:ext cx="8275884" cy="4541109"/>
          </a:xfrm>
        </p:spPr>
        <p:txBody>
          <a:bodyPr/>
          <a:lstStyle/>
          <a:p>
            <a:pPr>
              <a:buFont typeface="Arial"/>
              <a:buChar char="•"/>
            </a:pPr>
            <a:r>
              <a:rPr lang="en-US" sz="2800" dirty="0"/>
              <a:t>Maintain GPA – 3.65</a:t>
            </a:r>
          </a:p>
          <a:p>
            <a:pPr lvl="1">
              <a:buFont typeface="Arial"/>
              <a:buChar char="•"/>
            </a:pPr>
            <a:r>
              <a:rPr lang="en-US" sz="2000" dirty="0"/>
              <a:t>Students with a GPA below 3.65 after induction will go under probation and  review</a:t>
            </a:r>
          </a:p>
          <a:p>
            <a:pPr>
              <a:buFont typeface="Arial"/>
              <a:buChar char="•"/>
            </a:pPr>
            <a:r>
              <a:rPr lang="en-US" sz="2800" dirty="0"/>
              <a:t>Service Hours</a:t>
            </a:r>
          </a:p>
          <a:p>
            <a:pPr lvl="1">
              <a:buFont typeface="Arial"/>
              <a:buChar char="•"/>
            </a:pPr>
            <a:r>
              <a:rPr lang="en-US" sz="2000" dirty="0"/>
              <a:t>2nd years – 20 hours/year (10 hours/semester)</a:t>
            </a:r>
          </a:p>
          <a:p>
            <a:pPr lvl="1">
              <a:buFont typeface="Arial"/>
              <a:buChar char="•"/>
            </a:pPr>
            <a:r>
              <a:rPr lang="en-US" sz="2000" dirty="0"/>
              <a:t>3rd and 4th years – 10 hours/year (5 hours/semester) </a:t>
            </a:r>
          </a:p>
          <a:p>
            <a:pPr>
              <a:buFont typeface="Arial"/>
              <a:buChar char="•"/>
            </a:pPr>
            <a:r>
              <a:rPr lang="en-US" sz="2800" dirty="0"/>
              <a:t>Must attend SSP events and member meetings</a:t>
            </a:r>
          </a:p>
        </p:txBody>
      </p:sp>
      <p:pic>
        <p:nvPicPr>
          <p:cNvPr id="5" name="Picture 4">
            <a:extLst>
              <a:ext uri="{FF2B5EF4-FFF2-40B4-BE49-F238E27FC236}">
                <a16:creationId xmlns:a16="http://schemas.microsoft.com/office/drawing/2014/main" id="{3FA0B376-7501-44CB-91CE-DE8FA7B9DDB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31440" y="353686"/>
            <a:ext cx="732342" cy="1282365"/>
          </a:xfrm>
          <a:prstGeom prst="rect">
            <a:avLst/>
          </a:prstGeom>
          <a:ln>
            <a:noFill/>
          </a:ln>
        </p:spPr>
      </p:pic>
    </p:spTree>
    <p:extLst>
      <p:ext uri="{BB962C8B-B14F-4D97-AF65-F5344CB8AC3E}">
        <p14:creationId xmlns:p14="http://schemas.microsoft.com/office/powerpoint/2010/main" val="323264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120" y="2154050"/>
            <a:ext cx="8404503" cy="4484927"/>
          </a:xfrm>
        </p:spPr>
        <p:txBody>
          <a:bodyPr>
            <a:normAutofit lnSpcReduction="10000"/>
          </a:bodyPr>
          <a:lstStyle/>
          <a:p>
            <a:pPr>
              <a:buFont typeface="Arial"/>
              <a:buChar char="•"/>
            </a:pPr>
            <a:r>
              <a:rPr lang="en-US" dirty="0"/>
              <a:t>VCOM’s “Student and Faculty of the Block” Award for Excellence in Scholarship and Teaching </a:t>
            </a:r>
          </a:p>
          <a:p>
            <a:pPr lvl="1">
              <a:buFont typeface="Arial"/>
              <a:buChar char="•"/>
            </a:pPr>
            <a:r>
              <a:rPr lang="en-US" dirty="0"/>
              <a:t>This award recognizes students who go above and beyond in promoting academic excellence to their classmates, and faculty members who demonstrate commitment to educating and mentoring their students</a:t>
            </a:r>
          </a:p>
          <a:p>
            <a:pPr>
              <a:buFont typeface="Arial"/>
              <a:buChar char="•"/>
            </a:pPr>
            <a:r>
              <a:rPr lang="en-US" dirty="0"/>
              <a:t>Board Prep Jeopardy</a:t>
            </a:r>
          </a:p>
          <a:p>
            <a:pPr>
              <a:buFont typeface="Arial"/>
              <a:buChar char="•"/>
            </a:pPr>
            <a:r>
              <a:rPr lang="en-US" dirty="0"/>
              <a:t>Bug and Drug of the Week</a:t>
            </a:r>
          </a:p>
          <a:p>
            <a:pPr lvl="1">
              <a:buFont typeface="Arial"/>
              <a:buChar char="•"/>
            </a:pPr>
            <a:r>
              <a:rPr lang="en-US" dirty="0"/>
              <a:t>Information about a specific infection/condition and the medication used to treat it</a:t>
            </a:r>
          </a:p>
          <a:p>
            <a:pPr>
              <a:buFont typeface="Arial"/>
              <a:buChar char="•"/>
            </a:pPr>
            <a:r>
              <a:rPr lang="en-US" dirty="0"/>
              <a:t>Board Questions of the Week</a:t>
            </a:r>
          </a:p>
          <a:p>
            <a:pPr lvl="1">
              <a:buFont typeface="Arial"/>
              <a:buChar char="•"/>
            </a:pPr>
            <a:r>
              <a:rPr lang="en-US" dirty="0"/>
              <a:t>Questions and answers are put on projector screens in lecture halls prior before and after classes</a:t>
            </a:r>
          </a:p>
          <a:p>
            <a:pPr>
              <a:buFont typeface="Arial"/>
              <a:buChar char="•"/>
            </a:pPr>
            <a:r>
              <a:rPr lang="en-US" dirty="0"/>
              <a:t>VCOM – Auburn Rescue Race scenario sponsor</a:t>
            </a:r>
          </a:p>
          <a:p>
            <a:pPr marL="320040" lvl="1" indent="0">
              <a:buNone/>
            </a:pPr>
            <a:endParaRPr lang="en-US" dirty="0"/>
          </a:p>
          <a:p>
            <a:pPr marL="45720" indent="0">
              <a:buNone/>
            </a:pPr>
            <a:endParaRPr lang="en-US" dirty="0"/>
          </a:p>
        </p:txBody>
      </p:sp>
      <p:sp>
        <p:nvSpPr>
          <p:cNvPr id="6" name="Title 1"/>
          <p:cNvSpPr txBox="1">
            <a:spLocks/>
          </p:cNvSpPr>
          <p:nvPr/>
        </p:nvSpPr>
        <p:spPr>
          <a:xfrm>
            <a:off x="1163783" y="546549"/>
            <a:ext cx="7980218" cy="109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dirty="0">
                <a:solidFill>
                  <a:srgbClr val="FF6600"/>
                </a:solidFill>
                <a:effectLst/>
              </a:rPr>
              <a:t>Chapter Involvement: On Campus</a:t>
            </a:r>
          </a:p>
        </p:txBody>
      </p:sp>
      <p:pic>
        <p:nvPicPr>
          <p:cNvPr id="8" name="Picture 7">
            <a:extLst>
              <a:ext uri="{FF2B5EF4-FFF2-40B4-BE49-F238E27FC236}">
                <a16:creationId xmlns:a16="http://schemas.microsoft.com/office/drawing/2014/main" id="{36ADFE09-B9CC-44A5-8516-06D0E1AC6C25}"/>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31440" y="353686"/>
            <a:ext cx="732342" cy="1282365"/>
          </a:xfrm>
          <a:prstGeom prst="rect">
            <a:avLst/>
          </a:prstGeom>
          <a:ln>
            <a:noFill/>
          </a:ln>
        </p:spPr>
      </p:pic>
    </p:spTree>
    <p:extLst>
      <p:ext uri="{BB962C8B-B14F-4D97-AF65-F5344CB8AC3E}">
        <p14:creationId xmlns:p14="http://schemas.microsoft.com/office/powerpoint/2010/main" val="83230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13" y="1848625"/>
            <a:ext cx="8404503" cy="4838578"/>
          </a:xfrm>
        </p:spPr>
        <p:txBody>
          <a:bodyPr>
            <a:normAutofit/>
          </a:bodyPr>
          <a:lstStyle/>
          <a:p>
            <a:pPr>
              <a:buFont typeface="Arial"/>
              <a:buChar char="•"/>
            </a:pPr>
            <a:r>
              <a:rPr lang="en-US" sz="2300" dirty="0"/>
              <a:t>Medical Mission Trips</a:t>
            </a:r>
          </a:p>
          <a:p>
            <a:pPr lvl="1">
              <a:buFont typeface="Arial"/>
              <a:buChar char="•"/>
            </a:pPr>
            <a:r>
              <a:rPr lang="en-US" dirty="0"/>
              <a:t>Honduras</a:t>
            </a:r>
          </a:p>
          <a:p>
            <a:pPr lvl="1">
              <a:buFont typeface="Arial"/>
              <a:buChar char="•"/>
            </a:pPr>
            <a:r>
              <a:rPr lang="en-US" dirty="0"/>
              <a:t>Dominican Republic</a:t>
            </a:r>
          </a:p>
          <a:p>
            <a:pPr lvl="1">
              <a:buFont typeface="Arial"/>
              <a:buChar char="•"/>
            </a:pPr>
            <a:r>
              <a:rPr lang="en-US" dirty="0"/>
              <a:t>El Salvador</a:t>
            </a:r>
          </a:p>
          <a:p>
            <a:pPr>
              <a:buFont typeface="Arial"/>
              <a:buChar char="•"/>
            </a:pPr>
            <a:r>
              <a:rPr lang="en-US" sz="2300" dirty="0"/>
              <a:t>Peer Tutoring and Mentoring</a:t>
            </a:r>
          </a:p>
          <a:p>
            <a:pPr>
              <a:buFont typeface="Arial"/>
              <a:buChar char="•"/>
            </a:pPr>
            <a:r>
              <a:rPr lang="en-US" sz="2400" dirty="0"/>
              <a:t>White Coat &amp; Graduation Ambassadors</a:t>
            </a:r>
          </a:p>
          <a:p>
            <a:pPr>
              <a:buFont typeface="Arial"/>
              <a:buChar char="•"/>
            </a:pPr>
            <a:r>
              <a:rPr lang="en-US" sz="2400" dirty="0"/>
              <a:t>Community Partners:</a:t>
            </a:r>
          </a:p>
          <a:p>
            <a:pPr lvl="1">
              <a:buFont typeface="Arial"/>
              <a:buChar char="•"/>
            </a:pPr>
            <a:r>
              <a:rPr lang="en-US" sz="2000" dirty="0"/>
              <a:t>Unity Wellness Center- HIV/Aids center </a:t>
            </a:r>
          </a:p>
        </p:txBody>
      </p:sp>
      <p:sp>
        <p:nvSpPr>
          <p:cNvPr id="6" name="Title 1"/>
          <p:cNvSpPr txBox="1">
            <a:spLocks/>
          </p:cNvSpPr>
          <p:nvPr/>
        </p:nvSpPr>
        <p:spPr>
          <a:xfrm>
            <a:off x="1348485" y="546402"/>
            <a:ext cx="7795515" cy="1062871"/>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FF6600"/>
                </a:solidFill>
                <a:effectLst/>
              </a:rPr>
              <a:t>Chapter Involvement: Service</a:t>
            </a:r>
          </a:p>
        </p:txBody>
      </p:sp>
      <p:pic>
        <p:nvPicPr>
          <p:cNvPr id="7" name="Picture 6">
            <a:extLst>
              <a:ext uri="{FF2B5EF4-FFF2-40B4-BE49-F238E27FC236}">
                <a16:creationId xmlns:a16="http://schemas.microsoft.com/office/drawing/2014/main" id="{B8BC496A-ACBD-43AC-B533-3FD37EE9934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31440" y="353686"/>
            <a:ext cx="732342" cy="1282365"/>
          </a:xfrm>
          <a:prstGeom prst="rect">
            <a:avLst/>
          </a:prstGeom>
          <a:ln>
            <a:noFill/>
          </a:ln>
        </p:spPr>
      </p:pic>
      <p:pic>
        <p:nvPicPr>
          <p:cNvPr id="10" name="Picture 9" descr="A group of people around each other&#10;&#10;Description automatically generated">
            <a:extLst>
              <a:ext uri="{FF2B5EF4-FFF2-40B4-BE49-F238E27FC236}">
                <a16:creationId xmlns:a16="http://schemas.microsoft.com/office/drawing/2014/main" id="{2DFA341A-E302-4B94-BD9C-3B6CB71E13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6886" y="1848625"/>
            <a:ext cx="2497301" cy="3329735"/>
          </a:xfrm>
          <a:prstGeom prst="rect">
            <a:avLst/>
          </a:prstGeom>
        </p:spPr>
      </p:pic>
    </p:spTree>
    <p:extLst>
      <p:ext uri="{BB962C8B-B14F-4D97-AF65-F5344CB8AC3E}">
        <p14:creationId xmlns:p14="http://schemas.microsoft.com/office/powerpoint/2010/main" val="14277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duotone>
              <a:prstClr val="black"/>
              <a:schemeClr val="tx2">
                <a:tint val="45000"/>
                <a:satMod val="400000"/>
              </a:schemeClr>
            </a:duotone>
            <a:alphaModFix amt="35000"/>
            <a:extLst>
              <a:ext uri="{28A0092B-C50C-407E-A947-70E740481C1C}">
                <a14:useLocalDpi xmlns:a14="http://schemas.microsoft.com/office/drawing/2010/main" val="0"/>
              </a:ext>
            </a:extLst>
          </a:blip>
          <a:srcRect l="4020" r="7314"/>
          <a:stretch/>
        </p:blipFill>
        <p:spPr>
          <a:xfrm>
            <a:off x="20" y="10"/>
            <a:ext cx="9143980" cy="6857990"/>
          </a:xfrm>
          <a:prstGeom prst="rect">
            <a:avLst/>
          </a:prstGeom>
        </p:spPr>
      </p:pic>
      <p:sp>
        <p:nvSpPr>
          <p:cNvPr id="2" name="Title 1"/>
          <p:cNvSpPr>
            <a:spLocks noGrp="1"/>
          </p:cNvSpPr>
          <p:nvPr>
            <p:ph type="title"/>
          </p:nvPr>
        </p:nvSpPr>
        <p:spPr>
          <a:xfrm>
            <a:off x="1028019" y="1769540"/>
            <a:ext cx="7080026" cy="1828801"/>
          </a:xfrm>
        </p:spPr>
        <p:txBody>
          <a:bodyPr vert="horz" lIns="91440" tIns="45720" rIns="91440" bIns="45720" rtlCol="0" anchor="b">
            <a:normAutofit/>
          </a:bodyPr>
          <a:lstStyle/>
          <a:p>
            <a:r>
              <a:rPr lang="en-US" sz="5400" b="1"/>
              <a:t>Thank you!</a:t>
            </a:r>
            <a:endParaRPr lang="en-US" sz="5400"/>
          </a:p>
        </p:txBody>
      </p:sp>
    </p:spTree>
    <p:extLst>
      <p:ext uri="{BB962C8B-B14F-4D97-AF65-F5344CB8AC3E}">
        <p14:creationId xmlns:p14="http://schemas.microsoft.com/office/powerpoint/2010/main" val="793507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TotalTime>
  <Words>504</Words>
  <Application>Microsoft Office PowerPoint</Application>
  <PresentationFormat>On-screen Show (4:3)</PresentationFormat>
  <Paragraphs>56</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Calisto MT</vt:lpstr>
      <vt:lpstr>Georgia</vt:lpstr>
      <vt:lpstr>Wingdings 2</vt:lpstr>
      <vt:lpstr>Slate</vt:lpstr>
      <vt:lpstr>Edward Via College of  Osteopathic Medicine </vt:lpstr>
      <vt:lpstr>PowerPoint Presentation</vt:lpstr>
      <vt:lpstr>Officers: Fall 2021 - Spring 2022</vt:lpstr>
      <vt:lpstr>Faculty Advisors</vt:lpstr>
      <vt:lpstr>Membership Criteria </vt:lpstr>
      <vt:lpstr>Requirements to Maintain  Membership</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Via College of  Osteopathic Medicine</dc:title>
  <dc:creator>Williamson, Jake</dc:creator>
  <cp:lastModifiedBy>Esch, Austin</cp:lastModifiedBy>
  <cp:revision>3</cp:revision>
  <dcterms:created xsi:type="dcterms:W3CDTF">2020-10-22T14:59:43Z</dcterms:created>
  <dcterms:modified xsi:type="dcterms:W3CDTF">2021-10-18T19:49:21Z</dcterms:modified>
</cp:coreProperties>
</file>