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70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72" r:id="rId13"/>
    <p:sldId id="274" r:id="rId14"/>
    <p:sldId id="273" r:id="rId15"/>
    <p:sldId id="269" r:id="rId16"/>
  </p:sldIdLst>
  <p:sldSz cx="9144000" cy="6858000" type="screen4x3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1pPr>
    <a:lvl2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2pPr>
    <a:lvl3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3pPr>
    <a:lvl4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4pPr>
    <a:lvl5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D7E7"/>
          </a:solidFill>
        </a:fill>
      </a:tcStyle>
    </a:wholeTbl>
    <a:band2H>
      <a:tcTxStyle/>
      <a:tcStyle>
        <a:tcBdr/>
        <a:fill>
          <a:solidFill>
            <a:srgbClr val="E8ECF4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/>
      <a:tcStyle>
        <a:tcBdr/>
        <a:fill>
          <a:solidFill>
            <a:srgbClr val="EFF3E9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/>
      <a:tcStyle>
        <a:tcBdr/>
        <a:fill>
          <a:solidFill>
            <a:srgbClr val="FDEE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5"/>
    <p:restoredTop sz="94852"/>
  </p:normalViewPr>
  <p:slideViewPr>
    <p:cSldViewPr snapToGrid="0" snapToObjects="1">
      <p:cViewPr varScale="1">
        <p:scale>
          <a:sx n="77" d="100"/>
          <a:sy n="77" d="100"/>
        </p:scale>
        <p:origin x="192" y="5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notesMaster" Target="notesMasters/notesMaster1.xml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9" name="Shape 119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080516135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1pPr>
    <a:lvl2pPr indent="228600" defTabSz="4572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2pPr>
    <a:lvl3pPr indent="457200" defTabSz="4572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3pPr>
    <a:lvl4pPr indent="685800" defTabSz="4572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4pPr>
    <a:lvl5pPr indent="914400" defTabSz="4572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5pPr>
    <a:lvl6pPr indent="1143000" defTabSz="4572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6pPr>
    <a:lvl7pPr indent="1371600" defTabSz="4572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7pPr>
    <a:lvl8pPr indent="1600200" defTabSz="4572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8pPr>
    <a:lvl9pPr indent="1828800" defTabSz="4572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>
            <a:spLocks noGrp="1"/>
          </p:cNvSpPr>
          <p:nvPr>
            <p:ph type="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2" name="Shape 12"/>
          <p:cNvSpPr>
            <a:spLocks noGrp="1"/>
          </p:cNvSpPr>
          <p:nvPr>
            <p:ph type="body" sz="quarter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1pPr>
            <a:lvl2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2pPr>
            <a:lvl3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3pPr>
            <a:lvl4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4pPr>
            <a:lvl5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hape 1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93" name="Shape 93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4" name="Shape 94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>
            <a:spLocks noGrp="1"/>
          </p:cNvSpPr>
          <p:nvPr>
            <p:ph type="title"/>
          </p:nvPr>
        </p:nvSpPr>
        <p:spPr>
          <a:xfrm>
            <a:off x="6629400" y="274638"/>
            <a:ext cx="2057400" cy="5851527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02" name="Shape 102"/>
          <p:cNvSpPr>
            <a:spLocks noGrp="1"/>
          </p:cNvSpPr>
          <p:nvPr>
            <p:ph type="body" idx="1"/>
          </p:nvPr>
        </p:nvSpPr>
        <p:spPr>
          <a:xfrm>
            <a:off x="457200" y="274638"/>
            <a:ext cx="6019800" cy="5851527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3" name="Shape 10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11" name="Shape 111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12" name="Shape 112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1" name="Shape 21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2" name="Shape 22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>
            <a:spLocks noGrp="1"/>
          </p:cNvSpPr>
          <p:nvPr>
            <p:ph type="title"/>
          </p:nvPr>
        </p:nvSpPr>
        <p:spPr>
          <a:xfrm>
            <a:off x="722312" y="4406900"/>
            <a:ext cx="7772401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t>Title Text</a:t>
            </a:r>
          </a:p>
        </p:txBody>
      </p:sp>
      <p:sp>
        <p:nvSpPr>
          <p:cNvPr id="30" name="Shape 30"/>
          <p:cNvSpPr>
            <a:spLocks noGrp="1"/>
          </p:cNvSpPr>
          <p:nvPr>
            <p:ph type="body" sz="quarter" idx="1"/>
          </p:nvPr>
        </p:nvSpPr>
        <p:spPr>
          <a:xfrm>
            <a:off x="722312" y="2906713"/>
            <a:ext cx="7772401" cy="1500189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1pPr>
            <a:lvl2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2pPr>
            <a:lvl3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3pPr>
            <a:lvl4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4pPr>
            <a:lvl5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1" name="Shape 3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9" name="Shape 39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spcBef>
                <a:spcPts val="600"/>
              </a:spcBef>
              <a:defRPr sz="2800"/>
            </a:lvl1pPr>
            <a:lvl2pPr marL="790575" indent="-333375">
              <a:spcBef>
                <a:spcPts val="600"/>
              </a:spcBef>
              <a:defRPr sz="2800"/>
            </a:lvl2pPr>
            <a:lvl3pPr marL="1234438" indent="-320038">
              <a:spcBef>
                <a:spcPts val="600"/>
              </a:spcBef>
              <a:defRPr sz="2800"/>
            </a:lvl3pPr>
            <a:lvl4pPr marL="1727200" indent="-355600">
              <a:spcBef>
                <a:spcPts val="600"/>
              </a:spcBef>
              <a:defRPr sz="2800"/>
            </a:lvl4pPr>
            <a:lvl5pPr marL="2184400" indent="-355600">
              <a:spcBef>
                <a:spcPts val="600"/>
              </a:spcBef>
              <a:defRPr sz="28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0" name="Shape 4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8" name="Shape 48"/>
          <p:cNvSpPr>
            <a:spLocks noGrp="1"/>
          </p:cNvSpPr>
          <p:nvPr>
            <p:ph type="body" sz="quarter" idx="1"/>
          </p:nvPr>
        </p:nvSpPr>
        <p:spPr>
          <a:xfrm>
            <a:off x="457200" y="1535112"/>
            <a:ext cx="4040188" cy="639763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500"/>
              </a:spcBef>
              <a:buSzTx/>
              <a:buFontTx/>
              <a:buNone/>
              <a:defRPr sz="2400" b="1"/>
            </a:lvl1pPr>
            <a:lvl2pPr marL="0" indent="0">
              <a:spcBef>
                <a:spcPts val="500"/>
              </a:spcBef>
              <a:buSzTx/>
              <a:buFontTx/>
              <a:buNone/>
              <a:defRPr sz="2400" b="1"/>
            </a:lvl2pPr>
            <a:lvl3pPr marL="0" indent="0">
              <a:spcBef>
                <a:spcPts val="500"/>
              </a:spcBef>
              <a:buSzTx/>
              <a:buFontTx/>
              <a:buNone/>
              <a:defRPr sz="2400" b="1"/>
            </a:lvl3pPr>
            <a:lvl4pPr marL="0" indent="0">
              <a:spcBef>
                <a:spcPts val="500"/>
              </a:spcBef>
              <a:buSzTx/>
              <a:buFontTx/>
              <a:buNone/>
              <a:defRPr sz="2400" b="1"/>
            </a:lvl4pPr>
            <a:lvl5pPr marL="0" indent="0">
              <a:spcBef>
                <a:spcPts val="500"/>
              </a:spcBef>
              <a:buSzTx/>
              <a:buFontTx/>
              <a:buNone/>
              <a:defRPr sz="2400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9" name="Shape 49"/>
          <p:cNvSpPr>
            <a:spLocks noGrp="1"/>
          </p:cNvSpPr>
          <p:nvPr>
            <p:ph type="body" sz="quarter" idx="13"/>
          </p:nvPr>
        </p:nvSpPr>
        <p:spPr>
          <a:xfrm>
            <a:off x="4645025" y="1535111"/>
            <a:ext cx="4041775" cy="639765"/>
          </a:xfrm>
          <a:prstGeom prst="rect">
            <a:avLst/>
          </a:prstGeom>
        </p:spPr>
        <p:txBody>
          <a:bodyPr anchor="b"/>
          <a:lstStyle/>
          <a:p>
            <a:endParaRPr/>
          </a:p>
        </p:txBody>
      </p:sp>
      <p:sp>
        <p:nvSpPr>
          <p:cNvPr id="50" name="Shape 5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8" name="Shape 5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5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t>Title Text</a:t>
            </a:r>
          </a:p>
        </p:txBody>
      </p:sp>
      <p:sp>
        <p:nvSpPr>
          <p:cNvPr id="73" name="Shape 73"/>
          <p:cNvSpPr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4" name="Shape 74"/>
          <p:cNvSpPr>
            <a:spLocks noGrp="1"/>
          </p:cNvSpPr>
          <p:nvPr>
            <p:ph type="body" sz="half" idx="13"/>
          </p:nvPr>
        </p:nvSpPr>
        <p:spPr>
          <a:xfrm>
            <a:off x="457198" y="1435100"/>
            <a:ext cx="3008316" cy="4691063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75" name="Shape 7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2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t>Title Text</a:t>
            </a:r>
          </a:p>
        </p:txBody>
      </p:sp>
      <p:sp>
        <p:nvSpPr>
          <p:cNvPr id="83" name="Shape 83"/>
          <p:cNvSpPr>
            <a:spLocks noGrp="1"/>
          </p:cNvSpPr>
          <p:nvPr>
            <p:ph type="pic" sz="half" idx="13"/>
          </p:nvPr>
        </p:nvSpPr>
        <p:spPr>
          <a:xfrm>
            <a:off x="1792288" y="612775"/>
            <a:ext cx="5486402" cy="41148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84" name="Shape 84"/>
          <p:cNvSpPr>
            <a:spLocks noGrp="1"/>
          </p:cNvSpPr>
          <p:nvPr>
            <p:ph type="body" sz="quarter" idx="1"/>
          </p:nvPr>
        </p:nvSpPr>
        <p:spPr>
          <a:xfrm>
            <a:off x="1792288" y="5367337"/>
            <a:ext cx="5486402" cy="804864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300"/>
              </a:spcBef>
              <a:buSzTx/>
              <a:buFontTx/>
              <a:buNone/>
              <a:defRPr sz="1400"/>
            </a:lvl1pPr>
            <a:lvl2pPr marL="0" indent="0">
              <a:spcBef>
                <a:spcPts val="300"/>
              </a:spcBef>
              <a:buSzTx/>
              <a:buFontTx/>
              <a:buNone/>
              <a:defRPr sz="1400"/>
            </a:lvl2pPr>
            <a:lvl3pPr marL="0" indent="0">
              <a:spcBef>
                <a:spcPts val="300"/>
              </a:spcBef>
              <a:buSzTx/>
              <a:buFontTx/>
              <a:buNone/>
              <a:defRPr sz="1400"/>
            </a:lvl3pPr>
            <a:lvl4pPr marL="0" indent="0">
              <a:spcBef>
                <a:spcPts val="300"/>
              </a:spcBef>
              <a:buSzTx/>
              <a:buFontTx/>
              <a:buNone/>
              <a:defRPr sz="1400"/>
            </a:lvl4pPr>
            <a:lvl5pPr marL="0" indent="0">
              <a:spcBef>
                <a:spcPts val="300"/>
              </a:spcBef>
              <a:buSzTx/>
              <a:buFontTx/>
              <a:buNone/>
              <a:defRPr sz="1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5" name="Shape 8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Shape 3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hape 4"/>
          <p:cNvSpPr>
            <a:spLocks noGrp="1"/>
          </p:cNvSpPr>
          <p:nvPr>
            <p:ph type="sldNum" sz="quarter" idx="2"/>
          </p:nvPr>
        </p:nvSpPr>
        <p:spPr>
          <a:xfrm>
            <a:off x="8413147" y="6406786"/>
            <a:ext cx="273654" cy="264253"/>
          </a:xfrm>
          <a:prstGeom prst="rect">
            <a:avLst/>
          </a:prstGeom>
          <a:ln w="12700">
            <a:miter lim="400000"/>
          </a:ln>
        </p:spPr>
        <p:txBody>
          <a:bodyPr wrap="none" lIns="45718" tIns="45718" rIns="45718" bIns="45718" anchor="ctr">
            <a:spAutoFit/>
          </a:bodyPr>
          <a:lstStyle>
            <a:lvl1pPr algn="r"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titleStyle>
    <p:bodyStyle>
      <a:lvl1pPr marL="342900" marR="0" indent="-34290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83771" marR="0" indent="-326571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19200" marR="0" indent="-30480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37360" marR="0" indent="-36576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94560" marR="0" indent="-36576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»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51760" marR="0" indent="-36576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108960" marR="0" indent="-36576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66159" marR="0" indent="-365759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23359" marR="0" indent="-365759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1pPr>
      <a:lvl2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2pPr>
      <a:lvl3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3pPr>
      <a:lvl4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4pPr>
      <a:lvl5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5pPr>
      <a:lvl6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6pPr>
      <a:lvl7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7pPr>
      <a:lvl8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8pPr>
      <a:lvl9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Relationship Id="rId3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2.jpeg"/><Relationship Id="rId3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2.jpeg"/><Relationship Id="rId3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1" name="image1.png" descr="pwrpntopen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122" name="Shape 122"/>
          <p:cNvSpPr>
            <a:spLocks noGrp="1"/>
          </p:cNvSpPr>
          <p:nvPr>
            <p:ph type="ctrTitle"/>
          </p:nvPr>
        </p:nvSpPr>
        <p:spPr>
          <a:xfrm>
            <a:off x="2514600" y="3505200"/>
            <a:ext cx="6629400" cy="1736725"/>
          </a:xfrm>
          <a:prstGeom prst="rect">
            <a:avLst/>
          </a:prstGeom>
        </p:spPr>
        <p:txBody>
          <a:bodyPr/>
          <a:lstStyle/>
          <a:p>
            <a:pPr algn="r">
              <a:defRPr sz="3200"/>
            </a:pPr>
            <a:r>
              <a:t/>
            </a:r>
            <a:br/>
            <a:r>
              <a:rPr>
                <a:latin typeface="Adobe Caslon Pro Bold"/>
                <a:ea typeface="Adobe Caslon Pro Bold"/>
                <a:cs typeface="Adobe Caslon Pro Bold"/>
                <a:sym typeface="Adobe Caslon Pro Bold"/>
              </a:rPr>
              <a:t>Midwestern University </a:t>
            </a:r>
            <a:br>
              <a:rPr>
                <a:latin typeface="Adobe Caslon Pro Bold"/>
                <a:ea typeface="Adobe Caslon Pro Bold"/>
                <a:cs typeface="Adobe Caslon Pro Bold"/>
                <a:sym typeface="Adobe Caslon Pro Bold"/>
              </a:rPr>
            </a:br>
            <a:r>
              <a:rPr sz="2000">
                <a:latin typeface="Adobe Caslon Pro Bold"/>
                <a:ea typeface="Adobe Caslon Pro Bold"/>
                <a:cs typeface="Adobe Caslon Pro Bold"/>
                <a:sym typeface="Adobe Caslon Pro Bold"/>
              </a:rPr>
              <a:t>Chicago College of Osteopathic Medicine</a:t>
            </a:r>
          </a:p>
        </p:txBody>
      </p:sp>
      <p:sp>
        <p:nvSpPr>
          <p:cNvPr id="123" name="Shape 123"/>
          <p:cNvSpPr>
            <a:spLocks noGrp="1"/>
          </p:cNvSpPr>
          <p:nvPr>
            <p:ph type="subTitle" sz="quarter" idx="1"/>
          </p:nvPr>
        </p:nvSpPr>
        <p:spPr>
          <a:xfrm>
            <a:off x="2590800" y="5334000"/>
            <a:ext cx="6400800" cy="1752600"/>
          </a:xfrm>
          <a:prstGeom prst="rect">
            <a:avLst/>
          </a:prstGeom>
        </p:spPr>
        <p:txBody>
          <a:bodyPr/>
          <a:lstStyle/>
          <a:p>
            <a:pPr algn="r">
              <a:spcBef>
                <a:spcPts val="400"/>
              </a:spcBef>
              <a:defRPr sz="2000">
                <a:latin typeface="Adobe Caslon Pro Bold"/>
                <a:ea typeface="Adobe Caslon Pro Bold"/>
                <a:cs typeface="Adobe Caslon Pro Bold"/>
                <a:sym typeface="Adobe Caslon Pro Bold"/>
              </a:defRPr>
            </a:pPr>
            <a:r>
              <a:rPr lang="en-US" sz="2000" dirty="0" smtClean="0"/>
              <a:t>Sean Callahan</a:t>
            </a:r>
            <a:endParaRPr sz="2400" dirty="0"/>
          </a:p>
          <a:p>
            <a:pPr algn="r">
              <a:spcBef>
                <a:spcPts val="400"/>
              </a:spcBef>
              <a:defRPr sz="2000">
                <a:latin typeface="Adobe Caslon Pro Bold"/>
                <a:ea typeface="Adobe Caslon Pro Bold"/>
                <a:cs typeface="Adobe Caslon Pro Bold"/>
                <a:sym typeface="Adobe Caslon Pro Bold"/>
              </a:defRPr>
            </a:pPr>
            <a:r>
              <a:rPr lang="en-US" dirty="0"/>
              <a:t> Chapter </a:t>
            </a:r>
            <a:r>
              <a:rPr dirty="0"/>
              <a:t>President</a:t>
            </a:r>
            <a:r>
              <a:rPr lang="en-US" dirty="0"/>
              <a:t>,</a:t>
            </a:r>
            <a:r>
              <a:rPr dirty="0"/>
              <a:t> </a:t>
            </a:r>
            <a:r>
              <a:rPr lang="en-US" dirty="0"/>
              <a:t>2020-2021</a:t>
            </a:r>
            <a:r>
              <a:rPr dirty="0"/>
              <a:t> </a:t>
            </a:r>
          </a:p>
          <a:p>
            <a:r>
              <a:rPr dirty="0"/>
              <a:t> 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9" name="image2.jpeg" descr="pwrpntback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8763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160" name="Shape 160"/>
          <p:cNvSpPr>
            <a:spLocks noGrp="1"/>
          </p:cNvSpPr>
          <p:nvPr>
            <p:ph type="title" idx="4294967295"/>
          </p:nvPr>
        </p:nvSpPr>
        <p:spPr>
          <a:xfrm>
            <a:off x="1371600" y="228600"/>
            <a:ext cx="7772400" cy="1143000"/>
          </a:xfrm>
          <a:prstGeom prst="rect">
            <a:avLst/>
          </a:prstGeom>
        </p:spPr>
        <p:txBody>
          <a:bodyPr/>
          <a:lstStyle>
            <a:lvl1pPr>
              <a:defRPr sz="3800"/>
            </a:lvl1pPr>
          </a:lstStyle>
          <a:p>
            <a:r>
              <a:rPr>
                <a:latin typeface="Helvetica Neue" panose="02000503000000020004" pitchFamily="2"/>
                <a:ea typeface="Helvetica Neue" panose="02000503000000020004" pitchFamily="2"/>
                <a:cs typeface="Helvetica Neue" panose="02000503000000020004" pitchFamily="2"/>
              </a:rPr>
              <a:t>Student Informational Panel</a:t>
            </a:r>
          </a:p>
        </p:txBody>
      </p:sp>
      <p:sp>
        <p:nvSpPr>
          <p:cNvPr id="161" name="Shape 161"/>
          <p:cNvSpPr>
            <a:spLocks noGrp="1"/>
          </p:cNvSpPr>
          <p:nvPr>
            <p:ph type="body" idx="4294967295"/>
          </p:nvPr>
        </p:nvSpPr>
        <p:spPr>
          <a:xfrm>
            <a:off x="2133598" y="1988985"/>
            <a:ext cx="6248403" cy="4114803"/>
          </a:xfrm>
          <a:prstGeom prst="rect">
            <a:avLst/>
          </a:prstGeom>
        </p:spPr>
        <p:txBody>
          <a:bodyPr/>
          <a:lstStyle/>
          <a:p>
            <a:pPr>
              <a:spcBef>
                <a:spcPts val="0"/>
              </a:spcBef>
              <a:buFont typeface="Times New Roman"/>
              <a:defRPr sz="2800"/>
            </a:pPr>
            <a:r>
              <a:rPr lang="en-US" dirty="0">
                <a:latin typeface="Helvetica Neue" panose="02000503000000020004" pitchFamily="2"/>
                <a:ea typeface="Helvetica Neue" panose="02000503000000020004" pitchFamily="2"/>
                <a:cs typeface="Helvetica Neue" panose="02000503000000020004" pitchFamily="2"/>
              </a:rPr>
              <a:t>Several second year members answer questions from rising second year students</a:t>
            </a:r>
          </a:p>
          <a:p>
            <a:pPr>
              <a:spcBef>
                <a:spcPts val="0"/>
              </a:spcBef>
              <a:buFont typeface="Times New Roman"/>
              <a:defRPr sz="2800"/>
            </a:pPr>
            <a:endParaRPr dirty="0">
              <a:latin typeface="Helvetica Neue" panose="02000503000000020004" pitchFamily="2"/>
              <a:ea typeface="Helvetica Neue" panose="02000503000000020004" pitchFamily="2"/>
              <a:cs typeface="Helvetica Neue" panose="02000503000000020004" pitchFamily="2"/>
            </a:endParaRPr>
          </a:p>
          <a:p>
            <a:pPr>
              <a:spcBef>
                <a:spcPts val="0"/>
              </a:spcBef>
              <a:buFont typeface="Times New Roman"/>
              <a:defRPr sz="2800"/>
            </a:pPr>
            <a:r>
              <a:rPr lang="en-US" dirty="0">
                <a:latin typeface="Helvetica Neue" panose="02000503000000020004" pitchFamily="2"/>
                <a:ea typeface="Helvetica Neue" panose="02000503000000020004" pitchFamily="2"/>
                <a:cs typeface="Helvetica Neue" panose="02000503000000020004" pitchFamily="2"/>
              </a:rPr>
              <a:t>Members offer advice on how to handle the course load as well as how to prepare most efficiently for boards</a:t>
            </a:r>
            <a:endParaRPr dirty="0">
              <a:latin typeface="Helvetica Neue" panose="02000503000000020004" pitchFamily="2"/>
              <a:ea typeface="Helvetica Neue" panose="02000503000000020004" pitchFamily="2"/>
              <a:cs typeface="Helvetica Neue" panose="02000503000000020004" pitchFamily="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" name="image2.jpeg" descr="pwrpntback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8763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164" name="Shape 164"/>
          <p:cNvSpPr>
            <a:spLocks noGrp="1"/>
          </p:cNvSpPr>
          <p:nvPr>
            <p:ph type="title"/>
          </p:nvPr>
        </p:nvSpPr>
        <p:spPr>
          <a:xfrm>
            <a:off x="1371600" y="228600"/>
            <a:ext cx="7772400" cy="1143000"/>
          </a:xfrm>
          <a:prstGeom prst="rect">
            <a:avLst/>
          </a:prstGeom>
        </p:spPr>
        <p:txBody>
          <a:bodyPr/>
          <a:lstStyle>
            <a:lvl1pPr>
              <a:defRPr sz="3600"/>
            </a:lvl1pPr>
          </a:lstStyle>
          <a:p>
            <a:r>
              <a:rPr>
                <a:latin typeface="Helvetica Neue" panose="02000503000000020004" pitchFamily="2"/>
                <a:ea typeface="Helvetica Neue" panose="02000503000000020004" pitchFamily="2"/>
                <a:cs typeface="Helvetica Neue" panose="02000503000000020004" pitchFamily="2"/>
              </a:rPr>
              <a:t>Boards Study Strategy Panel </a:t>
            </a:r>
          </a:p>
        </p:txBody>
      </p:sp>
      <p:sp>
        <p:nvSpPr>
          <p:cNvPr id="165" name="Shape 165"/>
          <p:cNvSpPr>
            <a:spLocks noGrp="1"/>
          </p:cNvSpPr>
          <p:nvPr>
            <p:ph type="body" idx="1"/>
          </p:nvPr>
        </p:nvSpPr>
        <p:spPr>
          <a:xfrm>
            <a:off x="2209800" y="1981200"/>
            <a:ext cx="6248400" cy="4114800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800"/>
            </a:pPr>
            <a:r>
              <a:rPr lang="en-US" dirty="0">
                <a:latin typeface="Helvetica Neue" panose="02000503000000020004" pitchFamily="2"/>
                <a:ea typeface="Helvetica Neue" panose="02000503000000020004" pitchFamily="2"/>
                <a:cs typeface="Helvetica Neue" panose="02000503000000020004" pitchFamily="2"/>
              </a:rPr>
              <a:t>Third year members answer questions from second year students and offer suggestions for how to best prepare for boards </a:t>
            </a:r>
            <a:endParaRPr dirty="0">
              <a:latin typeface="Helvetica Neue" panose="02000503000000020004" pitchFamily="2"/>
              <a:ea typeface="Helvetica Neue" panose="02000503000000020004" pitchFamily="2"/>
              <a:cs typeface="Helvetica Neue" panose="02000503000000020004" pitchFamily="2"/>
            </a:endParaRPr>
          </a:p>
          <a:p>
            <a:pPr marL="0" indent="0">
              <a:lnSpc>
                <a:spcPct val="90000"/>
              </a:lnSpc>
              <a:spcBef>
                <a:spcPts val="600"/>
              </a:spcBef>
              <a:buNone/>
              <a:defRPr sz="2800"/>
            </a:pPr>
            <a:endParaRPr lang="en-US" dirty="0">
              <a:latin typeface="Helvetica Neue" panose="02000503000000020004" pitchFamily="2"/>
              <a:ea typeface="Helvetica Neue" panose="02000503000000020004" pitchFamily="2"/>
              <a:cs typeface="Helvetica Neue" panose="02000503000000020004" pitchFamily="2"/>
            </a:endParaRPr>
          </a:p>
          <a:p>
            <a:pPr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800"/>
            </a:pPr>
            <a:r>
              <a:rPr dirty="0">
                <a:latin typeface="Helvetica Neue" panose="02000503000000020004" pitchFamily="2"/>
                <a:ea typeface="Helvetica Neue" panose="02000503000000020004" pitchFamily="2"/>
                <a:cs typeface="Helvetica Neue" panose="02000503000000020004" pitchFamily="2"/>
              </a:rPr>
              <a:t>Topics include</a:t>
            </a:r>
            <a:endParaRPr lang="en-US" dirty="0">
              <a:latin typeface="Helvetica Neue" panose="02000503000000020004" pitchFamily="2"/>
              <a:ea typeface="Helvetica Neue" panose="02000503000000020004" pitchFamily="2"/>
              <a:cs typeface="Helvetica Neue" panose="02000503000000020004" pitchFamily="2"/>
            </a:endParaRPr>
          </a:p>
          <a:p>
            <a:pPr marL="971550" lvl="1" indent="-514350">
              <a:lnSpc>
                <a:spcPct val="90000"/>
              </a:lnSpc>
              <a:spcBef>
                <a:spcPts val="600"/>
              </a:spcBef>
              <a:buFont typeface="+mj-lt"/>
              <a:buAutoNum type="arabicPeriod"/>
              <a:defRPr sz="2800"/>
            </a:pPr>
            <a:r>
              <a:rPr lang="en-US" dirty="0">
                <a:latin typeface="Helvetica Neue" panose="02000503000000020004" pitchFamily="2"/>
                <a:ea typeface="Helvetica Neue" panose="02000503000000020004" pitchFamily="2"/>
                <a:cs typeface="Helvetica Neue" panose="02000503000000020004" pitchFamily="2"/>
              </a:rPr>
              <a:t>W</a:t>
            </a:r>
            <a:r>
              <a:rPr dirty="0">
                <a:latin typeface="Helvetica Neue" panose="02000503000000020004" pitchFamily="2"/>
                <a:ea typeface="Helvetica Neue" panose="02000503000000020004" pitchFamily="2"/>
                <a:cs typeface="Helvetica Neue" panose="02000503000000020004" pitchFamily="2"/>
              </a:rPr>
              <a:t>hen to start studying </a:t>
            </a:r>
            <a:endParaRPr lang="en-US" dirty="0">
              <a:latin typeface="Helvetica Neue" panose="02000503000000020004" pitchFamily="2"/>
              <a:ea typeface="Helvetica Neue" panose="02000503000000020004" pitchFamily="2"/>
              <a:cs typeface="Helvetica Neue" panose="02000503000000020004" pitchFamily="2"/>
            </a:endParaRPr>
          </a:p>
          <a:p>
            <a:pPr marL="971550" lvl="1" indent="-514350">
              <a:lnSpc>
                <a:spcPct val="90000"/>
              </a:lnSpc>
              <a:spcBef>
                <a:spcPts val="600"/>
              </a:spcBef>
              <a:buFont typeface="+mj-lt"/>
              <a:buAutoNum type="arabicPeriod"/>
              <a:defRPr sz="2800"/>
            </a:pPr>
            <a:r>
              <a:rPr lang="en-US" dirty="0">
                <a:latin typeface="Helvetica Neue" panose="02000503000000020004" pitchFamily="2"/>
                <a:ea typeface="Helvetica Neue" panose="02000503000000020004" pitchFamily="2"/>
                <a:cs typeface="Helvetica Neue" panose="02000503000000020004" pitchFamily="2"/>
              </a:rPr>
              <a:t>H</a:t>
            </a:r>
            <a:r>
              <a:rPr dirty="0">
                <a:latin typeface="Helvetica Neue" panose="02000503000000020004" pitchFamily="2"/>
                <a:ea typeface="Helvetica Neue" panose="02000503000000020004" pitchFamily="2"/>
                <a:cs typeface="Helvetica Neue" panose="02000503000000020004" pitchFamily="2"/>
              </a:rPr>
              <a:t>ow much </a:t>
            </a:r>
            <a:r>
              <a:rPr lang="en-US" dirty="0">
                <a:latin typeface="Helvetica Neue" panose="02000503000000020004" pitchFamily="2"/>
                <a:ea typeface="Helvetica Neue" panose="02000503000000020004" pitchFamily="2"/>
                <a:cs typeface="Helvetica Neue" panose="02000503000000020004" pitchFamily="2"/>
              </a:rPr>
              <a:t>time should be allocated</a:t>
            </a:r>
          </a:p>
          <a:p>
            <a:pPr marL="971550" lvl="1" indent="-514350">
              <a:lnSpc>
                <a:spcPct val="90000"/>
              </a:lnSpc>
              <a:spcBef>
                <a:spcPts val="600"/>
              </a:spcBef>
              <a:buFont typeface="+mj-lt"/>
              <a:buAutoNum type="arabicPeriod"/>
              <a:defRPr sz="2800"/>
            </a:pPr>
            <a:r>
              <a:rPr lang="en-US" dirty="0">
                <a:latin typeface="Helvetica Neue" panose="02000503000000020004" pitchFamily="2"/>
                <a:ea typeface="Helvetica Neue" panose="02000503000000020004" pitchFamily="2"/>
                <a:cs typeface="Helvetica Neue" panose="02000503000000020004" pitchFamily="2"/>
              </a:rPr>
              <a:t>Most beneficial resources</a:t>
            </a:r>
            <a:r>
              <a:rPr dirty="0">
                <a:latin typeface="Helvetica Neue" panose="02000503000000020004" pitchFamily="2"/>
                <a:ea typeface="Helvetica Neue" panose="02000503000000020004" pitchFamily="2"/>
                <a:cs typeface="Helvetica Neue" panose="02000503000000020004" pitchFamily="2"/>
              </a:rPr>
              <a:t>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7" name="image2.jpeg" descr="pwrpntback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8763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168" name="Shape 168"/>
          <p:cNvSpPr>
            <a:spLocks noGrp="1"/>
          </p:cNvSpPr>
          <p:nvPr>
            <p:ph type="title"/>
          </p:nvPr>
        </p:nvSpPr>
        <p:spPr>
          <a:xfrm>
            <a:off x="1371600" y="228600"/>
            <a:ext cx="7772400" cy="1143000"/>
          </a:xfrm>
          <a:prstGeom prst="rect">
            <a:avLst/>
          </a:prstGeom>
        </p:spPr>
        <p:txBody>
          <a:bodyPr/>
          <a:lstStyle>
            <a:lvl1pPr>
              <a:defRPr sz="3600"/>
            </a:lvl1pPr>
          </a:lstStyle>
          <a:p>
            <a:r>
              <a:rPr lang="en-US" dirty="0">
                <a:latin typeface="Helvetica Neue" panose="02000503000000020004" pitchFamily="2"/>
                <a:ea typeface="Helvetica Neue" panose="02000503000000020004" pitchFamily="2"/>
                <a:cs typeface="Helvetica Neue" panose="02000503000000020004" pitchFamily="2"/>
              </a:rPr>
              <a:t>Service Directory</a:t>
            </a:r>
            <a:endParaRPr dirty="0">
              <a:latin typeface="Helvetica Neue" panose="02000503000000020004" pitchFamily="2"/>
              <a:ea typeface="Helvetica Neue" panose="02000503000000020004" pitchFamily="2"/>
              <a:cs typeface="Helvetica Neue" panose="02000503000000020004" pitchFamily="2"/>
            </a:endParaRPr>
          </a:p>
        </p:txBody>
      </p:sp>
      <p:sp>
        <p:nvSpPr>
          <p:cNvPr id="169" name="Shape 169"/>
          <p:cNvSpPr>
            <a:spLocks noGrp="1"/>
          </p:cNvSpPr>
          <p:nvPr>
            <p:ph type="body" idx="1"/>
          </p:nvPr>
        </p:nvSpPr>
        <p:spPr>
          <a:xfrm>
            <a:off x="2209800" y="1981200"/>
            <a:ext cx="6248400" cy="4114800"/>
          </a:xfrm>
          <a:prstGeom prst="rect">
            <a:avLst/>
          </a:prstGeom>
        </p:spPr>
        <p:txBody>
          <a:bodyPr/>
          <a:lstStyle/>
          <a:p>
            <a:pPr defTabSz="443483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700"/>
            </a:pPr>
            <a:r>
              <a:rPr lang="en-US" dirty="0">
                <a:latin typeface="Helvetica Neue" panose="02000503000000020004" pitchFamily="2"/>
                <a:ea typeface="Helvetica Neue" panose="02000503000000020004" pitchFamily="2"/>
                <a:cs typeface="Helvetica Neue" panose="02000503000000020004" pitchFamily="2"/>
              </a:rPr>
              <a:t>List of service opportunities and contacts around CCOM and in Chicago</a:t>
            </a:r>
          </a:p>
          <a:p>
            <a:pPr marL="898071" lvl="1" indent="-457200" defTabSz="443483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700"/>
            </a:pPr>
            <a:r>
              <a:rPr lang="en-US" dirty="0">
                <a:latin typeface="Helvetica Neue" panose="02000503000000020004" pitchFamily="2"/>
                <a:ea typeface="Helvetica Neue" panose="02000503000000020004" pitchFamily="2"/>
                <a:cs typeface="Helvetica Neue" panose="02000503000000020004" pitchFamily="2"/>
              </a:rPr>
              <a:t>Organized by community served</a:t>
            </a:r>
          </a:p>
          <a:p>
            <a:pPr defTabSz="443483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700"/>
            </a:pPr>
            <a:r>
              <a:rPr lang="en-US" dirty="0">
                <a:latin typeface="Helvetica Neue" panose="02000503000000020004" pitchFamily="2"/>
                <a:ea typeface="Helvetica Neue" panose="02000503000000020004" pitchFamily="2"/>
                <a:cs typeface="Helvetica Neue" panose="02000503000000020004" pitchFamily="2"/>
              </a:rPr>
              <a:t>List will be made available to all members of Epsilon Chapter by the end of this academic year</a:t>
            </a:r>
          </a:p>
          <a:p>
            <a:pPr defTabSz="443483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700"/>
            </a:pPr>
            <a:r>
              <a:rPr lang="en-US" dirty="0">
                <a:latin typeface="Helvetica Neue" panose="02000503000000020004" pitchFamily="2"/>
                <a:ea typeface="Helvetica Neue" panose="02000503000000020004" pitchFamily="2"/>
                <a:cs typeface="Helvetica Neue" panose="02000503000000020004" pitchFamily="2"/>
              </a:rPr>
              <a:t>All members of Epsilon Chapter will be able to edit and maintain the list for future members</a:t>
            </a:r>
            <a:endParaRPr dirty="0">
              <a:latin typeface="Helvetica Neue" panose="02000503000000020004" pitchFamily="2"/>
              <a:ea typeface="Helvetica Neue" panose="02000503000000020004" pitchFamily="2"/>
              <a:cs typeface="Helvetica Neue" panose="02000503000000020004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38886248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7" name="image2.jpeg" descr="pwrpntback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8763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168" name="Shape 168"/>
          <p:cNvSpPr>
            <a:spLocks noGrp="1"/>
          </p:cNvSpPr>
          <p:nvPr>
            <p:ph type="title"/>
          </p:nvPr>
        </p:nvSpPr>
        <p:spPr>
          <a:xfrm>
            <a:off x="1371600" y="228600"/>
            <a:ext cx="7772400" cy="1143000"/>
          </a:xfrm>
          <a:prstGeom prst="rect">
            <a:avLst/>
          </a:prstGeom>
        </p:spPr>
        <p:txBody>
          <a:bodyPr/>
          <a:lstStyle>
            <a:lvl1pPr>
              <a:defRPr sz="3600"/>
            </a:lvl1pPr>
          </a:lstStyle>
          <a:p>
            <a:r>
              <a:rPr lang="en-US" dirty="0" smtClean="0">
                <a:latin typeface="Helvetica Neue" panose="02000503000000020004" pitchFamily="2"/>
                <a:ea typeface="Helvetica Neue" panose="02000503000000020004" pitchFamily="2"/>
                <a:cs typeface="Helvetica Neue" panose="02000503000000020004" pitchFamily="2"/>
              </a:rPr>
              <a:t>Mini Med Campaign</a:t>
            </a:r>
            <a:endParaRPr dirty="0">
              <a:latin typeface="Helvetica Neue" panose="02000503000000020004" pitchFamily="2"/>
              <a:ea typeface="Helvetica Neue" panose="02000503000000020004" pitchFamily="2"/>
              <a:cs typeface="Helvetica Neue" panose="02000503000000020004" pitchFamily="2"/>
            </a:endParaRPr>
          </a:p>
        </p:txBody>
      </p:sp>
      <p:sp>
        <p:nvSpPr>
          <p:cNvPr id="169" name="Shape 169"/>
          <p:cNvSpPr>
            <a:spLocks noGrp="1"/>
          </p:cNvSpPr>
          <p:nvPr>
            <p:ph type="body" idx="1"/>
          </p:nvPr>
        </p:nvSpPr>
        <p:spPr>
          <a:xfrm>
            <a:off x="2209800" y="1981200"/>
            <a:ext cx="6248400" cy="4114800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defTabSz="443483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700"/>
            </a:pPr>
            <a:r>
              <a:rPr lang="en-US" dirty="0" smtClean="0">
                <a:latin typeface="Helvetica Neue" panose="02000503000000020004" pitchFamily="2"/>
                <a:ea typeface="Helvetica Neue" panose="02000503000000020004" pitchFamily="2"/>
                <a:cs typeface="Helvetica Neue" panose="02000503000000020004" pitchFamily="2"/>
              </a:rPr>
              <a:t>This is a virtual event hosted by the Student Government Association’s Social Equity Committee</a:t>
            </a:r>
          </a:p>
          <a:p>
            <a:pPr defTabSz="443483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700"/>
            </a:pPr>
            <a:r>
              <a:rPr lang="en-US" dirty="0" smtClean="0">
                <a:latin typeface="Helvetica Neue" panose="02000503000000020004" pitchFamily="2"/>
                <a:ea typeface="Helvetica Neue" panose="02000503000000020004" pitchFamily="2"/>
                <a:cs typeface="Helvetica Neue" panose="02000503000000020004" pitchFamily="2"/>
              </a:rPr>
              <a:t>Goal is educating high school students from ethnicities that are underrepresented at the RN, PA, and physician level on the pathway to different medical professions</a:t>
            </a:r>
          </a:p>
          <a:p>
            <a:pPr defTabSz="443483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700"/>
            </a:pPr>
            <a:r>
              <a:rPr lang="en-US" dirty="0" smtClean="0">
                <a:latin typeface="Helvetica Neue" panose="02000503000000020004" pitchFamily="2"/>
                <a:ea typeface="Helvetica Neue" panose="02000503000000020004" pitchFamily="2"/>
                <a:cs typeface="Helvetica Neue" panose="02000503000000020004" pitchFamily="2"/>
              </a:rPr>
              <a:t>SSP Members will have the opportunity to help run virtual education sessions in February</a:t>
            </a:r>
            <a:endParaRPr dirty="0">
              <a:latin typeface="Helvetica Neue" panose="02000503000000020004" pitchFamily="2"/>
              <a:ea typeface="Helvetica Neue" panose="02000503000000020004" pitchFamily="2"/>
              <a:cs typeface="Helvetica Neue" panose="02000503000000020004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12289253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5" name="image2.jpeg" descr="pwrpntback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8763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176" name="Shape 176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>
                <a:latin typeface="Helvetica Neue" panose="02000503000000020004" pitchFamily="2"/>
                <a:ea typeface="Helvetica Neue" panose="02000503000000020004" pitchFamily="2"/>
                <a:cs typeface="Helvetica Neue" panose="02000503000000020004" pitchFamily="2"/>
              </a:rPr>
              <a:t>Goals</a:t>
            </a:r>
          </a:p>
        </p:txBody>
      </p:sp>
      <p:sp>
        <p:nvSpPr>
          <p:cNvPr id="177" name="Shape 177"/>
          <p:cNvSpPr>
            <a:spLocks noGrp="1"/>
          </p:cNvSpPr>
          <p:nvPr>
            <p:ph type="body" idx="1"/>
          </p:nvPr>
        </p:nvSpPr>
        <p:spPr>
          <a:xfrm>
            <a:off x="2168273" y="1451743"/>
            <a:ext cx="5835220" cy="5119211"/>
          </a:xfrm>
          <a:prstGeom prst="rect">
            <a:avLst/>
          </a:prstGeom>
        </p:spPr>
        <p:txBody>
          <a:bodyPr/>
          <a:lstStyle/>
          <a:p>
            <a:pPr marL="260604" indent="-260604" defTabSz="347472">
              <a:lnSpc>
                <a:spcPct val="90000"/>
              </a:lnSpc>
              <a:spcBef>
                <a:spcPts val="500"/>
              </a:spcBef>
              <a:defRPr sz="2400"/>
            </a:pPr>
            <a:r>
              <a:rPr lang="en-US" dirty="0">
                <a:latin typeface="Helvetica Neue" panose="02000503000000020004" pitchFamily="2"/>
                <a:ea typeface="Helvetica Neue" panose="02000503000000020004" pitchFamily="2"/>
                <a:cs typeface="Helvetica Neue" panose="02000503000000020004" pitchFamily="2"/>
              </a:rPr>
              <a:t>Spread awareness of Sigma Sigma Phi on campus and establish a concrete understanding of the society </a:t>
            </a:r>
            <a:endParaRPr dirty="0">
              <a:latin typeface="Helvetica Neue" panose="02000503000000020004" pitchFamily="2"/>
              <a:ea typeface="Helvetica Neue" panose="02000503000000020004" pitchFamily="2"/>
              <a:cs typeface="Helvetica Neue" panose="02000503000000020004" pitchFamily="2"/>
            </a:endParaRPr>
          </a:p>
          <a:p>
            <a:pPr marL="260604" indent="-260604" defTabSz="347472">
              <a:lnSpc>
                <a:spcPct val="90000"/>
              </a:lnSpc>
              <a:spcBef>
                <a:spcPts val="500"/>
              </a:spcBef>
              <a:defRPr sz="2400"/>
            </a:pPr>
            <a:r>
              <a:rPr dirty="0">
                <a:latin typeface="Helvetica Neue" panose="02000503000000020004" pitchFamily="2"/>
                <a:ea typeface="Helvetica Neue" panose="02000503000000020004" pitchFamily="2"/>
                <a:cs typeface="Helvetica Neue" panose="02000503000000020004" pitchFamily="2"/>
              </a:rPr>
              <a:t>Establish an annual Member</a:t>
            </a:r>
            <a:r>
              <a:rPr lang="en-US" dirty="0">
                <a:latin typeface="Helvetica Neue" panose="02000503000000020004" pitchFamily="2"/>
                <a:ea typeface="Helvetica Neue" panose="02000503000000020004" pitchFamily="2"/>
                <a:cs typeface="Helvetica Neue" panose="02000503000000020004" pitchFamily="2"/>
              </a:rPr>
              <a:t>’</a:t>
            </a:r>
            <a:r>
              <a:rPr dirty="0">
                <a:latin typeface="Helvetica Neue" panose="02000503000000020004" pitchFamily="2"/>
                <a:ea typeface="Helvetica Neue" panose="02000503000000020004" pitchFamily="2"/>
                <a:cs typeface="Helvetica Neue" panose="02000503000000020004" pitchFamily="2"/>
              </a:rPr>
              <a:t>s </a:t>
            </a:r>
            <a:r>
              <a:rPr lang="en-US" dirty="0">
                <a:latin typeface="Helvetica Neue" panose="02000503000000020004" pitchFamily="2"/>
                <a:ea typeface="Helvetica Neue" panose="02000503000000020004" pitchFamily="2"/>
                <a:cs typeface="Helvetica Neue" panose="02000503000000020004" pitchFamily="2"/>
              </a:rPr>
              <a:t>social </a:t>
            </a:r>
            <a:r>
              <a:rPr dirty="0">
                <a:latin typeface="Helvetica Neue" panose="02000503000000020004" pitchFamily="2"/>
                <a:ea typeface="Helvetica Neue" panose="02000503000000020004" pitchFamily="2"/>
                <a:cs typeface="Helvetica Neue" panose="02000503000000020004" pitchFamily="2"/>
              </a:rPr>
              <a:t>to increase communication and encourage stronger collaboration in future decision making of Epsilon Chapter</a:t>
            </a:r>
            <a:endParaRPr lang="en-US" dirty="0">
              <a:latin typeface="Helvetica Neue" panose="02000503000000020004" pitchFamily="2"/>
              <a:ea typeface="Helvetica Neue" panose="02000503000000020004" pitchFamily="2"/>
              <a:cs typeface="Helvetica Neue" panose="02000503000000020004" pitchFamily="2"/>
            </a:endParaRPr>
          </a:p>
          <a:p>
            <a:pPr marL="260604" indent="-260604" defTabSz="347472">
              <a:lnSpc>
                <a:spcPct val="90000"/>
              </a:lnSpc>
              <a:spcBef>
                <a:spcPts val="500"/>
              </a:spcBef>
              <a:defRPr sz="2400"/>
            </a:pPr>
            <a:r>
              <a:rPr lang="en-US" dirty="0">
                <a:latin typeface="Helvetica Neue" panose="02000503000000020004" pitchFamily="2"/>
                <a:ea typeface="Helvetica Neue" panose="02000503000000020004" pitchFamily="2"/>
                <a:cs typeface="Helvetica Neue" panose="02000503000000020004" pitchFamily="2"/>
              </a:rPr>
              <a:t>Create a resource for Epsilon Chapter members outlining different service opportunities in the area</a:t>
            </a:r>
          </a:p>
          <a:p>
            <a:pPr marL="260604" indent="-260604" defTabSz="347472">
              <a:lnSpc>
                <a:spcPct val="90000"/>
              </a:lnSpc>
              <a:spcBef>
                <a:spcPts val="500"/>
              </a:spcBef>
              <a:defRPr sz="2400"/>
            </a:pPr>
            <a:endParaRPr lang="en-US" dirty="0">
              <a:latin typeface="Helvetica Neue" panose="02000503000000020004" pitchFamily="2"/>
              <a:ea typeface="Helvetica Neue" panose="02000503000000020004" pitchFamily="2"/>
              <a:cs typeface="Helvetica Neue" panose="02000503000000020004" pitchFamily="2"/>
            </a:endParaRPr>
          </a:p>
          <a:p>
            <a:pPr marL="260604" indent="-260604" defTabSz="347472">
              <a:lnSpc>
                <a:spcPct val="90000"/>
              </a:lnSpc>
              <a:spcBef>
                <a:spcPts val="500"/>
              </a:spcBef>
              <a:defRPr sz="2400"/>
            </a:pPr>
            <a:endParaRPr dirty="0">
              <a:latin typeface="Helvetica Neue" panose="02000503000000020004" pitchFamily="2"/>
              <a:ea typeface="Helvetica Neue" panose="02000503000000020004" pitchFamily="2"/>
              <a:cs typeface="Helvetica Neue" panose="02000503000000020004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4177756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9" name="image2.jpeg" descr="pwrpntback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8763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180" name="Shape 180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dirty="0">
                <a:latin typeface="Helvetica Neue" panose="02000503000000020004" pitchFamily="2"/>
                <a:ea typeface="Helvetica Neue" panose="02000503000000020004" pitchFamily="2"/>
                <a:cs typeface="Helvetica Neue" panose="02000503000000020004" pitchFamily="2"/>
              </a:rPr>
              <a:t>Questions</a:t>
            </a:r>
          </a:p>
        </p:txBody>
      </p:sp>
      <p:sp>
        <p:nvSpPr>
          <p:cNvPr id="181" name="Shape 181"/>
          <p:cNvSpPr>
            <a:spLocks noGrp="1"/>
          </p:cNvSpPr>
          <p:nvPr>
            <p:ph type="body" idx="1"/>
          </p:nvPr>
        </p:nvSpPr>
        <p:spPr>
          <a:xfrm>
            <a:off x="266700" y="1166017"/>
            <a:ext cx="8229601" cy="4525965"/>
          </a:xfrm>
          <a:prstGeom prst="rect">
            <a:avLst/>
          </a:prstGeom>
        </p:spPr>
        <p:txBody>
          <a:bodyPr/>
          <a:lstStyle/>
          <a:p>
            <a:pPr marL="267461" indent="-267461" defTabSz="356615">
              <a:spcBef>
                <a:spcPts val="500"/>
              </a:spcBef>
              <a:defRPr sz="2400"/>
            </a:pPr>
            <a:endParaRPr dirty="0">
              <a:latin typeface="Helvetica Neue" panose="02000503000000020004" pitchFamily="2"/>
              <a:ea typeface="Helvetica Neue" panose="02000503000000020004" pitchFamily="2"/>
              <a:cs typeface="Helvetica Neue" panose="02000503000000020004" pitchFamily="2"/>
            </a:endParaRPr>
          </a:p>
          <a:p>
            <a:pPr marL="267461" indent="-267461" defTabSz="356615">
              <a:spcBef>
                <a:spcPts val="500"/>
              </a:spcBef>
              <a:defRPr sz="2400"/>
            </a:pPr>
            <a:endParaRPr dirty="0">
              <a:latin typeface="Helvetica Neue" panose="02000503000000020004" pitchFamily="2"/>
              <a:ea typeface="Helvetica Neue" panose="02000503000000020004" pitchFamily="2"/>
              <a:cs typeface="Helvetica Neue" panose="02000503000000020004" pitchFamily="2"/>
            </a:endParaRPr>
          </a:p>
          <a:p>
            <a:pPr marL="267461" indent="-267461" defTabSz="356615">
              <a:spcBef>
                <a:spcPts val="500"/>
              </a:spcBef>
              <a:defRPr sz="2400"/>
            </a:pPr>
            <a:endParaRPr dirty="0">
              <a:latin typeface="Helvetica Neue" panose="02000503000000020004" pitchFamily="2"/>
              <a:ea typeface="Helvetica Neue" panose="02000503000000020004" pitchFamily="2"/>
              <a:cs typeface="Helvetica Neue" panose="02000503000000020004" pitchFamily="2"/>
            </a:endParaRPr>
          </a:p>
          <a:p>
            <a:pPr marL="267461" indent="-267461" algn="ctr" defTabSz="356615">
              <a:spcBef>
                <a:spcPts val="500"/>
              </a:spcBef>
              <a:buSzTx/>
              <a:buNone/>
              <a:defRPr sz="2400"/>
            </a:pPr>
            <a:r>
              <a:rPr lang="en-US" dirty="0">
                <a:latin typeface="Helvetica Neue" panose="02000503000000020004" pitchFamily="2"/>
                <a:ea typeface="Helvetica Neue" panose="02000503000000020004" pitchFamily="2"/>
                <a:cs typeface="Helvetica Neue" panose="02000503000000020004" pitchFamily="2"/>
              </a:rPr>
              <a:t>Chapter President, </a:t>
            </a:r>
            <a:r>
              <a:rPr lang="en-US" dirty="0" smtClean="0">
                <a:latin typeface="Helvetica Neue" panose="02000503000000020004" pitchFamily="2"/>
                <a:ea typeface="Helvetica Neue" panose="02000503000000020004" pitchFamily="2"/>
                <a:cs typeface="Helvetica Neue" panose="02000503000000020004" pitchFamily="2"/>
              </a:rPr>
              <a:t>Sean Callahan</a:t>
            </a:r>
          </a:p>
          <a:p>
            <a:pPr marL="267461" indent="-267461" algn="ctr" defTabSz="356615">
              <a:spcBef>
                <a:spcPts val="500"/>
              </a:spcBef>
              <a:buSzTx/>
              <a:buNone/>
              <a:defRPr sz="2400"/>
            </a:pPr>
            <a:r>
              <a:rPr lang="en-US" smtClean="0">
                <a:latin typeface="Helvetica Neue" panose="02000503000000020004" pitchFamily="2"/>
                <a:ea typeface="Helvetica Neue" panose="02000503000000020004" pitchFamily="2"/>
                <a:cs typeface="Helvetica Neue" panose="02000503000000020004" pitchFamily="2"/>
              </a:rPr>
              <a:t>Sean.callahan@midwestern.edu</a:t>
            </a:r>
            <a:endParaRPr lang="en-US" dirty="0">
              <a:latin typeface="Helvetica Neue" panose="02000503000000020004" pitchFamily="2"/>
              <a:ea typeface="Helvetica Neue" panose="02000503000000020004" pitchFamily="2"/>
              <a:cs typeface="Helvetica Neue" panose="02000503000000020004" pitchFamily="2"/>
            </a:endParaRPr>
          </a:p>
          <a:p>
            <a:pPr marL="267461" indent="-267461" algn="ctr" defTabSz="356615">
              <a:spcBef>
                <a:spcPts val="500"/>
              </a:spcBef>
              <a:buSzTx/>
              <a:buNone/>
              <a:defRPr sz="2400"/>
            </a:pPr>
            <a:endParaRPr lang="en-US" dirty="0">
              <a:latin typeface="Helvetica Neue" panose="02000503000000020004" pitchFamily="2"/>
              <a:ea typeface="Helvetica Neue" panose="02000503000000020004" pitchFamily="2"/>
              <a:cs typeface="Helvetica Neue" panose="02000503000000020004" pitchFamily="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5" name="image2.jpeg" descr="pwrpntback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8763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126" name="Shape 126"/>
          <p:cNvSpPr>
            <a:spLocks noGrp="1"/>
          </p:cNvSpPr>
          <p:nvPr>
            <p:ph type="title"/>
          </p:nvPr>
        </p:nvSpPr>
        <p:spPr>
          <a:xfrm>
            <a:off x="838200" y="3048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dirty="0">
                <a:latin typeface="Helvetica Neue" panose="02000503000000020004" pitchFamily="2"/>
                <a:ea typeface="Helvetica Neue" panose="02000503000000020004" pitchFamily="2"/>
                <a:cs typeface="Helvetica Neue" panose="02000503000000020004" pitchFamily="2"/>
              </a:rPr>
              <a:t>What </a:t>
            </a:r>
            <a:r>
              <a:rPr lang="en-US" dirty="0">
                <a:latin typeface="Helvetica Neue" panose="02000503000000020004" pitchFamily="2"/>
                <a:ea typeface="Helvetica Neue" panose="02000503000000020004" pitchFamily="2"/>
                <a:cs typeface="Helvetica Neue" panose="02000503000000020004" pitchFamily="2"/>
              </a:rPr>
              <a:t>is </a:t>
            </a:r>
            <a:r>
              <a:rPr lang="el-GR" dirty="0">
                <a:latin typeface="Helvetica Neue" panose="02000503000000020004" pitchFamily="2"/>
                <a:ea typeface="Helvetica Neue" panose="02000503000000020004" pitchFamily="2"/>
                <a:cs typeface="Helvetica Neue" panose="02000503000000020004" pitchFamily="2"/>
              </a:rPr>
              <a:t>ΣΣΦ</a:t>
            </a:r>
            <a:endParaRPr dirty="0">
              <a:latin typeface="Helvetica Neue" panose="02000503000000020004" pitchFamily="2"/>
              <a:ea typeface="Helvetica Neue" panose="02000503000000020004" pitchFamily="2"/>
              <a:cs typeface="Helvetica Neue" panose="02000503000000020004" pitchFamily="2"/>
            </a:endParaRPr>
          </a:p>
        </p:txBody>
      </p:sp>
      <p:sp>
        <p:nvSpPr>
          <p:cNvPr id="127" name="Shape 127"/>
          <p:cNvSpPr>
            <a:spLocks noGrp="1"/>
          </p:cNvSpPr>
          <p:nvPr>
            <p:ph type="body" sz="half" idx="1"/>
          </p:nvPr>
        </p:nvSpPr>
        <p:spPr>
          <a:xfrm>
            <a:off x="2133600" y="1600200"/>
            <a:ext cx="7010400" cy="327660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800"/>
            </a:pPr>
            <a:r>
              <a:rPr dirty="0">
                <a:latin typeface="Helvetica Neue" panose="02000503000000020004" pitchFamily="2"/>
                <a:ea typeface="Helvetica Neue" panose="02000503000000020004" pitchFamily="2"/>
                <a:cs typeface="Helvetica Neue" panose="02000503000000020004" pitchFamily="2"/>
              </a:rPr>
              <a:t>Honorary Osteopathic Service Fraternity</a:t>
            </a:r>
          </a:p>
          <a:p>
            <a:pPr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800"/>
            </a:pPr>
            <a:r>
              <a:rPr dirty="0">
                <a:latin typeface="Helvetica Neue" panose="02000503000000020004" pitchFamily="2"/>
                <a:ea typeface="Helvetica Neue" panose="02000503000000020004" pitchFamily="2"/>
                <a:cs typeface="Helvetica Neue" panose="02000503000000020004" pitchFamily="2"/>
              </a:rPr>
              <a:t>National Objectives:</a:t>
            </a:r>
          </a:p>
          <a:p>
            <a:pPr lvl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pPr>
            <a:r>
              <a:rPr lang="en-US" dirty="0">
                <a:latin typeface="Helvetica Neue" panose="02000503000000020004" pitchFamily="2"/>
                <a:ea typeface="Helvetica Neue" panose="02000503000000020004" pitchFamily="2"/>
                <a:cs typeface="Helvetica Neue" panose="02000503000000020004" pitchFamily="2"/>
              </a:rPr>
              <a:t>F</a:t>
            </a:r>
            <a:r>
              <a:rPr dirty="0">
                <a:latin typeface="Helvetica Neue" panose="02000503000000020004" pitchFamily="2"/>
                <a:ea typeface="Helvetica Neue" panose="02000503000000020004" pitchFamily="2"/>
                <a:cs typeface="Helvetica Neue" panose="02000503000000020004" pitchFamily="2"/>
              </a:rPr>
              <a:t>urther the science of Osteopathic Medicine and its standards of practice</a:t>
            </a:r>
            <a:endParaRPr sz="2800" dirty="0">
              <a:latin typeface="Helvetica Neue" panose="02000503000000020004" pitchFamily="2"/>
              <a:ea typeface="Helvetica Neue" panose="02000503000000020004" pitchFamily="2"/>
              <a:cs typeface="Helvetica Neue" panose="02000503000000020004" pitchFamily="2"/>
            </a:endParaRPr>
          </a:p>
          <a:p>
            <a:pPr lvl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pPr>
            <a:r>
              <a:rPr lang="en-US" dirty="0">
                <a:latin typeface="Helvetica Neue" panose="02000503000000020004" pitchFamily="2"/>
                <a:ea typeface="Helvetica Neue" panose="02000503000000020004" pitchFamily="2"/>
                <a:cs typeface="Helvetica Neue" panose="02000503000000020004" pitchFamily="2"/>
              </a:rPr>
              <a:t>I</a:t>
            </a:r>
            <a:r>
              <a:rPr dirty="0">
                <a:latin typeface="Helvetica Neue" panose="02000503000000020004" pitchFamily="2"/>
                <a:ea typeface="Helvetica Neue" panose="02000503000000020004" pitchFamily="2"/>
                <a:cs typeface="Helvetica Neue" panose="02000503000000020004" pitchFamily="2"/>
              </a:rPr>
              <a:t>mprove the scholastic standing and promote a higher degree of fellowship among its students</a:t>
            </a:r>
            <a:endParaRPr sz="2800" dirty="0">
              <a:latin typeface="Helvetica Neue" panose="02000503000000020004" pitchFamily="2"/>
              <a:ea typeface="Helvetica Neue" panose="02000503000000020004" pitchFamily="2"/>
              <a:cs typeface="Helvetica Neue" panose="02000503000000020004" pitchFamily="2"/>
            </a:endParaRPr>
          </a:p>
          <a:p>
            <a:pPr lvl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pPr>
            <a:r>
              <a:rPr lang="en-US" dirty="0">
                <a:latin typeface="Helvetica Neue" panose="02000503000000020004" pitchFamily="2"/>
                <a:ea typeface="Helvetica Neue" panose="02000503000000020004" pitchFamily="2"/>
                <a:cs typeface="Helvetica Neue" panose="02000503000000020004" pitchFamily="2"/>
              </a:rPr>
              <a:t>F</a:t>
            </a:r>
            <a:r>
              <a:rPr dirty="0">
                <a:latin typeface="Helvetica Neue" panose="02000503000000020004" pitchFamily="2"/>
                <a:ea typeface="Helvetica Neue" panose="02000503000000020004" pitchFamily="2"/>
                <a:cs typeface="Helvetica Neue" panose="02000503000000020004" pitchFamily="2"/>
              </a:rPr>
              <a:t>oster allegiance to the AOA</a:t>
            </a:r>
          </a:p>
        </p:txBody>
      </p:sp>
      <p:sp>
        <p:nvSpPr>
          <p:cNvPr id="128" name="Shape 128"/>
          <p:cNvSpPr/>
          <p:nvPr/>
        </p:nvSpPr>
        <p:spPr>
          <a:xfrm>
            <a:off x="1760659" y="4876800"/>
            <a:ext cx="5622682" cy="14219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45718" tIns="45718" rIns="45718" bIns="45718">
            <a:spAutoFit/>
          </a:bodyPr>
          <a:lstStyle>
            <a:lvl1pPr>
              <a:lnSpc>
                <a:spcPct val="90000"/>
              </a:lnSpc>
              <a:defRPr sz="2400"/>
            </a:lvl1pPr>
            <a:lvl2pPr indent="457200">
              <a:lnSpc>
                <a:spcPct val="90000"/>
              </a:lnSpc>
              <a:defRPr sz="2400"/>
            </a:lvl2pPr>
          </a:lstStyle>
          <a:p>
            <a:pPr algn="ctr"/>
            <a:r>
              <a:rPr u="sng" dirty="0">
                <a:latin typeface="Helvetica Neue" panose="02000503000000020004" pitchFamily="2"/>
                <a:ea typeface="Helvetica Neue" panose="02000503000000020004" pitchFamily="2"/>
                <a:cs typeface="Helvetica Neue" panose="02000503000000020004" pitchFamily="2"/>
              </a:rPr>
              <a:t>Epsilon Corollary</a:t>
            </a:r>
            <a:r>
              <a:rPr dirty="0">
                <a:latin typeface="Helvetica Neue" panose="02000503000000020004" pitchFamily="2"/>
                <a:ea typeface="Helvetica Neue" panose="02000503000000020004" pitchFamily="2"/>
                <a:cs typeface="Helvetica Neue" panose="02000503000000020004" pitchFamily="2"/>
              </a:rPr>
              <a:t>:</a:t>
            </a:r>
            <a:endParaRPr dirty="0">
              <a:latin typeface="Helvetica Neue" panose="02000503000000020004" pitchFamily="2"/>
              <a:ea typeface="Helvetica Neue" panose="02000503000000020004" pitchFamily="2"/>
              <a:cs typeface="Helvetica Neue" panose="02000503000000020004" pitchFamily="2"/>
              <a:sym typeface="Arial"/>
            </a:endParaRPr>
          </a:p>
          <a:p>
            <a:pPr lvl="1" algn="ctr"/>
            <a:r>
              <a:rPr lang="en-US" dirty="0">
                <a:latin typeface="Helvetica Neue" panose="02000503000000020004" pitchFamily="2"/>
                <a:ea typeface="Helvetica Neue" panose="02000503000000020004" pitchFamily="2"/>
                <a:cs typeface="Helvetica Neue" panose="02000503000000020004" pitchFamily="2"/>
              </a:rPr>
              <a:t>D</a:t>
            </a:r>
            <a:r>
              <a:rPr dirty="0">
                <a:latin typeface="Helvetica Neue" panose="02000503000000020004" pitchFamily="2"/>
                <a:ea typeface="Helvetica Neue" panose="02000503000000020004" pitchFamily="2"/>
                <a:cs typeface="Helvetica Neue" panose="02000503000000020004" pitchFamily="2"/>
              </a:rPr>
              <a:t>emonstrate a sincere commitment to ser</a:t>
            </a:r>
            <a:r>
              <a:rPr lang="en-US" dirty="0">
                <a:latin typeface="Helvetica Neue" panose="02000503000000020004" pitchFamily="2"/>
                <a:ea typeface="Helvetica Neue" panose="02000503000000020004" pitchFamily="2"/>
                <a:cs typeface="Helvetica Neue" panose="02000503000000020004" pitchFamily="2"/>
              </a:rPr>
              <a:t>ving communities in Chicago as well as within CCOM</a:t>
            </a:r>
            <a:endParaRPr dirty="0">
              <a:latin typeface="Helvetica Neue" panose="02000503000000020004" pitchFamily="2"/>
              <a:ea typeface="Helvetica Neue" panose="02000503000000020004" pitchFamily="2"/>
              <a:cs typeface="Helvetica Neue" panose="02000503000000020004" pitchFamily="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5" name="image2.jpeg" descr="pwrpntback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16625"/>
            <a:ext cx="8763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126" name="Shape 126"/>
          <p:cNvSpPr>
            <a:spLocks noGrp="1"/>
          </p:cNvSpPr>
          <p:nvPr>
            <p:ph type="title"/>
          </p:nvPr>
        </p:nvSpPr>
        <p:spPr>
          <a:xfrm>
            <a:off x="1477488" y="215240"/>
            <a:ext cx="7772400" cy="11430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sz="4000" dirty="0">
                <a:latin typeface="Helvetica Neue" panose="02000503000000020004" pitchFamily="2"/>
                <a:ea typeface="Helvetica Neue" panose="02000503000000020004" pitchFamily="2"/>
                <a:cs typeface="Helvetica Neue" panose="02000503000000020004" pitchFamily="2"/>
              </a:rPr>
              <a:t>Executive Board </a:t>
            </a:r>
            <a:r>
              <a:rPr lang="en-US" sz="4000" dirty="0" smtClean="0">
                <a:latin typeface="Helvetica Neue" panose="02000503000000020004" pitchFamily="2"/>
                <a:ea typeface="Helvetica Neue" panose="02000503000000020004" pitchFamily="2"/>
                <a:cs typeface="Helvetica Neue" panose="02000503000000020004" pitchFamily="2"/>
              </a:rPr>
              <a:t>2021-2022</a:t>
            </a:r>
            <a:endParaRPr sz="4000" dirty="0">
              <a:latin typeface="Helvetica Neue" panose="02000503000000020004" pitchFamily="2"/>
              <a:ea typeface="Helvetica Neue" panose="02000503000000020004" pitchFamily="2"/>
              <a:cs typeface="Helvetica Neue" panose="02000503000000020004" pitchFamily="2"/>
            </a:endParaRPr>
          </a:p>
        </p:txBody>
      </p:sp>
      <p:sp>
        <p:nvSpPr>
          <p:cNvPr id="127" name="Shape 127"/>
          <p:cNvSpPr>
            <a:spLocks noGrp="1"/>
          </p:cNvSpPr>
          <p:nvPr>
            <p:ph type="body" sz="half" idx="1"/>
          </p:nvPr>
        </p:nvSpPr>
        <p:spPr>
          <a:xfrm>
            <a:off x="838200" y="2716480"/>
            <a:ext cx="8411688" cy="3276600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Bef>
                <a:spcPts val="600"/>
              </a:spcBef>
              <a:defRPr sz="2800"/>
            </a:pPr>
            <a:r>
              <a:rPr lang="en-US" sz="3600" dirty="0">
                <a:latin typeface="Helvetica Neue" panose="02000503000000020004" pitchFamily="2"/>
                <a:ea typeface="Helvetica Neue" panose="02000503000000020004" pitchFamily="2"/>
                <a:cs typeface="Helvetica Neue" panose="02000503000000020004" pitchFamily="2"/>
              </a:rPr>
              <a:t>President </a:t>
            </a:r>
            <a:r>
              <a:rPr lang="mr-IN" sz="3600" dirty="0">
                <a:latin typeface="Helvetica Neue" panose="02000503000000020004" pitchFamily="2"/>
                <a:ea typeface="Helvetica Neue" panose="02000503000000020004" pitchFamily="2"/>
              </a:rPr>
              <a:t>–</a:t>
            </a:r>
            <a:r>
              <a:rPr lang="en-US" sz="3600" dirty="0">
                <a:latin typeface="Helvetica Neue" panose="02000503000000020004" pitchFamily="2"/>
                <a:ea typeface="Helvetica Neue" panose="02000503000000020004" pitchFamily="2"/>
                <a:cs typeface="Helvetica Neue" panose="02000503000000020004" pitchFamily="2"/>
              </a:rPr>
              <a:t> </a:t>
            </a:r>
            <a:r>
              <a:rPr lang="en-US" sz="3600" dirty="0" smtClean="0">
                <a:latin typeface="Helvetica Neue" panose="02000503000000020004" pitchFamily="2"/>
                <a:ea typeface="Helvetica Neue" panose="02000503000000020004" pitchFamily="2"/>
                <a:cs typeface="Helvetica Neue" panose="02000503000000020004" pitchFamily="2"/>
              </a:rPr>
              <a:t>Sean Callahan</a:t>
            </a:r>
            <a:endParaRPr lang="en-US" sz="3600" dirty="0">
              <a:latin typeface="Helvetica Neue" panose="02000503000000020004" pitchFamily="2"/>
              <a:ea typeface="Helvetica Neue" panose="02000503000000020004" pitchFamily="2"/>
              <a:cs typeface="Helvetica Neue" panose="02000503000000020004" pitchFamily="2"/>
            </a:endParaRPr>
          </a:p>
          <a:p>
            <a:pPr>
              <a:lnSpc>
                <a:spcPct val="90000"/>
              </a:lnSpc>
              <a:spcBef>
                <a:spcPts val="600"/>
              </a:spcBef>
              <a:defRPr sz="2800"/>
            </a:pPr>
            <a:r>
              <a:rPr lang="en-US" sz="3600" dirty="0">
                <a:latin typeface="Helvetica Neue" panose="02000503000000020004" pitchFamily="2"/>
                <a:ea typeface="Helvetica Neue" panose="02000503000000020004" pitchFamily="2"/>
                <a:cs typeface="Helvetica Neue" panose="02000503000000020004" pitchFamily="2"/>
              </a:rPr>
              <a:t>Vice President </a:t>
            </a:r>
            <a:r>
              <a:rPr lang="mr-IN" sz="3600" dirty="0">
                <a:latin typeface="Helvetica Neue" panose="02000503000000020004" pitchFamily="2"/>
                <a:ea typeface="Helvetica Neue" panose="02000503000000020004" pitchFamily="2"/>
              </a:rPr>
              <a:t>–</a:t>
            </a:r>
            <a:r>
              <a:rPr lang="en-US" sz="3600" dirty="0">
                <a:latin typeface="Helvetica Neue" panose="02000503000000020004" pitchFamily="2"/>
                <a:ea typeface="Helvetica Neue" panose="02000503000000020004" pitchFamily="2"/>
                <a:cs typeface="Helvetica Neue" panose="02000503000000020004" pitchFamily="2"/>
              </a:rPr>
              <a:t> </a:t>
            </a:r>
            <a:r>
              <a:rPr lang="en-US" sz="3600" dirty="0" smtClean="0">
                <a:latin typeface="Helvetica Neue" panose="02000503000000020004" pitchFamily="2"/>
                <a:ea typeface="Helvetica Neue" panose="02000503000000020004" pitchFamily="2"/>
                <a:cs typeface="Helvetica Neue" panose="02000503000000020004" pitchFamily="2"/>
              </a:rPr>
              <a:t>To be filled</a:t>
            </a:r>
            <a:endParaRPr lang="en-US" sz="3600" dirty="0">
              <a:latin typeface="Helvetica Neue" panose="02000503000000020004" pitchFamily="2"/>
              <a:ea typeface="Helvetica Neue" panose="02000503000000020004" pitchFamily="2"/>
              <a:cs typeface="Helvetica Neue" panose="02000503000000020004" pitchFamily="2"/>
            </a:endParaRPr>
          </a:p>
          <a:p>
            <a:pPr>
              <a:lnSpc>
                <a:spcPct val="90000"/>
              </a:lnSpc>
              <a:spcBef>
                <a:spcPts val="600"/>
              </a:spcBef>
              <a:defRPr sz="2800"/>
            </a:pPr>
            <a:r>
              <a:rPr lang="en-US" sz="3600" dirty="0">
                <a:latin typeface="Helvetica Neue" panose="02000503000000020004" pitchFamily="2"/>
                <a:ea typeface="Helvetica Neue" panose="02000503000000020004" pitchFamily="2"/>
                <a:cs typeface="Helvetica Neue" panose="02000503000000020004" pitchFamily="2"/>
              </a:rPr>
              <a:t>Treasurer </a:t>
            </a:r>
            <a:r>
              <a:rPr lang="mr-IN" sz="3600" dirty="0">
                <a:latin typeface="Helvetica Neue" panose="02000503000000020004" pitchFamily="2"/>
                <a:ea typeface="Helvetica Neue" panose="02000503000000020004" pitchFamily="2"/>
              </a:rPr>
              <a:t>–</a:t>
            </a:r>
            <a:r>
              <a:rPr lang="en-US" sz="3600" dirty="0">
                <a:latin typeface="Helvetica Neue" panose="02000503000000020004" pitchFamily="2"/>
                <a:ea typeface="Helvetica Neue" panose="02000503000000020004" pitchFamily="2"/>
                <a:cs typeface="Helvetica Neue" panose="02000503000000020004" pitchFamily="2"/>
              </a:rPr>
              <a:t> </a:t>
            </a:r>
            <a:r>
              <a:rPr lang="en-US" sz="3600" dirty="0" smtClean="0">
                <a:latin typeface="Helvetica Neue" panose="02000503000000020004" pitchFamily="2"/>
                <a:ea typeface="Helvetica Neue" panose="02000503000000020004" pitchFamily="2"/>
                <a:cs typeface="Helvetica Neue" panose="02000503000000020004" pitchFamily="2"/>
              </a:rPr>
              <a:t>Florian Walter</a:t>
            </a:r>
            <a:endParaRPr lang="en-US" sz="3600" dirty="0">
              <a:latin typeface="Helvetica Neue" panose="02000503000000020004" pitchFamily="2"/>
              <a:ea typeface="Helvetica Neue" panose="02000503000000020004" pitchFamily="2"/>
              <a:cs typeface="Helvetica Neue" panose="02000503000000020004" pitchFamily="2"/>
            </a:endParaRPr>
          </a:p>
          <a:p>
            <a:pPr>
              <a:lnSpc>
                <a:spcPct val="90000"/>
              </a:lnSpc>
              <a:spcBef>
                <a:spcPts val="600"/>
              </a:spcBef>
              <a:defRPr sz="2800"/>
            </a:pPr>
            <a:r>
              <a:rPr lang="en-US" sz="3600" dirty="0">
                <a:latin typeface="Helvetica Neue" panose="02000503000000020004" pitchFamily="2"/>
                <a:ea typeface="Helvetica Neue" panose="02000503000000020004" pitchFamily="2"/>
                <a:cs typeface="Helvetica Neue" panose="02000503000000020004" pitchFamily="2"/>
              </a:rPr>
              <a:t>Secretary </a:t>
            </a:r>
            <a:r>
              <a:rPr lang="mr-IN" sz="3600" dirty="0">
                <a:latin typeface="Helvetica Neue" panose="02000503000000020004" pitchFamily="2"/>
                <a:ea typeface="Helvetica Neue" panose="02000503000000020004" pitchFamily="2"/>
              </a:rPr>
              <a:t>–</a:t>
            </a:r>
            <a:r>
              <a:rPr lang="en-US" sz="3600" dirty="0">
                <a:latin typeface="Helvetica Neue" panose="02000503000000020004" pitchFamily="2"/>
                <a:ea typeface="Helvetica Neue" panose="02000503000000020004" pitchFamily="2"/>
                <a:cs typeface="Helvetica Neue" panose="02000503000000020004" pitchFamily="2"/>
              </a:rPr>
              <a:t> </a:t>
            </a:r>
            <a:r>
              <a:rPr lang="en-US" sz="3600" dirty="0" smtClean="0">
                <a:latin typeface="Helvetica Neue" panose="02000503000000020004" pitchFamily="2"/>
                <a:ea typeface="Helvetica Neue" panose="02000503000000020004" pitchFamily="2"/>
                <a:cs typeface="Helvetica Neue" panose="02000503000000020004" pitchFamily="2"/>
              </a:rPr>
              <a:t>To be filled</a:t>
            </a:r>
            <a:endParaRPr sz="3600" dirty="0">
              <a:latin typeface="Helvetica Neue" panose="02000503000000020004" pitchFamily="2"/>
              <a:ea typeface="Helvetica Neue" panose="02000503000000020004" pitchFamily="2"/>
              <a:cs typeface="Helvetica Neue" panose="02000503000000020004" pitchFamily="2"/>
            </a:endParaRPr>
          </a:p>
        </p:txBody>
      </p:sp>
      <p:sp>
        <p:nvSpPr>
          <p:cNvPr id="128" name="Shape 128"/>
          <p:cNvSpPr/>
          <p:nvPr/>
        </p:nvSpPr>
        <p:spPr>
          <a:xfrm>
            <a:off x="3429000" y="4648200"/>
            <a:ext cx="5257800" cy="42472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lnSpc>
                <a:spcPct val="90000"/>
              </a:lnSpc>
              <a:defRPr sz="2400"/>
            </a:lvl1pPr>
            <a:lvl2pPr indent="457200">
              <a:lnSpc>
                <a:spcPct val="90000"/>
              </a:lnSpc>
              <a:defRPr sz="2400"/>
            </a:lvl2pPr>
          </a:lstStyle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9935154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1" name="image2.jpeg" descr="pwrpntback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63068" y="0"/>
            <a:ext cx="8763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132" name="Shape 132"/>
          <p:cNvSpPr>
            <a:spLocks noGrp="1"/>
          </p:cNvSpPr>
          <p:nvPr>
            <p:ph type="title"/>
          </p:nvPr>
        </p:nvSpPr>
        <p:spPr>
          <a:xfrm>
            <a:off x="990600" y="1524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>
                <a:latin typeface="Helvetica Neue" panose="02000503000000020004" pitchFamily="2"/>
                <a:ea typeface="Helvetica Neue" panose="02000503000000020004" pitchFamily="2"/>
                <a:cs typeface="Helvetica Neue" panose="02000503000000020004" pitchFamily="2"/>
              </a:rPr>
              <a:t>Membership</a:t>
            </a:r>
          </a:p>
        </p:txBody>
      </p:sp>
      <p:sp>
        <p:nvSpPr>
          <p:cNvPr id="133" name="Shape 133"/>
          <p:cNvSpPr>
            <a:spLocks noGrp="1"/>
          </p:cNvSpPr>
          <p:nvPr>
            <p:ph type="body" sz="half" idx="1"/>
          </p:nvPr>
        </p:nvSpPr>
        <p:spPr>
          <a:xfrm>
            <a:off x="117932" y="2637515"/>
            <a:ext cx="5068653" cy="4038603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800"/>
            </a:pPr>
            <a:r>
              <a:rPr lang="en-US" dirty="0" smtClean="0">
                <a:latin typeface="Helvetica Neue" panose="02000503000000020004" pitchFamily="2"/>
                <a:ea typeface="Helvetica Neue" panose="02000503000000020004" pitchFamily="2"/>
                <a:cs typeface="Helvetica Neue" panose="02000503000000020004" pitchFamily="2"/>
              </a:rPr>
              <a:t>52</a:t>
            </a:r>
            <a:r>
              <a:rPr dirty="0" smtClean="0">
                <a:latin typeface="Helvetica Neue" panose="02000503000000020004" pitchFamily="2"/>
                <a:ea typeface="Helvetica Neue" panose="02000503000000020004" pitchFamily="2"/>
                <a:cs typeface="Helvetica Neue" panose="02000503000000020004" pitchFamily="2"/>
              </a:rPr>
              <a:t> </a:t>
            </a:r>
            <a:r>
              <a:rPr dirty="0">
                <a:latin typeface="Helvetica Neue" panose="02000503000000020004" pitchFamily="2"/>
                <a:ea typeface="Helvetica Neue" panose="02000503000000020004" pitchFamily="2"/>
                <a:cs typeface="Helvetica Neue" panose="02000503000000020004" pitchFamily="2"/>
              </a:rPr>
              <a:t>active members</a:t>
            </a:r>
          </a:p>
          <a:p>
            <a:pPr lvl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pPr>
            <a:r>
              <a:rPr lang="en-US" sz="2400" dirty="0" smtClean="0">
                <a:latin typeface="Helvetica Neue" panose="02000503000000020004" pitchFamily="2"/>
                <a:ea typeface="Helvetica Neue" panose="02000503000000020004" pitchFamily="2"/>
                <a:cs typeface="Helvetica Neue" panose="02000503000000020004" pitchFamily="2"/>
              </a:rPr>
              <a:t>24</a:t>
            </a:r>
            <a:r>
              <a:rPr sz="2400" dirty="0" smtClean="0">
                <a:latin typeface="Helvetica Neue" panose="02000503000000020004" pitchFamily="2"/>
                <a:ea typeface="Helvetica Neue" panose="02000503000000020004" pitchFamily="2"/>
                <a:cs typeface="Helvetica Neue" panose="02000503000000020004" pitchFamily="2"/>
              </a:rPr>
              <a:t> </a:t>
            </a:r>
            <a:r>
              <a:rPr sz="2400" dirty="0">
                <a:latin typeface="Helvetica Neue" panose="02000503000000020004" pitchFamily="2"/>
                <a:ea typeface="Helvetica Neue" panose="02000503000000020004" pitchFamily="2"/>
                <a:cs typeface="Helvetica Neue" panose="02000503000000020004" pitchFamily="2"/>
              </a:rPr>
              <a:t>OMS-IV</a:t>
            </a:r>
          </a:p>
          <a:p>
            <a:pPr lvl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800"/>
            </a:pPr>
            <a:r>
              <a:rPr lang="en-US" sz="2400" dirty="0">
                <a:latin typeface="Helvetica Neue" panose="02000503000000020004" pitchFamily="2"/>
                <a:ea typeface="Helvetica Neue" panose="02000503000000020004" pitchFamily="2"/>
                <a:cs typeface="Helvetica Neue" panose="02000503000000020004" pitchFamily="2"/>
              </a:rPr>
              <a:t>18</a:t>
            </a:r>
            <a:r>
              <a:rPr sz="2400" dirty="0">
                <a:latin typeface="Helvetica Neue" panose="02000503000000020004" pitchFamily="2"/>
                <a:ea typeface="Helvetica Neue" panose="02000503000000020004" pitchFamily="2"/>
                <a:cs typeface="Helvetica Neue" panose="02000503000000020004" pitchFamily="2"/>
              </a:rPr>
              <a:t> OMS-III</a:t>
            </a:r>
          </a:p>
          <a:p>
            <a:pPr lvl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pPr>
            <a:r>
              <a:rPr lang="en-US" sz="2400" dirty="0" smtClean="0">
                <a:latin typeface="Helvetica Neue" panose="02000503000000020004" pitchFamily="2"/>
                <a:ea typeface="Helvetica Neue" panose="02000503000000020004" pitchFamily="2"/>
                <a:cs typeface="Helvetica Neue" panose="02000503000000020004" pitchFamily="2"/>
              </a:rPr>
              <a:t>10</a:t>
            </a:r>
            <a:r>
              <a:rPr lang="en-US" sz="2400" dirty="0" smtClean="0">
                <a:latin typeface="Helvetica Neue" panose="02000503000000020004" pitchFamily="2"/>
                <a:ea typeface="Helvetica Neue" panose="02000503000000020004" pitchFamily="2"/>
                <a:cs typeface="Helvetica Neue" panose="02000503000000020004" pitchFamily="2"/>
              </a:rPr>
              <a:t> </a:t>
            </a:r>
            <a:r>
              <a:rPr sz="2400" dirty="0">
                <a:latin typeface="Helvetica Neue" panose="02000503000000020004" pitchFamily="2"/>
                <a:ea typeface="Helvetica Neue" panose="02000503000000020004" pitchFamily="2"/>
                <a:cs typeface="Helvetica Neue" panose="02000503000000020004" pitchFamily="2"/>
              </a:rPr>
              <a:t>OMS-II</a:t>
            </a:r>
          </a:p>
          <a:p>
            <a:pPr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800"/>
            </a:pPr>
            <a:r>
              <a:rPr dirty="0">
                <a:latin typeface="Helvetica Neue" panose="02000503000000020004" pitchFamily="2"/>
                <a:ea typeface="Helvetica Neue" panose="02000503000000020004" pitchFamily="2"/>
                <a:cs typeface="Helvetica Neue" panose="02000503000000020004" pitchFamily="2"/>
              </a:rPr>
              <a:t>Faculty Advisors</a:t>
            </a:r>
            <a:r>
              <a:rPr sz="2400" dirty="0">
                <a:latin typeface="Helvetica Neue" panose="02000503000000020004" pitchFamily="2"/>
                <a:ea typeface="Helvetica Neue" panose="02000503000000020004" pitchFamily="2"/>
                <a:cs typeface="Helvetica Neue" panose="02000503000000020004" pitchFamily="2"/>
              </a:rPr>
              <a:t>.</a:t>
            </a:r>
          </a:p>
          <a:p>
            <a:pPr lvl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pPr>
            <a:r>
              <a:rPr dirty="0">
                <a:latin typeface="Helvetica Neue" panose="02000503000000020004" pitchFamily="2"/>
                <a:ea typeface="Helvetica Neue" panose="02000503000000020004" pitchFamily="2"/>
                <a:cs typeface="Helvetica Neue" panose="02000503000000020004" pitchFamily="2"/>
              </a:rPr>
              <a:t>Dr. Perry Marshall, D.O.</a:t>
            </a:r>
          </a:p>
        </p:txBody>
      </p:sp>
      <p:pic>
        <p:nvPicPr>
          <p:cNvPr id="2" name="Picture 2">
            <a:extLst>
              <a:ext uri="{FF2B5EF4-FFF2-40B4-BE49-F238E27FC236}">
                <a16:creationId xmlns="" xmlns:a16="http://schemas.microsoft.com/office/drawing/2014/main" id="{82DA0206-3852-4343-8CF1-DEC50DE8651D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174268" y="2167485"/>
            <a:ext cx="4706664" cy="353086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7" name="image2.jpeg" descr="pwrpntback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8763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138" name="Shape 138"/>
          <p:cNvSpPr>
            <a:spLocks noGrp="1"/>
          </p:cNvSpPr>
          <p:nvPr>
            <p:ph type="title"/>
          </p:nvPr>
        </p:nvSpPr>
        <p:spPr>
          <a:xfrm>
            <a:off x="1371600" y="2286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>
                <a:latin typeface="Helvetica Neue" panose="02000503000000020004" pitchFamily="2"/>
                <a:ea typeface="Helvetica Neue" panose="02000503000000020004" pitchFamily="2"/>
                <a:cs typeface="Helvetica Neue" panose="02000503000000020004" pitchFamily="2"/>
              </a:rPr>
              <a:t>Fall Membership Drive</a:t>
            </a:r>
          </a:p>
        </p:txBody>
      </p:sp>
      <p:sp>
        <p:nvSpPr>
          <p:cNvPr id="139" name="Shape 139"/>
          <p:cNvSpPr>
            <a:spLocks noGrp="1"/>
          </p:cNvSpPr>
          <p:nvPr>
            <p:ph type="body" sz="half" idx="1"/>
          </p:nvPr>
        </p:nvSpPr>
        <p:spPr>
          <a:xfrm>
            <a:off x="312066" y="2679249"/>
            <a:ext cx="4038603" cy="3886203"/>
          </a:xfrm>
          <a:prstGeom prst="rect">
            <a:avLst/>
          </a:prstGeom>
        </p:spPr>
        <p:txBody>
          <a:bodyPr>
            <a:noAutofit/>
          </a:bodyPr>
          <a:lstStyle/>
          <a:p>
            <a:pPr defTabSz="397763">
              <a:lnSpc>
                <a:spcPct val="80000"/>
              </a:lnSpc>
              <a:spcBef>
                <a:spcPts val="400"/>
              </a:spcBef>
              <a:buFont typeface="Arial" panose="020B0604020202020204" pitchFamily="34" charset="0"/>
              <a:buChar char="•"/>
              <a:defRPr sz="1700"/>
            </a:pPr>
            <a:r>
              <a:rPr lang="en-US" sz="1600" dirty="0">
                <a:latin typeface="Helvetica Neue" panose="02000503000000020004" pitchFamily="2"/>
                <a:ea typeface="Helvetica Neue" panose="02000503000000020004" pitchFamily="2"/>
                <a:cs typeface="Helvetica Neue" panose="02000503000000020004" pitchFamily="2"/>
              </a:rPr>
              <a:t>Began</a:t>
            </a:r>
            <a:r>
              <a:rPr sz="1600" dirty="0">
                <a:latin typeface="Helvetica Neue" panose="02000503000000020004" pitchFamily="2"/>
                <a:ea typeface="Helvetica Neue" panose="02000503000000020004" pitchFamily="2"/>
                <a:cs typeface="Helvetica Neue" panose="02000503000000020004" pitchFamily="2"/>
              </a:rPr>
              <a:t> </a:t>
            </a:r>
            <a:r>
              <a:rPr lang="en-US" sz="1600" dirty="0" smtClean="0">
                <a:latin typeface="Helvetica Neue" panose="02000503000000020004" pitchFamily="2"/>
                <a:ea typeface="Helvetica Neue" panose="02000503000000020004" pitchFamily="2"/>
                <a:cs typeface="Helvetica Neue" panose="02000503000000020004" pitchFamily="2"/>
              </a:rPr>
              <a:t>Aug. 18</a:t>
            </a:r>
            <a:r>
              <a:rPr sz="1600" dirty="0" smtClean="0">
                <a:latin typeface="Helvetica Neue" panose="02000503000000020004" pitchFamily="2"/>
                <a:ea typeface="Helvetica Neue" panose="02000503000000020004" pitchFamily="2"/>
                <a:cs typeface="Helvetica Neue" panose="02000503000000020004" pitchFamily="2"/>
              </a:rPr>
              <a:t>, </a:t>
            </a:r>
            <a:r>
              <a:rPr sz="1600" dirty="0">
                <a:latin typeface="Helvetica Neue" panose="02000503000000020004" pitchFamily="2"/>
                <a:ea typeface="Helvetica Neue" panose="02000503000000020004" pitchFamily="2"/>
                <a:cs typeface="Helvetica Neue" panose="02000503000000020004" pitchFamily="2"/>
              </a:rPr>
              <a:t>2</a:t>
            </a:r>
            <a:r>
              <a:rPr lang="en-US" sz="1600" dirty="0" smtClean="0">
                <a:latin typeface="Helvetica Neue" panose="02000503000000020004" pitchFamily="2"/>
                <a:ea typeface="Helvetica Neue" panose="02000503000000020004" pitchFamily="2"/>
                <a:cs typeface="Helvetica Neue" panose="02000503000000020004" pitchFamily="2"/>
              </a:rPr>
              <a:t>021</a:t>
            </a:r>
            <a:r>
              <a:rPr sz="1600" dirty="0" smtClean="0">
                <a:latin typeface="Helvetica Neue" panose="02000503000000020004" pitchFamily="2"/>
                <a:ea typeface="Helvetica Neue" panose="02000503000000020004" pitchFamily="2"/>
                <a:cs typeface="Helvetica Neue" panose="02000503000000020004" pitchFamily="2"/>
              </a:rPr>
              <a:t> </a:t>
            </a:r>
            <a:r>
              <a:rPr lang="en-US" sz="1600" dirty="0">
                <a:latin typeface="Helvetica Neue" panose="02000503000000020004" pitchFamily="2"/>
                <a:ea typeface="Helvetica Neue" panose="02000503000000020004" pitchFamily="2"/>
                <a:cs typeface="Helvetica Neue" panose="02000503000000020004" pitchFamily="2"/>
              </a:rPr>
              <a:t>with introductory meeting</a:t>
            </a:r>
            <a:endParaRPr sz="1600" dirty="0">
              <a:latin typeface="Helvetica Neue" panose="02000503000000020004" pitchFamily="2"/>
              <a:ea typeface="Helvetica Neue" panose="02000503000000020004" pitchFamily="2"/>
              <a:cs typeface="Helvetica Neue" panose="02000503000000020004" pitchFamily="2"/>
            </a:endParaRPr>
          </a:p>
          <a:p>
            <a:pPr defTabSz="397763">
              <a:lnSpc>
                <a:spcPct val="80000"/>
              </a:lnSpc>
              <a:spcBef>
                <a:spcPts val="400"/>
              </a:spcBef>
              <a:buFont typeface="Arial" panose="020B0604020202020204" pitchFamily="34" charset="0"/>
              <a:buChar char="•"/>
              <a:defRPr sz="1700"/>
            </a:pPr>
            <a:r>
              <a:rPr sz="1600" dirty="0">
                <a:latin typeface="Helvetica Neue" panose="02000503000000020004" pitchFamily="2"/>
                <a:ea typeface="Helvetica Neue" panose="02000503000000020004" pitchFamily="2"/>
                <a:cs typeface="Helvetica Neue" panose="02000503000000020004" pitchFamily="2"/>
              </a:rPr>
              <a:t>Written </a:t>
            </a:r>
            <a:r>
              <a:rPr lang="en-US" sz="1600" dirty="0">
                <a:latin typeface="Helvetica Neue" panose="02000503000000020004" pitchFamily="2"/>
                <a:ea typeface="Helvetica Neue" panose="02000503000000020004" pitchFamily="2"/>
                <a:cs typeface="Helvetica Neue" panose="02000503000000020004" pitchFamily="2"/>
              </a:rPr>
              <a:t>a</a:t>
            </a:r>
            <a:r>
              <a:rPr sz="1600" dirty="0">
                <a:latin typeface="Helvetica Neue" panose="02000503000000020004" pitchFamily="2"/>
                <a:ea typeface="Helvetica Neue" panose="02000503000000020004" pitchFamily="2"/>
                <a:cs typeface="Helvetica Neue" panose="02000503000000020004" pitchFamily="2"/>
              </a:rPr>
              <a:t>pplication </a:t>
            </a:r>
            <a:r>
              <a:rPr lang="en-US" sz="1600" dirty="0" smtClean="0">
                <a:latin typeface="Helvetica Neue" panose="02000503000000020004" pitchFamily="2"/>
                <a:ea typeface="Helvetica Neue" panose="02000503000000020004" pitchFamily="2"/>
                <a:cs typeface="Helvetica Neue" panose="02000503000000020004" pitchFamily="2"/>
              </a:rPr>
              <a:t>(application cycle currently ongoing until Sept. 15th</a:t>
            </a:r>
            <a:endParaRPr lang="en-US" sz="1600" dirty="0">
              <a:latin typeface="Helvetica Neue" panose="02000503000000020004" pitchFamily="2"/>
              <a:ea typeface="Helvetica Neue" panose="02000503000000020004" pitchFamily="2"/>
              <a:cs typeface="Helvetica Neue" panose="02000503000000020004" pitchFamily="2"/>
            </a:endParaRPr>
          </a:p>
          <a:p>
            <a:pPr marL="726621" lvl="1" indent="-285750" defTabSz="397763">
              <a:lnSpc>
                <a:spcPct val="80000"/>
              </a:lnSpc>
              <a:spcBef>
                <a:spcPts val="400"/>
              </a:spcBef>
              <a:buFont typeface="Arial" panose="020B0604020202020204" pitchFamily="34" charset="0"/>
              <a:buChar char="•"/>
              <a:defRPr sz="1700"/>
            </a:pPr>
            <a:r>
              <a:rPr lang="en-US" sz="1600" dirty="0">
                <a:latin typeface="Helvetica Neue" panose="02000503000000020004" pitchFamily="2"/>
                <a:ea typeface="Helvetica Neue" panose="02000503000000020004" pitchFamily="2"/>
                <a:cs typeface="Helvetica Neue" panose="02000503000000020004" pitchFamily="2"/>
              </a:rPr>
              <a:t>Blinded review</a:t>
            </a:r>
          </a:p>
          <a:p>
            <a:pPr defTabSz="397763">
              <a:lnSpc>
                <a:spcPct val="80000"/>
              </a:lnSpc>
              <a:spcBef>
                <a:spcPts val="400"/>
              </a:spcBef>
              <a:buFont typeface="Arial" panose="020B0604020202020204" pitchFamily="34" charset="0"/>
              <a:buChar char="•"/>
              <a:defRPr sz="1700"/>
            </a:pPr>
            <a:r>
              <a:rPr lang="en-US" sz="1600" dirty="0">
                <a:latin typeface="Helvetica Neue" panose="02000503000000020004" pitchFamily="2"/>
                <a:ea typeface="Helvetica Neue" panose="02000503000000020004" pitchFamily="2"/>
                <a:cs typeface="Helvetica Neue" panose="02000503000000020004" pitchFamily="2"/>
              </a:rPr>
              <a:t>G</a:t>
            </a:r>
            <a:r>
              <a:rPr sz="1600" dirty="0">
                <a:latin typeface="Helvetica Neue" panose="02000503000000020004" pitchFamily="2"/>
                <a:ea typeface="Helvetica Neue" panose="02000503000000020004" pitchFamily="2"/>
                <a:cs typeface="Helvetica Neue" panose="02000503000000020004" pitchFamily="2"/>
              </a:rPr>
              <a:t>rade check</a:t>
            </a:r>
          </a:p>
          <a:p>
            <a:pPr defTabSz="397763">
              <a:lnSpc>
                <a:spcPct val="80000"/>
              </a:lnSpc>
              <a:spcBef>
                <a:spcPts val="400"/>
              </a:spcBef>
              <a:buFont typeface="Arial" panose="020B0604020202020204" pitchFamily="34" charset="0"/>
              <a:buChar char="•"/>
              <a:defRPr sz="1700"/>
            </a:pPr>
            <a:r>
              <a:rPr sz="1600" dirty="0">
                <a:latin typeface="Helvetica Neue" panose="02000503000000020004" pitchFamily="2"/>
                <a:ea typeface="Helvetica Neue" panose="02000503000000020004" pitchFamily="2"/>
                <a:cs typeface="Helvetica Neue" panose="02000503000000020004" pitchFamily="2"/>
              </a:rPr>
              <a:t>Interview</a:t>
            </a:r>
          </a:p>
          <a:p>
            <a:pPr marL="683514" lvl="1" indent="-285750" defTabSz="397763">
              <a:lnSpc>
                <a:spcPct val="80000"/>
              </a:lnSpc>
              <a:spcBef>
                <a:spcPts val="300"/>
              </a:spcBef>
              <a:buFont typeface="Arial" panose="020B0604020202020204" pitchFamily="34" charset="0"/>
              <a:buChar char="•"/>
              <a:defRPr sz="1300"/>
            </a:pPr>
            <a:r>
              <a:rPr lang="en-US" sz="1600" dirty="0">
                <a:latin typeface="Helvetica Neue" panose="02000503000000020004" pitchFamily="2"/>
                <a:ea typeface="Helvetica Neue" panose="02000503000000020004" pitchFamily="2"/>
                <a:cs typeface="Helvetica Neue" panose="02000503000000020004" pitchFamily="2"/>
              </a:rPr>
              <a:t>Conducted</a:t>
            </a:r>
            <a:r>
              <a:rPr sz="1600" dirty="0">
                <a:latin typeface="Helvetica Neue" panose="02000503000000020004" pitchFamily="2"/>
                <a:ea typeface="Helvetica Neue" panose="02000503000000020004" pitchFamily="2"/>
                <a:cs typeface="Helvetica Neue" panose="02000503000000020004" pitchFamily="2"/>
              </a:rPr>
              <a:t> by 2-3 current members who are </a:t>
            </a:r>
            <a:r>
              <a:rPr sz="1600" i="1" dirty="0">
                <a:latin typeface="Helvetica Neue" panose="02000503000000020004" pitchFamily="2"/>
                <a:ea typeface="Helvetica Neue" panose="02000503000000020004" pitchFamily="2"/>
                <a:cs typeface="Helvetica Neue" panose="02000503000000020004" pitchFamily="2"/>
              </a:rPr>
              <a:t>not</a:t>
            </a:r>
            <a:r>
              <a:rPr sz="1600" dirty="0">
                <a:latin typeface="Helvetica Neue" panose="02000503000000020004" pitchFamily="2"/>
                <a:ea typeface="Helvetica Neue" panose="02000503000000020004" pitchFamily="2"/>
                <a:cs typeface="Helvetica Neue" panose="02000503000000020004" pitchFamily="2"/>
              </a:rPr>
              <a:t> classmates</a:t>
            </a:r>
          </a:p>
          <a:p>
            <a:pPr defTabSz="397763">
              <a:lnSpc>
                <a:spcPct val="80000"/>
              </a:lnSpc>
              <a:spcBef>
                <a:spcPts val="400"/>
              </a:spcBef>
              <a:buFont typeface="Arial" panose="020B0604020202020204" pitchFamily="34" charset="0"/>
              <a:buChar char="•"/>
              <a:defRPr sz="1700"/>
            </a:pPr>
            <a:r>
              <a:rPr sz="1600" dirty="0">
                <a:latin typeface="Helvetica Neue" panose="02000503000000020004" pitchFamily="2"/>
                <a:ea typeface="Helvetica Neue" panose="02000503000000020004" pitchFamily="2"/>
                <a:cs typeface="Helvetica Neue" panose="02000503000000020004" pitchFamily="2"/>
              </a:rPr>
              <a:t>Applications reviewed by selection committee </a:t>
            </a:r>
          </a:p>
          <a:p>
            <a:pPr defTabSz="397763">
              <a:lnSpc>
                <a:spcPct val="80000"/>
              </a:lnSpc>
              <a:spcBef>
                <a:spcPts val="400"/>
              </a:spcBef>
              <a:buFont typeface="Arial" panose="020B0604020202020204" pitchFamily="34" charset="0"/>
              <a:buChar char="•"/>
              <a:defRPr sz="1700"/>
            </a:pPr>
            <a:r>
              <a:rPr sz="1600" dirty="0">
                <a:latin typeface="Helvetica Neue" panose="02000503000000020004" pitchFamily="2"/>
                <a:ea typeface="Helvetica Neue" panose="02000503000000020004" pitchFamily="2"/>
                <a:cs typeface="Helvetica Neue" panose="02000503000000020004" pitchFamily="2"/>
              </a:rPr>
              <a:t>Criteria for admission</a:t>
            </a:r>
          </a:p>
          <a:p>
            <a:pPr marL="683514" lvl="1" indent="-285750" defTabSz="397763">
              <a:lnSpc>
                <a:spcPct val="80000"/>
              </a:lnSpc>
              <a:spcBef>
                <a:spcPts val="300"/>
              </a:spcBef>
              <a:buFont typeface="Arial" panose="020B0604020202020204" pitchFamily="34" charset="0"/>
              <a:buChar char="•"/>
              <a:defRPr sz="1500"/>
            </a:pPr>
            <a:r>
              <a:rPr sz="1600" dirty="0">
                <a:latin typeface="Helvetica Neue" panose="02000503000000020004" pitchFamily="2"/>
                <a:ea typeface="Helvetica Neue" panose="02000503000000020004" pitchFamily="2"/>
                <a:cs typeface="Helvetica Neue" panose="02000503000000020004" pitchFamily="2"/>
              </a:rPr>
              <a:t>Scholastics (GPA </a:t>
            </a:r>
            <a:r>
              <a:rPr lang="en-US" sz="1600" dirty="0">
                <a:latin typeface="Helvetica Neue" panose="02000503000000020004" pitchFamily="2"/>
                <a:ea typeface="Helvetica Neue" panose="02000503000000020004" pitchFamily="2"/>
                <a:cs typeface="Helvetica Neue" panose="02000503000000020004" pitchFamily="2"/>
              </a:rPr>
              <a:t>&gt; </a:t>
            </a:r>
            <a:r>
              <a:rPr sz="1600" dirty="0">
                <a:latin typeface="Helvetica Neue" panose="02000503000000020004" pitchFamily="2"/>
                <a:ea typeface="Helvetica Neue" panose="02000503000000020004" pitchFamily="2"/>
                <a:cs typeface="Helvetica Neue" panose="02000503000000020004" pitchFamily="2"/>
              </a:rPr>
              <a:t>3.3</a:t>
            </a:r>
            <a:r>
              <a:rPr lang="en-US" sz="1600" dirty="0">
                <a:latin typeface="Helvetica Neue" panose="02000503000000020004" pitchFamily="2"/>
                <a:ea typeface="Helvetica Neue" panose="02000503000000020004" pitchFamily="2"/>
                <a:cs typeface="Helvetica Neue" panose="02000503000000020004" pitchFamily="2"/>
              </a:rPr>
              <a:t>0</a:t>
            </a:r>
            <a:r>
              <a:rPr sz="1600" dirty="0">
                <a:latin typeface="Helvetica Neue" panose="02000503000000020004" pitchFamily="2"/>
                <a:ea typeface="Helvetica Neue" panose="02000503000000020004" pitchFamily="2"/>
                <a:cs typeface="Helvetica Neue" panose="02000503000000020004" pitchFamily="2"/>
              </a:rPr>
              <a:t>)</a:t>
            </a:r>
          </a:p>
          <a:p>
            <a:pPr marL="683514" lvl="1" indent="-285750" defTabSz="397763">
              <a:lnSpc>
                <a:spcPct val="80000"/>
              </a:lnSpc>
              <a:spcBef>
                <a:spcPts val="300"/>
              </a:spcBef>
              <a:buFont typeface="Arial" panose="020B0604020202020204" pitchFamily="34" charset="0"/>
              <a:buChar char="•"/>
              <a:defRPr sz="1500"/>
            </a:pPr>
            <a:r>
              <a:rPr lang="en-US" sz="1600" dirty="0">
                <a:latin typeface="Helvetica Neue" panose="02000503000000020004" pitchFamily="2"/>
                <a:ea typeface="Helvetica Neue" panose="02000503000000020004" pitchFamily="2"/>
                <a:cs typeface="Helvetica Neue" panose="02000503000000020004" pitchFamily="2"/>
              </a:rPr>
              <a:t>Community </a:t>
            </a:r>
            <a:r>
              <a:rPr sz="1600" dirty="0">
                <a:latin typeface="Helvetica Neue" panose="02000503000000020004" pitchFamily="2"/>
                <a:ea typeface="Helvetica Neue" panose="02000503000000020004" pitchFamily="2"/>
                <a:cs typeface="Helvetica Neue" panose="02000503000000020004" pitchFamily="2"/>
              </a:rPr>
              <a:t>Service</a:t>
            </a:r>
          </a:p>
          <a:p>
            <a:pPr marL="683514" lvl="1" indent="-285750" defTabSz="397763">
              <a:lnSpc>
                <a:spcPct val="80000"/>
              </a:lnSpc>
              <a:spcBef>
                <a:spcPts val="300"/>
              </a:spcBef>
              <a:buFont typeface="Arial" panose="020B0604020202020204" pitchFamily="34" charset="0"/>
              <a:buChar char="•"/>
              <a:defRPr sz="1500"/>
            </a:pPr>
            <a:r>
              <a:rPr sz="1600" dirty="0">
                <a:latin typeface="Helvetica Neue" panose="02000503000000020004" pitchFamily="2"/>
                <a:ea typeface="Helvetica Neue" panose="02000503000000020004" pitchFamily="2"/>
                <a:cs typeface="Helvetica Neue" panose="02000503000000020004" pitchFamily="2"/>
              </a:rPr>
              <a:t>Interest in</a:t>
            </a:r>
            <a:r>
              <a:rPr lang="en-US" sz="1600" dirty="0">
                <a:latin typeface="Helvetica Neue" panose="02000503000000020004" pitchFamily="2"/>
                <a:ea typeface="Helvetica Neue" panose="02000503000000020004" pitchFamily="2"/>
                <a:cs typeface="Helvetica Neue" panose="02000503000000020004" pitchFamily="2"/>
              </a:rPr>
              <a:t> </a:t>
            </a:r>
            <a:r>
              <a:rPr sz="1600" dirty="0">
                <a:latin typeface="Helvetica Neue" panose="02000503000000020004" pitchFamily="2"/>
                <a:ea typeface="Helvetica Neue" panose="02000503000000020004" pitchFamily="2"/>
                <a:cs typeface="Helvetica Neue" panose="02000503000000020004" pitchFamily="2"/>
              </a:rPr>
              <a:t>SSP</a:t>
            </a:r>
          </a:p>
          <a:p>
            <a:pPr marL="683514" lvl="1" indent="-285750" defTabSz="397763">
              <a:lnSpc>
                <a:spcPct val="80000"/>
              </a:lnSpc>
              <a:spcBef>
                <a:spcPts val="300"/>
              </a:spcBef>
              <a:buFont typeface="Arial" panose="020B0604020202020204" pitchFamily="34" charset="0"/>
              <a:buChar char="•"/>
              <a:defRPr sz="1500"/>
            </a:pPr>
            <a:r>
              <a:rPr sz="1600" dirty="0">
                <a:latin typeface="Helvetica Neue" panose="02000503000000020004" pitchFamily="2"/>
                <a:ea typeface="Helvetica Neue" panose="02000503000000020004" pitchFamily="2"/>
                <a:cs typeface="Helvetica Neue" panose="02000503000000020004" pitchFamily="2"/>
              </a:rPr>
              <a:t>Demonstrated leadership</a:t>
            </a:r>
          </a:p>
        </p:txBody>
      </p:sp>
      <p:pic>
        <p:nvPicPr>
          <p:cNvPr id="4" name="Picture 4">
            <a:extLst>
              <a:ext uri="{FF2B5EF4-FFF2-40B4-BE49-F238E27FC236}">
                <a16:creationId xmlns="" xmlns:a16="http://schemas.microsoft.com/office/drawing/2014/main" id="{7158CD82-414E-C047-844E-733564572035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24397" y="2679249"/>
            <a:ext cx="4038603" cy="3029692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2" name="image2.jpeg" descr="pwrpntback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8763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143" name="Shape 143"/>
          <p:cNvSpPr>
            <a:spLocks noGrp="1"/>
          </p:cNvSpPr>
          <p:nvPr>
            <p:ph type="title"/>
          </p:nvPr>
        </p:nvSpPr>
        <p:spPr>
          <a:xfrm>
            <a:off x="762000" y="1524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>
                <a:latin typeface="Helvetica Neue" panose="02000503000000020004" pitchFamily="2"/>
                <a:ea typeface="Helvetica Neue" panose="02000503000000020004" pitchFamily="2"/>
                <a:cs typeface="Helvetica Neue" panose="02000503000000020004" pitchFamily="2"/>
              </a:rPr>
              <a:t>Finances</a:t>
            </a:r>
          </a:p>
        </p:txBody>
      </p:sp>
      <p:sp>
        <p:nvSpPr>
          <p:cNvPr id="144" name="Shape 144"/>
          <p:cNvSpPr>
            <a:spLocks noGrp="1"/>
          </p:cNvSpPr>
          <p:nvPr>
            <p:ph type="body" idx="1"/>
          </p:nvPr>
        </p:nvSpPr>
        <p:spPr>
          <a:xfrm>
            <a:off x="2133600" y="1752600"/>
            <a:ext cx="6553200" cy="4114800"/>
          </a:xfrm>
          <a:prstGeom prst="rect">
            <a:avLst/>
          </a:prstGeom>
        </p:spPr>
        <p:txBody>
          <a:bodyPr/>
          <a:lstStyle/>
          <a:p>
            <a:pPr marL="440871" lvl="1" indent="0">
              <a:spcBef>
                <a:spcPts val="600"/>
              </a:spcBef>
              <a:buNone/>
              <a:defRPr sz="2800"/>
            </a:pPr>
            <a:r>
              <a:rPr u="sng" dirty="0">
                <a:latin typeface="Helvetica Neue" panose="02000503000000020004" pitchFamily="2"/>
                <a:ea typeface="Helvetica Neue" panose="02000503000000020004" pitchFamily="2"/>
                <a:cs typeface="Helvetica Neue" panose="02000503000000020004" pitchFamily="2"/>
              </a:rPr>
              <a:t>Current Student Accounts Balance: </a:t>
            </a:r>
          </a:p>
          <a:p>
            <a:pPr>
              <a:spcBef>
                <a:spcPts val="600"/>
              </a:spcBef>
              <a:buSzTx/>
              <a:buNone/>
              <a:defRPr sz="2800"/>
            </a:pPr>
            <a:r>
              <a:rPr dirty="0">
                <a:latin typeface="Helvetica Neue" panose="02000503000000020004" pitchFamily="2"/>
                <a:ea typeface="Helvetica Neue" panose="02000503000000020004" pitchFamily="2"/>
                <a:cs typeface="Helvetica Neue" panose="02000503000000020004" pitchFamily="2"/>
              </a:rPr>
              <a:t>	</a:t>
            </a:r>
            <a:r>
              <a:rPr lang="en-US" dirty="0" smtClean="0">
                <a:latin typeface="Helvetica Neue" panose="02000503000000020004" pitchFamily="2"/>
                <a:ea typeface="Helvetica Neue" panose="02000503000000020004" pitchFamily="2"/>
                <a:cs typeface="Helvetica Neue" panose="02000503000000020004" pitchFamily="2"/>
              </a:rPr>
              <a:t>$2,900</a:t>
            </a:r>
            <a:r>
              <a:rPr dirty="0" smtClean="0">
                <a:latin typeface="Helvetica Neue" panose="02000503000000020004" pitchFamily="2"/>
                <a:ea typeface="Helvetica Neue" panose="02000503000000020004" pitchFamily="2"/>
                <a:cs typeface="Helvetica Neue" panose="02000503000000020004" pitchFamily="2"/>
              </a:rPr>
              <a:t> </a:t>
            </a:r>
            <a:r>
              <a:rPr dirty="0">
                <a:latin typeface="Helvetica Neue" panose="02000503000000020004" pitchFamily="2"/>
                <a:ea typeface="Helvetica Neue" panose="02000503000000020004" pitchFamily="2"/>
                <a:cs typeface="Helvetica Neue" panose="02000503000000020004" pitchFamily="2"/>
              </a:rPr>
              <a:t>as of</a:t>
            </a:r>
            <a:r>
              <a:rPr lang="en-US" dirty="0">
                <a:latin typeface="Helvetica Neue" panose="02000503000000020004" pitchFamily="2"/>
                <a:ea typeface="Helvetica Neue" panose="02000503000000020004" pitchFamily="2"/>
                <a:cs typeface="Helvetica Neue" panose="02000503000000020004" pitchFamily="2"/>
              </a:rPr>
              <a:t> September 8, </a:t>
            </a:r>
            <a:r>
              <a:rPr lang="en-US" dirty="0" smtClean="0">
                <a:latin typeface="Helvetica Neue" panose="02000503000000020004" pitchFamily="2"/>
                <a:ea typeface="Helvetica Neue" panose="02000503000000020004" pitchFamily="2"/>
                <a:cs typeface="Helvetica Neue" panose="02000503000000020004" pitchFamily="2"/>
              </a:rPr>
              <a:t>2021</a:t>
            </a:r>
            <a:endParaRPr baseline="30000" dirty="0">
              <a:latin typeface="Helvetica Neue" panose="02000503000000020004" pitchFamily="2"/>
              <a:ea typeface="Helvetica Neue" panose="02000503000000020004" pitchFamily="2"/>
              <a:cs typeface="Helvetica Neue" panose="02000503000000020004" pitchFamily="2"/>
            </a:endParaRPr>
          </a:p>
          <a:p>
            <a:pPr>
              <a:spcBef>
                <a:spcPts val="600"/>
              </a:spcBef>
              <a:buSzTx/>
              <a:buNone/>
              <a:defRPr sz="2800"/>
            </a:pPr>
            <a:r>
              <a:rPr dirty="0">
                <a:latin typeface="Helvetica Neue" panose="02000503000000020004" pitchFamily="2"/>
                <a:ea typeface="Helvetica Neue" panose="02000503000000020004" pitchFamily="2"/>
                <a:cs typeface="Helvetica Neue" panose="02000503000000020004" pitchFamily="2"/>
              </a:rPr>
              <a:t>	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6" name="image2.jpeg" descr="pwrpntback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8763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147" name="Shape 147"/>
          <p:cNvSpPr>
            <a:spLocks noGrp="1"/>
          </p:cNvSpPr>
          <p:nvPr>
            <p:ph type="title"/>
          </p:nvPr>
        </p:nvSpPr>
        <p:spPr>
          <a:xfrm>
            <a:off x="762000" y="1524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>
                <a:latin typeface="Helvetica Neue" panose="02000503000000020004" pitchFamily="2"/>
                <a:ea typeface="Helvetica Neue" panose="02000503000000020004" pitchFamily="2"/>
                <a:cs typeface="Helvetica Neue" panose="02000503000000020004" pitchFamily="2"/>
              </a:rPr>
              <a:t>Fundraisers</a:t>
            </a:r>
          </a:p>
        </p:txBody>
      </p:sp>
      <p:sp>
        <p:nvSpPr>
          <p:cNvPr id="148" name="Shape 148"/>
          <p:cNvSpPr>
            <a:spLocks noGrp="1"/>
          </p:cNvSpPr>
          <p:nvPr>
            <p:ph type="body" sz="half" idx="1"/>
          </p:nvPr>
        </p:nvSpPr>
        <p:spPr>
          <a:xfrm>
            <a:off x="1383896" y="2128909"/>
            <a:ext cx="3188104" cy="4114800"/>
          </a:xfrm>
          <a:prstGeom prst="rect">
            <a:avLst/>
          </a:prstGeom>
        </p:spPr>
        <p:txBody>
          <a:bodyPr/>
          <a:lstStyle/>
          <a:p>
            <a:pPr>
              <a:buSzTx/>
              <a:buNone/>
              <a:defRPr sz="2800"/>
            </a:pPr>
            <a:endParaRPr dirty="0">
              <a:latin typeface="Helvetica Neue" panose="02000503000000020004" pitchFamily="2"/>
              <a:ea typeface="Helvetica Neue" panose="02000503000000020004" pitchFamily="2"/>
              <a:cs typeface="Helvetica Neue" panose="02000503000000020004" pitchFamily="2"/>
            </a:endParaRPr>
          </a:p>
          <a:p>
            <a:pPr>
              <a:spcBef>
                <a:spcPts val="600"/>
              </a:spcBef>
              <a:defRPr sz="2800"/>
            </a:pPr>
            <a:r>
              <a:rPr dirty="0">
                <a:latin typeface="Helvetica Neue" panose="02000503000000020004" pitchFamily="2"/>
                <a:ea typeface="Helvetica Neue" panose="02000503000000020004" pitchFamily="2"/>
                <a:cs typeface="Helvetica Neue" panose="02000503000000020004" pitchFamily="2"/>
              </a:rPr>
              <a:t>CCOM </a:t>
            </a:r>
            <a:r>
              <a:rPr lang="en-US" dirty="0">
                <a:latin typeface="Helvetica Neue" panose="02000503000000020004" pitchFamily="2"/>
                <a:ea typeface="Helvetica Neue" panose="02000503000000020004" pitchFamily="2"/>
                <a:cs typeface="Helvetica Neue" panose="02000503000000020004" pitchFamily="2"/>
              </a:rPr>
              <a:t>s</a:t>
            </a:r>
            <a:r>
              <a:rPr dirty="0">
                <a:latin typeface="Helvetica Neue" panose="02000503000000020004" pitchFamily="2"/>
                <a:ea typeface="Helvetica Neue" panose="02000503000000020004" pitchFamily="2"/>
                <a:cs typeface="Helvetica Neue" panose="02000503000000020004" pitchFamily="2"/>
              </a:rPr>
              <a:t>weatshirt</a:t>
            </a:r>
            <a:r>
              <a:rPr lang="en-US" dirty="0">
                <a:latin typeface="Helvetica Neue" panose="02000503000000020004" pitchFamily="2"/>
                <a:ea typeface="Helvetica Neue" panose="02000503000000020004" pitchFamily="2"/>
                <a:cs typeface="Helvetica Neue" panose="02000503000000020004" pitchFamily="2"/>
              </a:rPr>
              <a:t>, t-shirt</a:t>
            </a:r>
            <a:r>
              <a:rPr dirty="0">
                <a:latin typeface="Helvetica Neue" panose="02000503000000020004" pitchFamily="2"/>
                <a:ea typeface="Helvetica Neue" panose="02000503000000020004" pitchFamily="2"/>
                <a:cs typeface="Helvetica Neue" panose="02000503000000020004" pitchFamily="2"/>
              </a:rPr>
              <a:t> </a:t>
            </a:r>
            <a:r>
              <a:rPr lang="en-US" dirty="0">
                <a:latin typeface="Helvetica Neue" panose="02000503000000020004" pitchFamily="2"/>
                <a:ea typeface="Helvetica Neue" panose="02000503000000020004" pitchFamily="2"/>
                <a:cs typeface="Helvetica Neue" panose="02000503000000020004" pitchFamily="2"/>
              </a:rPr>
              <a:t>s</a:t>
            </a:r>
            <a:r>
              <a:rPr dirty="0">
                <a:latin typeface="Helvetica Neue" panose="02000503000000020004" pitchFamily="2"/>
                <a:ea typeface="Helvetica Neue" panose="02000503000000020004" pitchFamily="2"/>
                <a:cs typeface="Helvetica Neue" panose="02000503000000020004" pitchFamily="2"/>
              </a:rPr>
              <a:t>al</a:t>
            </a:r>
            <a:r>
              <a:rPr lang="en-US" dirty="0">
                <a:latin typeface="Helvetica Neue" panose="02000503000000020004" pitchFamily="2"/>
                <a:ea typeface="Helvetica Neue" panose="02000503000000020004" pitchFamily="2"/>
                <a:cs typeface="Helvetica Neue" panose="02000503000000020004" pitchFamily="2"/>
              </a:rPr>
              <a:t>es- planning for winter quarter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D81E1845-17CB-DC49-975A-E3AEC7CE5A1F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053794" y="1574397"/>
            <a:ext cx="3709206" cy="3709206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1" name="image2.jpeg" descr="pwrpntback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8763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152" name="Shape 152"/>
          <p:cNvSpPr>
            <a:spLocks noGrp="1"/>
          </p:cNvSpPr>
          <p:nvPr>
            <p:ph type="title"/>
          </p:nvPr>
        </p:nvSpPr>
        <p:spPr>
          <a:xfrm>
            <a:off x="762000" y="2286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dirty="0">
                <a:latin typeface="Helvetica Neue" panose="02000503000000020004" pitchFamily="2"/>
                <a:ea typeface="Helvetica Neue" panose="02000503000000020004" pitchFamily="2"/>
                <a:cs typeface="Helvetica Neue" panose="02000503000000020004" pitchFamily="2"/>
              </a:rPr>
              <a:t>Projects</a:t>
            </a:r>
          </a:p>
        </p:txBody>
      </p:sp>
      <p:sp>
        <p:nvSpPr>
          <p:cNvPr id="153" name="Shape 153"/>
          <p:cNvSpPr>
            <a:spLocks noGrp="1"/>
          </p:cNvSpPr>
          <p:nvPr>
            <p:ph type="body" idx="1"/>
          </p:nvPr>
        </p:nvSpPr>
        <p:spPr>
          <a:xfrm>
            <a:off x="2057400" y="1981200"/>
            <a:ext cx="7010400" cy="4114800"/>
          </a:xfrm>
          <a:prstGeom prst="rect">
            <a:avLst/>
          </a:prstGeom>
        </p:spPr>
        <p:txBody>
          <a:bodyPr/>
          <a:lstStyle/>
          <a:p>
            <a:pPr marL="329184" indent="-329184" defTabSz="438911">
              <a:lnSpc>
                <a:spcPct val="90000"/>
              </a:lnSpc>
              <a:spcBef>
                <a:spcPts val="600"/>
              </a:spcBef>
              <a:defRPr sz="2600"/>
            </a:pPr>
            <a:r>
              <a:rPr dirty="0">
                <a:latin typeface="Helvetica Neue" panose="02000503000000020004" pitchFamily="2"/>
                <a:ea typeface="Helvetica Neue" panose="02000503000000020004" pitchFamily="2"/>
                <a:cs typeface="Helvetica Neue" panose="02000503000000020004" pitchFamily="2"/>
              </a:rPr>
              <a:t>Speed </a:t>
            </a:r>
            <a:r>
              <a:rPr lang="en-US" dirty="0">
                <a:latin typeface="Helvetica Neue" panose="02000503000000020004" pitchFamily="2"/>
                <a:ea typeface="Helvetica Neue" panose="02000503000000020004" pitchFamily="2"/>
                <a:cs typeface="Helvetica Neue" panose="02000503000000020004" pitchFamily="2"/>
              </a:rPr>
              <a:t>r</a:t>
            </a:r>
            <a:r>
              <a:rPr dirty="0">
                <a:latin typeface="Helvetica Neue" panose="02000503000000020004" pitchFamily="2"/>
                <a:ea typeface="Helvetica Neue" panose="02000503000000020004" pitchFamily="2"/>
                <a:cs typeface="Helvetica Neue" panose="02000503000000020004" pitchFamily="2"/>
              </a:rPr>
              <a:t>otating </a:t>
            </a:r>
            <a:r>
              <a:rPr lang="en-US" dirty="0">
                <a:latin typeface="Helvetica Neue" panose="02000503000000020004" pitchFamily="2"/>
                <a:ea typeface="Helvetica Neue" panose="02000503000000020004" pitchFamily="2"/>
                <a:cs typeface="Helvetica Neue" panose="02000503000000020004" pitchFamily="2"/>
              </a:rPr>
              <a:t>e</a:t>
            </a:r>
            <a:r>
              <a:rPr dirty="0">
                <a:latin typeface="Helvetica Neue" panose="02000503000000020004" pitchFamily="2"/>
                <a:ea typeface="Helvetica Neue" panose="02000503000000020004" pitchFamily="2"/>
                <a:cs typeface="Helvetica Neue" panose="02000503000000020004" pitchFamily="2"/>
              </a:rPr>
              <a:t>vent for MS2 students</a:t>
            </a:r>
          </a:p>
          <a:p>
            <a:pPr marL="329184" indent="-329184" defTabSz="438911">
              <a:lnSpc>
                <a:spcPct val="90000"/>
              </a:lnSpc>
              <a:spcBef>
                <a:spcPts val="600"/>
              </a:spcBef>
              <a:defRPr sz="2600"/>
            </a:pPr>
            <a:r>
              <a:rPr dirty="0">
                <a:latin typeface="Helvetica Neue" panose="02000503000000020004" pitchFamily="2"/>
                <a:ea typeface="Helvetica Neue" panose="02000503000000020004" pitchFamily="2"/>
                <a:cs typeface="Helvetica Neue" panose="02000503000000020004" pitchFamily="2"/>
              </a:rPr>
              <a:t>Student informational panel for MS1 students</a:t>
            </a:r>
          </a:p>
          <a:p>
            <a:pPr marL="329184" indent="-329184" defTabSz="438911">
              <a:lnSpc>
                <a:spcPct val="90000"/>
              </a:lnSpc>
              <a:spcBef>
                <a:spcPts val="600"/>
              </a:spcBef>
              <a:defRPr sz="2600"/>
            </a:pPr>
            <a:r>
              <a:rPr dirty="0">
                <a:latin typeface="Helvetica Neue" panose="02000503000000020004" pitchFamily="2"/>
                <a:ea typeface="Helvetica Neue" panose="02000503000000020004" pitchFamily="2"/>
                <a:cs typeface="Helvetica Neue" panose="02000503000000020004" pitchFamily="2"/>
              </a:rPr>
              <a:t>Boards </a:t>
            </a:r>
            <a:r>
              <a:rPr lang="en-US" dirty="0">
                <a:latin typeface="Helvetica Neue" panose="02000503000000020004" pitchFamily="2"/>
                <a:ea typeface="Helvetica Neue" panose="02000503000000020004" pitchFamily="2"/>
                <a:cs typeface="Helvetica Neue" panose="02000503000000020004" pitchFamily="2"/>
              </a:rPr>
              <a:t>s</a:t>
            </a:r>
            <a:r>
              <a:rPr dirty="0">
                <a:latin typeface="Helvetica Neue" panose="02000503000000020004" pitchFamily="2"/>
                <a:ea typeface="Helvetica Neue" panose="02000503000000020004" pitchFamily="2"/>
                <a:cs typeface="Helvetica Neue" panose="02000503000000020004" pitchFamily="2"/>
              </a:rPr>
              <a:t>tudy </a:t>
            </a:r>
            <a:r>
              <a:rPr lang="en-US" dirty="0">
                <a:latin typeface="Helvetica Neue" panose="02000503000000020004" pitchFamily="2"/>
                <a:ea typeface="Helvetica Neue" panose="02000503000000020004" pitchFamily="2"/>
                <a:cs typeface="Helvetica Neue" panose="02000503000000020004" pitchFamily="2"/>
              </a:rPr>
              <a:t>s</a:t>
            </a:r>
            <a:r>
              <a:rPr dirty="0">
                <a:latin typeface="Helvetica Neue" panose="02000503000000020004" pitchFamily="2"/>
                <a:ea typeface="Helvetica Neue" panose="02000503000000020004" pitchFamily="2"/>
                <a:cs typeface="Helvetica Neue" panose="02000503000000020004" pitchFamily="2"/>
              </a:rPr>
              <a:t>trategy </a:t>
            </a:r>
            <a:r>
              <a:rPr lang="en-US" dirty="0">
                <a:latin typeface="Helvetica Neue" panose="02000503000000020004" pitchFamily="2"/>
                <a:ea typeface="Helvetica Neue" panose="02000503000000020004" pitchFamily="2"/>
                <a:cs typeface="Helvetica Neue" panose="02000503000000020004" pitchFamily="2"/>
              </a:rPr>
              <a:t>p</a:t>
            </a:r>
            <a:r>
              <a:rPr dirty="0">
                <a:latin typeface="Helvetica Neue" panose="02000503000000020004" pitchFamily="2"/>
                <a:ea typeface="Helvetica Neue" panose="02000503000000020004" pitchFamily="2"/>
                <a:cs typeface="Helvetica Neue" panose="02000503000000020004" pitchFamily="2"/>
              </a:rPr>
              <a:t>anel for MS2 </a:t>
            </a:r>
            <a:r>
              <a:rPr lang="en-US" dirty="0">
                <a:latin typeface="Helvetica Neue" panose="02000503000000020004" pitchFamily="2"/>
                <a:ea typeface="Helvetica Neue" panose="02000503000000020004" pitchFamily="2"/>
                <a:cs typeface="Helvetica Neue" panose="02000503000000020004" pitchFamily="2"/>
              </a:rPr>
              <a:t>s</a:t>
            </a:r>
            <a:r>
              <a:rPr dirty="0">
                <a:latin typeface="Helvetica Neue" panose="02000503000000020004" pitchFamily="2"/>
                <a:ea typeface="Helvetica Neue" panose="02000503000000020004" pitchFamily="2"/>
                <a:cs typeface="Helvetica Neue" panose="02000503000000020004" pitchFamily="2"/>
              </a:rPr>
              <a:t>tudents</a:t>
            </a:r>
            <a:endParaRPr lang="en-US" dirty="0">
              <a:latin typeface="Helvetica Neue" panose="02000503000000020004" pitchFamily="2"/>
              <a:ea typeface="Helvetica Neue" panose="02000503000000020004" pitchFamily="2"/>
              <a:cs typeface="Helvetica Neue" panose="02000503000000020004" pitchFamily="2"/>
            </a:endParaRPr>
          </a:p>
          <a:p>
            <a:pPr marL="329184" indent="-329184" defTabSz="438911">
              <a:lnSpc>
                <a:spcPct val="90000"/>
              </a:lnSpc>
              <a:spcBef>
                <a:spcPts val="600"/>
              </a:spcBef>
              <a:defRPr sz="2600"/>
            </a:pPr>
            <a:r>
              <a:rPr lang="en-US" dirty="0">
                <a:latin typeface="Helvetica Neue" panose="02000503000000020004" pitchFamily="2"/>
                <a:ea typeface="Helvetica Neue" panose="02000503000000020004" pitchFamily="2"/>
                <a:cs typeface="Helvetica Neue" panose="02000503000000020004" pitchFamily="2"/>
              </a:rPr>
              <a:t>Directory of service opportunities for </a:t>
            </a:r>
            <a:r>
              <a:rPr lang="en-US" dirty="0" smtClean="0">
                <a:latin typeface="Helvetica Neue" panose="02000503000000020004" pitchFamily="2"/>
                <a:ea typeface="Helvetica Neue" panose="02000503000000020004" pitchFamily="2"/>
                <a:cs typeface="Helvetica Neue" panose="02000503000000020004" pitchFamily="2"/>
              </a:rPr>
              <a:t>members</a:t>
            </a:r>
          </a:p>
          <a:p>
            <a:pPr marL="329184" indent="-329184" defTabSz="438911">
              <a:lnSpc>
                <a:spcPct val="90000"/>
              </a:lnSpc>
              <a:spcBef>
                <a:spcPts val="600"/>
              </a:spcBef>
              <a:defRPr sz="2600"/>
            </a:pPr>
            <a:r>
              <a:rPr lang="en-US" dirty="0" smtClean="0">
                <a:latin typeface="Helvetica Neue" panose="02000503000000020004" pitchFamily="2"/>
                <a:ea typeface="Helvetica Neue" panose="02000503000000020004" pitchFamily="2"/>
                <a:cs typeface="Helvetica Neue" panose="02000503000000020004" pitchFamily="2"/>
              </a:rPr>
              <a:t>Collaboration with the Mini Med Campaign</a:t>
            </a:r>
            <a:endParaRPr lang="en-US" dirty="0">
              <a:latin typeface="Helvetica Neue" panose="02000503000000020004" pitchFamily="2"/>
              <a:ea typeface="Helvetica Neue" panose="02000503000000020004" pitchFamily="2"/>
              <a:cs typeface="Helvetica Neue" panose="02000503000000020004" pitchFamily="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5" name="image2.jpeg" descr="pwrpntback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8763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156" name="Shape 156"/>
          <p:cNvSpPr>
            <a:spLocks noGrp="1"/>
          </p:cNvSpPr>
          <p:nvPr>
            <p:ph type="title"/>
          </p:nvPr>
        </p:nvSpPr>
        <p:spPr>
          <a:xfrm>
            <a:off x="1219200" y="2286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>
                <a:latin typeface="Helvetica Neue" panose="02000503000000020004" pitchFamily="2"/>
                <a:ea typeface="Helvetica Neue" panose="02000503000000020004" pitchFamily="2"/>
                <a:cs typeface="Helvetica Neue" panose="02000503000000020004" pitchFamily="2"/>
              </a:rPr>
              <a:t>Rotation Speed Dating</a:t>
            </a:r>
          </a:p>
        </p:txBody>
      </p:sp>
      <p:sp>
        <p:nvSpPr>
          <p:cNvPr id="157" name="Shape 157"/>
          <p:cNvSpPr>
            <a:spLocks noGrp="1"/>
          </p:cNvSpPr>
          <p:nvPr>
            <p:ph type="body" idx="1"/>
          </p:nvPr>
        </p:nvSpPr>
        <p:spPr>
          <a:xfrm>
            <a:off x="2362200" y="1981200"/>
            <a:ext cx="6096000" cy="411480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90000"/>
              </a:lnSpc>
              <a:spcBef>
                <a:spcPts val="600"/>
              </a:spcBef>
              <a:defRPr sz="2800"/>
            </a:pPr>
            <a:r>
              <a:rPr dirty="0">
                <a:latin typeface="Helvetica Neue" panose="02000503000000020004" pitchFamily="2"/>
                <a:ea typeface="Helvetica Neue" panose="02000503000000020004" pitchFamily="2"/>
                <a:cs typeface="Helvetica Neue" panose="02000503000000020004" pitchFamily="2"/>
              </a:rPr>
              <a:t>Annual event</a:t>
            </a:r>
            <a:r>
              <a:rPr lang="en-US" dirty="0">
                <a:latin typeface="Helvetica Neue" panose="02000503000000020004" pitchFamily="2"/>
                <a:ea typeface="Helvetica Neue" panose="02000503000000020004" pitchFamily="2"/>
                <a:cs typeface="Helvetica Neue" panose="02000503000000020004" pitchFamily="2"/>
              </a:rPr>
              <a:t> each winter</a:t>
            </a:r>
            <a:endParaRPr dirty="0">
              <a:latin typeface="Helvetica Neue" panose="02000503000000020004" pitchFamily="2"/>
              <a:ea typeface="Helvetica Neue" panose="02000503000000020004" pitchFamily="2"/>
              <a:cs typeface="Helvetica Neue" panose="02000503000000020004" pitchFamily="2"/>
            </a:endParaRPr>
          </a:p>
          <a:p>
            <a:pPr>
              <a:lnSpc>
                <a:spcPct val="90000"/>
              </a:lnSpc>
              <a:spcBef>
                <a:spcPts val="600"/>
              </a:spcBef>
              <a:defRPr sz="2800"/>
            </a:pPr>
            <a:r>
              <a:rPr lang="en-US" dirty="0">
                <a:latin typeface="Helvetica Neue" panose="02000503000000020004" pitchFamily="2"/>
                <a:ea typeface="Helvetica Neue" panose="02000503000000020004" pitchFamily="2"/>
                <a:cs typeface="Helvetica Neue" panose="02000503000000020004" pitchFamily="2"/>
              </a:rPr>
              <a:t>Third and fourth year students</a:t>
            </a:r>
            <a:r>
              <a:rPr dirty="0">
                <a:latin typeface="Helvetica Neue" panose="02000503000000020004" pitchFamily="2"/>
                <a:ea typeface="Helvetica Neue" panose="02000503000000020004" pitchFamily="2"/>
                <a:cs typeface="Helvetica Neue" panose="02000503000000020004" pitchFamily="2"/>
              </a:rPr>
              <a:t> return to campus to share their rotation experiences</a:t>
            </a:r>
          </a:p>
          <a:p>
            <a:pPr>
              <a:lnSpc>
                <a:spcPct val="90000"/>
              </a:lnSpc>
              <a:spcBef>
                <a:spcPts val="600"/>
              </a:spcBef>
              <a:defRPr sz="2800"/>
            </a:pPr>
            <a:r>
              <a:rPr lang="en-US" dirty="0">
                <a:latin typeface="Helvetica Neue" panose="02000503000000020004" pitchFamily="2"/>
                <a:ea typeface="Helvetica Neue" panose="02000503000000020004" pitchFamily="2"/>
                <a:cs typeface="Helvetica Neue" panose="02000503000000020004" pitchFamily="2"/>
              </a:rPr>
              <a:t>Small group format facilitates discussion</a:t>
            </a:r>
          </a:p>
          <a:p>
            <a:pPr>
              <a:lnSpc>
                <a:spcPct val="90000"/>
              </a:lnSpc>
              <a:spcBef>
                <a:spcPts val="600"/>
              </a:spcBef>
              <a:defRPr sz="2800"/>
            </a:pPr>
            <a:r>
              <a:rPr lang="en-US" dirty="0">
                <a:latin typeface="Helvetica Neue" panose="02000503000000020004" pitchFamily="2"/>
                <a:ea typeface="Helvetica Neue" panose="02000503000000020004" pitchFamily="2"/>
                <a:cs typeface="Helvetica Neue" panose="02000503000000020004" pitchFamily="2"/>
              </a:rPr>
              <a:t>Members learn about specialties from peers</a:t>
            </a:r>
            <a:endParaRPr dirty="0">
              <a:latin typeface="Helvetica Neue" panose="02000503000000020004" pitchFamily="2"/>
              <a:ea typeface="Helvetica Neue" panose="02000503000000020004" pitchFamily="2"/>
              <a:cs typeface="Helvetica Neue" panose="02000503000000020004" pitchFamily="2"/>
            </a:endParaRPr>
          </a:p>
          <a:p>
            <a:pPr>
              <a:lnSpc>
                <a:spcPct val="90000"/>
              </a:lnSpc>
              <a:spcBef>
                <a:spcPts val="600"/>
              </a:spcBef>
              <a:defRPr sz="2800"/>
            </a:pPr>
            <a:endParaRPr lang="en-US" dirty="0">
              <a:latin typeface="Helvetica Neue" panose="02000503000000020004" pitchFamily="2"/>
              <a:ea typeface="Helvetica Neue" panose="02000503000000020004" pitchFamily="2"/>
              <a:cs typeface="Helvetica Neue" panose="02000503000000020004" pitchFamily="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8" tIns="45718" rIns="45718" bIns="45718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8" tIns="45718" rIns="45718" bIns="45718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505</Words>
  <Application>Microsoft Macintosh PowerPoint</Application>
  <PresentationFormat>On-screen Show (4:3)</PresentationFormat>
  <Paragraphs>85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Adobe Caslon Pro Bold</vt:lpstr>
      <vt:lpstr>Calibri</vt:lpstr>
      <vt:lpstr>Helvetica Neue</vt:lpstr>
      <vt:lpstr>Times New Roman</vt:lpstr>
      <vt:lpstr>Arial</vt:lpstr>
      <vt:lpstr>Office Theme</vt:lpstr>
      <vt:lpstr> Midwestern University  Chicago College of Osteopathic Medicine</vt:lpstr>
      <vt:lpstr>What is ΣΣΦ</vt:lpstr>
      <vt:lpstr>Executive Board 2021-2022</vt:lpstr>
      <vt:lpstr>Membership</vt:lpstr>
      <vt:lpstr>Fall Membership Drive</vt:lpstr>
      <vt:lpstr>Finances</vt:lpstr>
      <vt:lpstr>Fundraisers</vt:lpstr>
      <vt:lpstr>Projects</vt:lpstr>
      <vt:lpstr>Rotation Speed Dating</vt:lpstr>
      <vt:lpstr>Student Informational Panel</vt:lpstr>
      <vt:lpstr>Boards Study Strategy Panel </vt:lpstr>
      <vt:lpstr>Service Directory</vt:lpstr>
      <vt:lpstr>Mini Med Campaign</vt:lpstr>
      <vt:lpstr>Goals</vt:lpstr>
      <vt:lpstr>Questions</vt:lpstr>
    </vt:vector>
  </TitlesOfParts>
  <Company/>
  <LinksUpToDate>false</LinksUpToDate>
  <SharedDoc>false</SharedDoc>
  <HyperlinksChanged>false</HyperlinksChanged>
  <AppVersion>15.0026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Midwestern University  Chicago College of Osteopathic Medicine</dc:title>
  <dc:creator>Annie Baxter</dc:creator>
  <cp:lastModifiedBy>Callahan, Sean</cp:lastModifiedBy>
  <cp:revision>7</cp:revision>
  <dcterms:created xsi:type="dcterms:W3CDTF">2020-09-08T23:31:05Z</dcterms:created>
  <dcterms:modified xsi:type="dcterms:W3CDTF">2021-09-11T17:58:00Z</dcterms:modified>
</cp:coreProperties>
</file>