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8"/>
  </p:notesMasterIdLst>
  <p:sldIdLst>
    <p:sldId id="256" r:id="rId3"/>
    <p:sldId id="257" r:id="rId4"/>
    <p:sldId id="258" r:id="rId5"/>
    <p:sldId id="259" r:id="rId6"/>
    <p:sldId id="260" r:id="rId7"/>
    <p:sldId id="261" r:id="rId8"/>
    <p:sldId id="262" r:id="rId9"/>
    <p:sldId id="264" r:id="rId10"/>
    <p:sldId id="265" r:id="rId11"/>
    <p:sldId id="271" r:id="rId12"/>
    <p:sldId id="272"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8"/>
    <p:restoredTop sz="94595"/>
  </p:normalViewPr>
  <p:slideViewPr>
    <p:cSldViewPr snapToGrid="0">
      <p:cViewPr varScale="1">
        <p:scale>
          <a:sx n="116" d="100"/>
          <a:sy n="116" d="100"/>
        </p:scale>
        <p:origin x="208" y="5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bc020ea9_0_12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dbc020ea9_0_1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60" y="457201"/>
            <a:ext cx="6507300" cy="24003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8" name="Google Shape;58;p14"/>
          <p:cNvSpPr txBox="1">
            <a:spLocks noGrp="1"/>
          </p:cNvSpPr>
          <p:nvPr>
            <p:ph type="subTitle" idx="1"/>
          </p:nvPr>
        </p:nvSpPr>
        <p:spPr>
          <a:xfrm>
            <a:off x="1313260" y="2914650"/>
            <a:ext cx="6507300" cy="1428900"/>
          </a:xfrm>
          <a:prstGeom prst="rect">
            <a:avLst/>
          </a:prstGeom>
          <a:noFill/>
          <a:ln>
            <a:noFill/>
          </a:ln>
        </p:spPr>
        <p:txBody>
          <a:bodyPr spcFirstLastPara="1" wrap="square" lIns="68575" tIns="34275" rIns="68575" bIns="34275" anchor="t" anchorCtr="0">
            <a:noAutofit/>
          </a:bodyPr>
          <a:lstStyle>
            <a:lvl1pPr marR="0" lvl="0" algn="ctr" rtl="0">
              <a:spcBef>
                <a:spcPts val="300"/>
              </a:spcBef>
              <a:spcAft>
                <a:spcPts val="0"/>
              </a:spcAft>
              <a:buClr>
                <a:schemeClr val="l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ctr"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R="0" lvl="2" algn="ctr"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R="0" lvl="4"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R="0" lvl="5"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6pPr>
            <a:lvl7pPr marR="0" lvl="6"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7pPr>
            <a:lvl8pPr marR="0" lvl="7"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8pPr>
            <a:lvl9pPr marR="0" lvl="8" algn="ctr" rtl="0">
              <a:spcBef>
                <a:spcPts val="500"/>
              </a:spcBef>
              <a:spcAft>
                <a:spcPts val="50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9" name="Google Shape;59;p1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64" name="Google Shape;64;p15"/>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65" name="Google Shape;65;p1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74" name="Google Shape;74;p17"/>
          <p:cNvSpPr txBox="1">
            <a:spLocks noGrp="1"/>
          </p:cNvSpPr>
          <p:nvPr>
            <p:ph type="body" idx="1"/>
          </p:nvPr>
        </p:nvSpPr>
        <p:spPr>
          <a:xfrm>
            <a:off x="856059" y="2000251"/>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5" name="Google Shape;75;p17"/>
          <p:cNvSpPr txBox="1">
            <a:spLocks noGrp="1"/>
          </p:cNvSpPr>
          <p:nvPr>
            <p:ph type="body" idx="2"/>
          </p:nvPr>
        </p:nvSpPr>
        <p:spPr>
          <a:xfrm>
            <a:off x="4627959" y="2000250"/>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6" name="Google Shape;76;p1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1" name="Google Shape;81;p18"/>
          <p:cNvSpPr txBox="1">
            <a:spLocks noGrp="1"/>
          </p:cNvSpPr>
          <p:nvPr>
            <p:ph type="body" idx="1"/>
          </p:nvPr>
        </p:nvSpPr>
        <p:spPr>
          <a:xfrm>
            <a:off x="1313260" y="3583036"/>
            <a:ext cx="6515100" cy="645300"/>
          </a:xfrm>
          <a:prstGeom prst="rect">
            <a:avLst/>
          </a:prstGeom>
          <a:noFill/>
          <a:ln>
            <a:noFill/>
          </a:ln>
        </p:spPr>
        <p:txBody>
          <a:bodyPr spcFirstLastPara="1" wrap="square" lIns="68575" tIns="34275" rIns="68575" bIns="34275" anchor="t" anchorCtr="0">
            <a:noAutofit/>
          </a:bodyPr>
          <a:lstStyle>
            <a:lvl1pPr marL="457200" marR="0" lvl="0" indent="-228600" algn="r"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82" name="Google Shape;82;p1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7" name="Google Shape;87;p19"/>
          <p:cNvSpPr txBox="1">
            <a:spLocks noGrp="1"/>
          </p:cNvSpPr>
          <p:nvPr>
            <p:ph type="body" idx="1"/>
          </p:nvPr>
        </p:nvSpPr>
        <p:spPr>
          <a:xfrm>
            <a:off x="1071961" y="1993900"/>
            <a:ext cx="34416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88" name="Google Shape;88;p19"/>
          <p:cNvSpPr txBox="1">
            <a:spLocks noGrp="1"/>
          </p:cNvSpPr>
          <p:nvPr>
            <p:ph type="body" idx="2"/>
          </p:nvPr>
        </p:nvSpPr>
        <p:spPr>
          <a:xfrm>
            <a:off x="856059"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89" name="Google Shape;89;p19"/>
          <p:cNvSpPr txBox="1">
            <a:spLocks noGrp="1"/>
          </p:cNvSpPr>
          <p:nvPr>
            <p:ph type="body" idx="3"/>
          </p:nvPr>
        </p:nvSpPr>
        <p:spPr>
          <a:xfrm>
            <a:off x="4832350" y="2000250"/>
            <a:ext cx="34533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90" name="Google Shape;90;p19"/>
          <p:cNvSpPr txBox="1">
            <a:spLocks noGrp="1"/>
          </p:cNvSpPr>
          <p:nvPr>
            <p:ph type="body" idx="4"/>
          </p:nvPr>
        </p:nvSpPr>
        <p:spPr>
          <a:xfrm>
            <a:off x="4627960"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91" name="Google Shape;91;p1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2" name="Google Shape;92;p1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3" name="Google Shape;93;p1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96" name="Google Shape;96;p2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2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8" name="Google Shape;98;p2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60" y="1200150"/>
            <a:ext cx="26619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1" name="Google Shape;101;p21"/>
          <p:cNvSpPr txBox="1">
            <a:spLocks noGrp="1"/>
          </p:cNvSpPr>
          <p:nvPr>
            <p:ph type="body" idx="1"/>
          </p:nvPr>
        </p:nvSpPr>
        <p:spPr>
          <a:xfrm>
            <a:off x="3827860" y="457201"/>
            <a:ext cx="4457700" cy="38862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6pPr>
            <a:lvl7pPr marL="3200400" marR="0" lvl="6"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7pPr>
            <a:lvl8pPr marL="3657600" marR="0" lvl="7"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8pPr>
            <a:lvl9pPr marL="4114800" marR="0" lvl="8" indent="-298450" algn="l" rtl="0">
              <a:spcBef>
                <a:spcPts val="500"/>
              </a:spcBef>
              <a:spcAft>
                <a:spcPts val="50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02" name="Google Shape;102;p21"/>
          <p:cNvSpPr txBox="1">
            <a:spLocks noGrp="1"/>
          </p:cNvSpPr>
          <p:nvPr>
            <p:ph type="body" idx="2"/>
          </p:nvPr>
        </p:nvSpPr>
        <p:spPr>
          <a:xfrm>
            <a:off x="856060" y="2228850"/>
            <a:ext cx="26619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03" name="Google Shape;103;p21"/>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21"/>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21"/>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60" y="1200150"/>
            <a:ext cx="40005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8" name="Google Shape;108;p22"/>
          <p:cNvSpPr>
            <a:spLocks noGrp="1"/>
          </p:cNvSpPr>
          <p:nvPr>
            <p:ph type="pic" idx="2"/>
          </p:nvPr>
        </p:nvSpPr>
        <p:spPr>
          <a:xfrm>
            <a:off x="5575301" y="-13716"/>
            <a:ext cx="2457600" cy="5177700"/>
          </a:xfrm>
          <a:prstGeom prst="rect">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09" name="Google Shape;109;p22"/>
          <p:cNvSpPr txBox="1">
            <a:spLocks noGrp="1"/>
          </p:cNvSpPr>
          <p:nvPr>
            <p:ph type="body" idx="1"/>
          </p:nvPr>
        </p:nvSpPr>
        <p:spPr>
          <a:xfrm>
            <a:off x="856060" y="2228850"/>
            <a:ext cx="40005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0" name="Google Shape;110;p22"/>
          <p:cNvSpPr txBox="1">
            <a:spLocks noGrp="1"/>
          </p:cNvSpPr>
          <p:nvPr>
            <p:ph type="dt" idx="10"/>
          </p:nvPr>
        </p:nvSpPr>
        <p:spPr>
          <a:xfrm>
            <a:off x="4799409" y="4412458"/>
            <a:ext cx="6858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22"/>
          <p:cNvSpPr txBox="1">
            <a:spLocks noGrp="1"/>
          </p:cNvSpPr>
          <p:nvPr>
            <p:ph type="ftr" idx="11"/>
          </p:nvPr>
        </p:nvSpPr>
        <p:spPr>
          <a:xfrm>
            <a:off x="856059" y="4412458"/>
            <a:ext cx="38289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22"/>
          <p:cNvSpPr txBox="1">
            <a:spLocks noGrp="1"/>
          </p:cNvSpPr>
          <p:nvPr>
            <p:ph type="sldNum" idx="12"/>
          </p:nvPr>
        </p:nvSpPr>
        <p:spPr>
          <a:xfrm>
            <a:off x="8056961" y="4412458"/>
            <a:ext cx="241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1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5" name="Google Shape;115;p23"/>
          <p:cNvSpPr>
            <a:spLocks noGrp="1"/>
          </p:cNvSpPr>
          <p:nvPr>
            <p:ph type="pic" idx="2"/>
          </p:nvPr>
        </p:nvSpPr>
        <p:spPr>
          <a:xfrm>
            <a:off x="1484709" y="699084"/>
            <a:ext cx="6169500" cy="2373900"/>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16" name="Google Shape;116;p23"/>
          <p:cNvSpPr txBox="1">
            <a:spLocks noGrp="1"/>
          </p:cNvSpPr>
          <p:nvPr>
            <p:ph type="body" idx="1"/>
          </p:nvPr>
        </p:nvSpPr>
        <p:spPr>
          <a:xfrm>
            <a:off x="856060" y="3974702"/>
            <a:ext cx="7429500" cy="3705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7" name="Google Shape;117;p2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2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60" y="457202"/>
            <a:ext cx="7429500" cy="23433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22" name="Google Shape;122;p24"/>
          <p:cNvSpPr txBox="1">
            <a:spLocks noGrp="1"/>
          </p:cNvSpPr>
          <p:nvPr>
            <p:ph type="body" idx="1"/>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23" name="Google Shape;123;p2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0" name="Google Shape;130;p25"/>
          <p:cNvSpPr txBox="1">
            <a:spLocks noGrp="1"/>
          </p:cNvSpPr>
          <p:nvPr>
            <p:ph type="body" idx="1"/>
          </p:nvPr>
        </p:nvSpPr>
        <p:spPr>
          <a:xfrm>
            <a:off x="1256109" y="2514600"/>
            <a:ext cx="6629400" cy="2859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1" name="Google Shape;131;p25"/>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2" name="Google Shape;132;p2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7" name="Google Shape;137;p26"/>
          <p:cNvSpPr txBox="1">
            <a:spLocks noGrp="1"/>
          </p:cNvSpPr>
          <p:nvPr>
            <p:ph type="body" idx="1"/>
          </p:nvPr>
        </p:nvSpPr>
        <p:spPr>
          <a:xfrm>
            <a:off x="856059" y="3583036"/>
            <a:ext cx="7429500" cy="6453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8" name="Google Shape;138;p2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2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2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45" name="Google Shape;145;p27"/>
          <p:cNvSpPr txBox="1">
            <a:spLocks noGrp="1"/>
          </p:cNvSpPr>
          <p:nvPr>
            <p:ph type="body" idx="1"/>
          </p:nvPr>
        </p:nvSpPr>
        <p:spPr>
          <a:xfrm>
            <a:off x="856059" y="2914650"/>
            <a:ext cx="7429500" cy="6666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47" name="Google Shape;147;p2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8" name="Google Shape;148;p2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9" name="Google Shape;149;p2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60" y="457202"/>
            <a:ext cx="74295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2" name="Google Shape;152;p28"/>
          <p:cNvSpPr txBox="1">
            <a:spLocks noGrp="1"/>
          </p:cNvSpPr>
          <p:nvPr>
            <p:ph type="body" idx="1"/>
          </p:nvPr>
        </p:nvSpPr>
        <p:spPr>
          <a:xfrm>
            <a:off x="856059" y="2628900"/>
            <a:ext cx="7429500" cy="6285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53" name="Google Shape;153;p28"/>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54" name="Google Shape;154;p2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5" name="Google Shape;155;p2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6" name="Google Shape;156;p2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9" name="Google Shape;159;p29"/>
          <p:cNvSpPr txBox="1">
            <a:spLocks noGrp="1"/>
          </p:cNvSpPr>
          <p:nvPr>
            <p:ph type="body" idx="1"/>
          </p:nvPr>
        </p:nvSpPr>
        <p:spPr>
          <a:xfrm rot="5400000">
            <a:off x="3399160" y="-542849"/>
            <a:ext cx="2343300" cy="74295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0" name="Google Shape;160;p2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2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2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59" y="1571401"/>
            <a:ext cx="3886200" cy="165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65" name="Google Shape;165;p30"/>
          <p:cNvSpPr txBox="1">
            <a:spLocks noGrp="1"/>
          </p:cNvSpPr>
          <p:nvPr>
            <p:ph type="body" idx="1"/>
          </p:nvPr>
        </p:nvSpPr>
        <p:spPr>
          <a:xfrm rot="5400000">
            <a:off x="1741809" y="-428700"/>
            <a:ext cx="3886200" cy="56580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6" name="Google Shape;166;p3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7" name="Google Shape;167;p3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8" name="Google Shape;168;p3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B0B0B0"/>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descr="https://fbcdn-sphotos-d-a.akamaihd.net/hphotos-ak-xfa1/t31.0-8/c0.201.851.315/p851x315/456325_382576828428038_563883627_o.jpg"/>
          <p:cNvPicPr preferRelativeResize="0"/>
          <p:nvPr/>
        </p:nvPicPr>
        <p:blipFill rotWithShape="1">
          <a:blip r:embed="rId3">
            <a:alphaModFix/>
          </a:blip>
          <a:srcRect/>
          <a:stretch/>
        </p:blipFill>
        <p:spPr>
          <a:xfrm>
            <a:off x="977591" y="954052"/>
            <a:ext cx="7273984" cy="2687433"/>
          </a:xfrm>
          <a:prstGeom prst="rect">
            <a:avLst/>
          </a:prstGeom>
          <a:noFill/>
          <a:ln w="2857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74" name="Google Shape;174;p31"/>
          <p:cNvSpPr txBox="1"/>
          <p:nvPr/>
        </p:nvSpPr>
        <p:spPr>
          <a:xfrm>
            <a:off x="1109056" y="202726"/>
            <a:ext cx="80349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rgbClr val="08529C"/>
                </a:solidFill>
                <a:latin typeface="Times New Roman"/>
                <a:ea typeface="Times New Roman"/>
                <a:cs typeface="Times New Roman"/>
                <a:sym typeface="Times New Roman"/>
              </a:rPr>
              <a:t>GAMMA CHAPTER </a:t>
            </a:r>
            <a:r>
              <a:rPr lang="en" sz="1800" b="0" i="0" u="none" strike="noStrike" cap="none">
                <a:solidFill>
                  <a:srgbClr val="08529C"/>
                </a:solidFill>
                <a:latin typeface="Times New Roman"/>
                <a:ea typeface="Times New Roman"/>
                <a:cs typeface="Times New Roman"/>
                <a:sym typeface="Times New Roman"/>
              </a:rPr>
              <a:t>OF</a:t>
            </a:r>
            <a:r>
              <a:rPr lang="en" sz="3000" b="0" i="0" u="none" strike="noStrike" cap="none">
                <a:solidFill>
                  <a:srgbClr val="08529C"/>
                </a:solidFill>
                <a:latin typeface="Times New Roman"/>
                <a:ea typeface="Times New Roman"/>
                <a:cs typeface="Times New Roman"/>
                <a:sym typeface="Times New Roman"/>
              </a:rPr>
              <a:t> SIGMA SIGMA PHI</a:t>
            </a:r>
            <a:endParaRPr sz="1100"/>
          </a:p>
        </p:txBody>
      </p:sp>
      <p:pic>
        <p:nvPicPr>
          <p:cNvPr id="175" name="Google Shape;175;p31"/>
          <p:cNvPicPr preferRelativeResize="0"/>
          <p:nvPr/>
        </p:nvPicPr>
        <p:blipFill rotWithShape="1">
          <a:blip r:embed="rId4">
            <a:alphaModFix/>
          </a:blip>
          <a:srcRect/>
          <a:stretch/>
        </p:blipFill>
        <p:spPr>
          <a:xfrm>
            <a:off x="2728633" y="3861898"/>
            <a:ext cx="3771900" cy="85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vert="horz" wrap="square" lIns="68575" tIns="34275" rIns="68575" bIns="34275" rtlCol="0" anchor="ctr" anchorCtr="0">
            <a:noAutofit/>
          </a:bodyPr>
          <a:lstStyle/>
          <a:p>
            <a:pPr algn="ctr">
              <a:buClr>
                <a:srgbClr val="08529C"/>
              </a:buClr>
              <a:buSzPts val="2700"/>
            </a:pPr>
            <a:r>
              <a:rPr lang="en" sz="2700" u="sng" dirty="0">
                <a:solidFill>
                  <a:srgbClr val="08529C"/>
                </a:solidFill>
                <a:latin typeface="Times New Roman"/>
                <a:ea typeface="Times New Roman"/>
                <a:cs typeface="Times New Roman"/>
                <a:sym typeface="Times New Roman"/>
              </a:rPr>
              <a:t>Recurring Volunteer Events</a:t>
            </a:r>
            <a:endParaRPr sz="2700" u="sng" dirty="0">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a:alphaModFix/>
          </a:blip>
          <a:srcRect/>
          <a:stretch/>
        </p:blipFill>
        <p:spPr>
          <a:xfrm>
            <a:off x="7849632" y="3559860"/>
            <a:ext cx="1160441" cy="1409494"/>
          </a:xfrm>
          <a:prstGeom prst="rect">
            <a:avLst/>
          </a:prstGeom>
          <a:noFill/>
          <a:ln>
            <a:noFill/>
          </a:ln>
        </p:spPr>
      </p:pic>
      <p:sp>
        <p:nvSpPr>
          <p:cNvPr id="243" name="Google Shape;243;p40"/>
          <p:cNvSpPr txBox="1"/>
          <p:nvPr/>
        </p:nvSpPr>
        <p:spPr>
          <a:xfrm>
            <a:off x="190117" y="866100"/>
            <a:ext cx="7484955" cy="3521700"/>
          </a:xfrm>
          <a:prstGeom prst="rect">
            <a:avLst/>
          </a:prstGeom>
          <a:noFill/>
          <a:ln>
            <a:noFill/>
          </a:ln>
        </p:spPr>
        <p:txBody>
          <a:bodyPr spcFirstLastPara="1" wrap="square" lIns="68575" tIns="34275" rIns="68575" bIns="34275" anchor="t" anchorCtr="0">
            <a:noAutofit/>
          </a:bodyPr>
          <a:lstStyle/>
          <a:p>
            <a:pPr marL="342892" indent="-336542">
              <a:buClr>
                <a:srgbClr val="08529C"/>
              </a:buClr>
              <a:buSzPts val="2100"/>
              <a:buFont typeface="Arial"/>
              <a:buChar char="•"/>
            </a:pPr>
            <a:r>
              <a:rPr lang="en-US" sz="2100" dirty="0">
                <a:solidFill>
                  <a:srgbClr val="08529C"/>
                </a:solidFill>
              </a:rPr>
              <a:t>Partner with SOMA to tutor current Masters of Medical Science (MMS) students at LECOM</a:t>
            </a:r>
            <a:endParaRPr sz="1100" dirty="0"/>
          </a:p>
          <a:p>
            <a:pPr marL="342892" indent="-203195">
              <a:buClr>
                <a:schemeClr val="lt1"/>
              </a:buClr>
              <a:buSzPts val="2100"/>
            </a:pPr>
            <a:endParaRPr sz="2100" dirty="0">
              <a:solidFill>
                <a:srgbClr val="08529C"/>
              </a:solidFill>
            </a:endParaRPr>
          </a:p>
          <a:p>
            <a:pPr marL="342892" indent="-336542">
              <a:buClr>
                <a:srgbClr val="08529C"/>
              </a:buClr>
              <a:buSzPts val="2100"/>
              <a:buFont typeface="Arial"/>
              <a:buChar char="•"/>
            </a:pPr>
            <a:r>
              <a:rPr lang="en" sz="2100" dirty="0">
                <a:solidFill>
                  <a:srgbClr val="08529C"/>
                </a:solidFill>
              </a:rPr>
              <a:t>Letters Against Isolation Card Writing</a:t>
            </a:r>
          </a:p>
          <a:p>
            <a:pPr marL="6350">
              <a:buClr>
                <a:srgbClr val="08529C"/>
              </a:buClr>
              <a:buSzPts val="2100"/>
            </a:pPr>
            <a:r>
              <a:rPr lang="en" sz="2100" dirty="0">
                <a:solidFill>
                  <a:srgbClr val="08529C"/>
                </a:solidFill>
              </a:rPr>
              <a:t>- Write cards to seniors currently isolating due to COVID-19 </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r>
              <a:rPr lang="en" sz="2100" dirty="0">
                <a:solidFill>
                  <a:srgbClr val="08529C"/>
                </a:solidFill>
              </a:rPr>
              <a:t>Letters Against Depression Card Writing</a:t>
            </a:r>
          </a:p>
          <a:p>
            <a:pPr marL="6350" lvl="1">
              <a:buClr>
                <a:srgbClr val="08529C"/>
              </a:buClr>
              <a:buSzPts val="2100"/>
            </a:pPr>
            <a:r>
              <a:rPr lang="en" sz="2100" dirty="0">
                <a:solidFill>
                  <a:srgbClr val="08529C"/>
                </a:solidFill>
              </a:rPr>
              <a:t>- Write letters to those currently suffering from mental health related issues  </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r>
              <a:rPr lang="en" sz="2100" dirty="0">
                <a:solidFill>
                  <a:srgbClr val="08529C"/>
                </a:solidFill>
              </a:rPr>
              <a:t>Q&amp;A with LECOM Admissions Recruitment</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r>
              <a:rPr lang="en" sz="2100" dirty="0">
                <a:solidFill>
                  <a:srgbClr val="08529C"/>
                </a:solidFill>
              </a:rPr>
              <a:t>Beach Cleanup Events at Presque Isle</a:t>
            </a:r>
          </a:p>
          <a:p>
            <a:pPr marL="342892" indent="-336542">
              <a:buClr>
                <a:srgbClr val="08529C"/>
              </a:buClr>
              <a:buSzPts val="2100"/>
              <a:buFont typeface="Arial"/>
              <a:buChar char="•"/>
            </a:pPr>
            <a:endParaRPr lang="en" sz="2100" dirty="0">
              <a:solidFill>
                <a:srgbClr val="08529C"/>
              </a:solidFill>
            </a:endParaRPr>
          </a:p>
          <a:p>
            <a:pPr marL="6350">
              <a:buClr>
                <a:srgbClr val="08529C"/>
              </a:buClr>
              <a:buSzPts val="2100"/>
            </a:pPr>
            <a:endParaRPr lang="en" sz="2100" dirty="0">
              <a:solidFill>
                <a:srgbClr val="08529C"/>
              </a:solidFill>
            </a:endParaRPr>
          </a:p>
          <a:p>
            <a:pPr marL="342892" indent="-336542">
              <a:buClr>
                <a:srgbClr val="08529C"/>
              </a:buClr>
              <a:buSzPts val="2100"/>
              <a:buFont typeface="Arial"/>
              <a:buChar char="•"/>
            </a:pPr>
            <a:endParaRPr sz="2100" dirty="0">
              <a:solidFill>
                <a:srgbClr val="08529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1;p40">
            <a:extLst>
              <a:ext uri="{FF2B5EF4-FFF2-40B4-BE49-F238E27FC236}">
                <a16:creationId xmlns:a16="http://schemas.microsoft.com/office/drawing/2014/main" id="{0A9E3D3D-D01B-F44E-9891-1AFACB035825}"/>
              </a:ext>
            </a:extLst>
          </p:cNvPr>
          <p:cNvSpPr txBox="1">
            <a:spLocks/>
          </p:cNvSpPr>
          <p:nvPr/>
        </p:nvSpPr>
        <p:spPr>
          <a:xfrm>
            <a:off x="190117" y="146400"/>
            <a:ext cx="8694300" cy="719700"/>
          </a:xfrm>
          <a:prstGeom prst="rect">
            <a:avLst/>
          </a:prstGeom>
          <a:noFill/>
          <a:ln>
            <a:noFill/>
          </a:ln>
        </p:spPr>
        <p:txBody>
          <a:bodyPr spcFirstLastPara="1" vert="horz" wrap="square" lIns="68575" tIns="34275" rIns="68575" bIns="3427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pPr algn="ctr">
              <a:buClr>
                <a:srgbClr val="08529C"/>
              </a:buClr>
              <a:buSzPts val="2700"/>
            </a:pPr>
            <a:r>
              <a:rPr lang="en-US" sz="2700" u="sng" dirty="0">
                <a:solidFill>
                  <a:srgbClr val="08529C"/>
                </a:solidFill>
                <a:latin typeface="Times New Roman"/>
                <a:ea typeface="Times New Roman"/>
                <a:cs typeface="Times New Roman"/>
                <a:sym typeface="Times New Roman"/>
              </a:rPr>
              <a:t>Brighten A Day Erie</a:t>
            </a:r>
          </a:p>
        </p:txBody>
      </p:sp>
      <p:pic>
        <p:nvPicPr>
          <p:cNvPr id="6" name="Picture 5" descr="Calendar&#10;&#10;Description automatically generated">
            <a:extLst>
              <a:ext uri="{FF2B5EF4-FFF2-40B4-BE49-F238E27FC236}">
                <a16:creationId xmlns:a16="http://schemas.microsoft.com/office/drawing/2014/main" id="{B6D01646-7AD0-3F4C-81F5-041749BC3B64}"/>
              </a:ext>
            </a:extLst>
          </p:cNvPr>
          <p:cNvPicPr>
            <a:picLocks noChangeAspect="1"/>
          </p:cNvPicPr>
          <p:nvPr/>
        </p:nvPicPr>
        <p:blipFill>
          <a:blip r:embed="rId2"/>
          <a:stretch>
            <a:fillRect/>
          </a:stretch>
        </p:blipFill>
        <p:spPr>
          <a:xfrm>
            <a:off x="5306867" y="2235612"/>
            <a:ext cx="2777133" cy="2765235"/>
          </a:xfrm>
          <a:prstGeom prst="rect">
            <a:avLst/>
          </a:prstGeom>
        </p:spPr>
      </p:pic>
      <p:pic>
        <p:nvPicPr>
          <p:cNvPr id="8" name="Picture 7" descr="A group of colorful sticky notes&#10;&#10;Description automatically generated with low confidence">
            <a:extLst>
              <a:ext uri="{FF2B5EF4-FFF2-40B4-BE49-F238E27FC236}">
                <a16:creationId xmlns:a16="http://schemas.microsoft.com/office/drawing/2014/main" id="{6CD0001F-FFEE-0D48-B539-0EF373F7C144}"/>
              </a:ext>
            </a:extLst>
          </p:cNvPr>
          <p:cNvPicPr>
            <a:picLocks noChangeAspect="1"/>
          </p:cNvPicPr>
          <p:nvPr/>
        </p:nvPicPr>
        <p:blipFill>
          <a:blip r:embed="rId3"/>
          <a:stretch>
            <a:fillRect/>
          </a:stretch>
        </p:blipFill>
        <p:spPr>
          <a:xfrm>
            <a:off x="1310276" y="2235612"/>
            <a:ext cx="2856712" cy="2761488"/>
          </a:xfrm>
          <a:prstGeom prst="rect">
            <a:avLst/>
          </a:prstGeom>
        </p:spPr>
      </p:pic>
      <p:sp>
        <p:nvSpPr>
          <p:cNvPr id="12" name="Google Shape;243;p40">
            <a:extLst>
              <a:ext uri="{FF2B5EF4-FFF2-40B4-BE49-F238E27FC236}">
                <a16:creationId xmlns:a16="http://schemas.microsoft.com/office/drawing/2014/main" id="{7E49DA6A-FA8C-D340-B19E-585868BB11F0}"/>
              </a:ext>
            </a:extLst>
          </p:cNvPr>
          <p:cNvSpPr txBox="1"/>
          <p:nvPr/>
        </p:nvSpPr>
        <p:spPr>
          <a:xfrm>
            <a:off x="259583" y="866100"/>
            <a:ext cx="8146287" cy="3521700"/>
          </a:xfrm>
          <a:prstGeom prst="rect">
            <a:avLst/>
          </a:prstGeom>
          <a:noFill/>
          <a:ln>
            <a:noFill/>
          </a:ln>
        </p:spPr>
        <p:txBody>
          <a:bodyPr spcFirstLastPara="1" wrap="square" lIns="68575" tIns="34275" rIns="68575" bIns="34275" anchor="t" anchorCtr="0">
            <a:noAutofit/>
          </a:bodyPr>
          <a:lstStyle/>
          <a:p>
            <a:pPr marL="342892" indent="-336542">
              <a:buClr>
                <a:srgbClr val="08529C"/>
              </a:buClr>
              <a:buSzPts val="2100"/>
              <a:buFont typeface="Arial"/>
              <a:buChar char="•"/>
            </a:pPr>
            <a:r>
              <a:rPr lang="en-US" sz="2100" dirty="0">
                <a:solidFill>
                  <a:srgbClr val="08529C"/>
                </a:solidFill>
              </a:rPr>
              <a:t>Nonprofit organization whose mission is to spread cheer to those in need in the Erie community</a:t>
            </a:r>
          </a:p>
          <a:p>
            <a:pPr marL="342892" indent="-336542">
              <a:buClr>
                <a:srgbClr val="08529C"/>
              </a:buClr>
              <a:buSzPts val="2100"/>
              <a:buFont typeface="Arial"/>
              <a:buChar char="•"/>
            </a:pPr>
            <a:r>
              <a:rPr lang="en-US" sz="2100" dirty="0">
                <a:solidFill>
                  <a:srgbClr val="08529C"/>
                </a:solidFill>
              </a:rPr>
              <a:t>Currently writing cards for senior living residents, healthcare heroes, hospital patients, etc.</a:t>
            </a:r>
            <a:endParaRPr sz="1100" dirty="0"/>
          </a:p>
          <a:p>
            <a:pPr marL="342892" indent="-203195">
              <a:buClr>
                <a:schemeClr val="lt1"/>
              </a:buClr>
              <a:buSzPts val="2100"/>
            </a:pPr>
            <a:endParaRPr sz="2100" dirty="0">
              <a:solidFill>
                <a:srgbClr val="08529C"/>
              </a:solidFill>
            </a:endParaRPr>
          </a:p>
          <a:p>
            <a:pPr marL="6350">
              <a:buClr>
                <a:srgbClr val="08529C"/>
              </a:buClr>
              <a:buSzPts val="2100"/>
            </a:pPr>
            <a:endParaRPr lang="en" sz="2100" dirty="0">
              <a:solidFill>
                <a:srgbClr val="08529C"/>
              </a:solidFill>
            </a:endParaRPr>
          </a:p>
          <a:p>
            <a:pPr marL="6350">
              <a:buClr>
                <a:srgbClr val="08529C"/>
              </a:buClr>
              <a:buSzPts val="2100"/>
            </a:pPr>
            <a:endParaRPr lang="en" sz="2100" dirty="0">
              <a:solidFill>
                <a:srgbClr val="08529C"/>
              </a:solidFill>
            </a:endParaRPr>
          </a:p>
          <a:p>
            <a:pPr marL="342892" indent="-336542">
              <a:buClr>
                <a:srgbClr val="08529C"/>
              </a:buClr>
              <a:buSzPts val="2100"/>
              <a:buFont typeface="Arial"/>
              <a:buChar char="•"/>
            </a:pPr>
            <a:endParaRPr sz="2100" dirty="0">
              <a:solidFill>
                <a:srgbClr val="08529C"/>
              </a:solidFill>
            </a:endParaRPr>
          </a:p>
        </p:txBody>
      </p:sp>
    </p:spTree>
    <p:extLst>
      <p:ext uri="{BB962C8B-B14F-4D97-AF65-F5344CB8AC3E}">
        <p14:creationId xmlns:p14="http://schemas.microsoft.com/office/powerpoint/2010/main" val="10280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56060" y="457200"/>
            <a:ext cx="7429500" cy="1428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MS3 and 4 Students Mentoring MS2 Students for Board Preparation</a:t>
            </a:r>
            <a:endParaRPr/>
          </a:p>
          <a:p>
            <a:pPr marL="0" lvl="0" indent="0" algn="l" rtl="0">
              <a:spcBef>
                <a:spcPts val="0"/>
              </a:spcBef>
              <a:spcAft>
                <a:spcPts val="0"/>
              </a:spcAft>
              <a:buNone/>
            </a:pPr>
            <a:endParaRPr/>
          </a:p>
        </p:txBody>
      </p:sp>
      <p:sp>
        <p:nvSpPr>
          <p:cNvPr id="259" name="Google Shape;259;p42"/>
          <p:cNvSpPr txBox="1"/>
          <p:nvPr/>
        </p:nvSpPr>
        <p:spPr>
          <a:xfrm>
            <a:off x="555850" y="2043300"/>
            <a:ext cx="8071500" cy="19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8529C"/>
                </a:solidFill>
              </a:rPr>
              <a:t>Our MS3 and MS4 students give board prep advice virtually; through zoom, facetime, email and phone to MS2 students. We wanted to make sure that the MS2’s still had a chance to interact with the MS3’s and 4’s in regards to board prep even though they would not being seeing each other in person.</a:t>
            </a:r>
            <a:endParaRPr sz="2100">
              <a:solidFill>
                <a:srgbClr val="08529C"/>
              </a:solidFill>
            </a:endParaRPr>
          </a:p>
        </p:txBody>
      </p:sp>
      <p:pic>
        <p:nvPicPr>
          <p:cNvPr id="2" name="Google Shape;265;p43">
            <a:extLst>
              <a:ext uri="{FF2B5EF4-FFF2-40B4-BE49-F238E27FC236}">
                <a16:creationId xmlns:a16="http://schemas.microsoft.com/office/drawing/2014/main" id="{962663D5-7163-4DEC-BA40-80AEE402F9F4}"/>
              </a:ext>
            </a:extLst>
          </p:cNvPr>
          <p:cNvPicPr preferRelativeResize="0"/>
          <p:nvPr/>
        </p:nvPicPr>
        <p:blipFill rotWithShape="1">
          <a:blip r:embed="rId3">
            <a:alphaModFix/>
          </a:blip>
          <a:srcRect/>
          <a:stretch/>
        </p:blipFill>
        <p:spPr>
          <a:xfrm>
            <a:off x="7849631" y="3559859"/>
            <a:ext cx="1160441" cy="1409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SAFE KIDS ERIE</a:t>
            </a:r>
            <a:endParaRPr sz="2700" b="0" i="0" u="sng" strike="noStrike" cap="none">
              <a:solidFill>
                <a:srgbClr val="08529C"/>
              </a:solidFill>
              <a:latin typeface="Times New Roman"/>
              <a:ea typeface="Times New Roman"/>
              <a:cs typeface="Times New Roman"/>
              <a:sym typeface="Times New Roman"/>
            </a:endParaRPr>
          </a:p>
        </p:txBody>
      </p:sp>
      <p:pic>
        <p:nvPicPr>
          <p:cNvPr id="265" name="Google Shape;265;p43"/>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66" name="Google Shape;266;p43"/>
          <p:cNvSpPr txBox="1"/>
          <p:nvPr/>
        </p:nvSpPr>
        <p:spPr>
          <a:xfrm>
            <a:off x="380225" y="972000"/>
            <a:ext cx="7747800" cy="10389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a:solidFill>
                  <a:srgbClr val="08529C"/>
                </a:solidFill>
              </a:rPr>
              <a:t>Safe Kids Erie is a program that is led by LECOM. Member go to schools around Erie and to sponsored events to spread the message of Safe Kids Erie and safety tips.</a:t>
            </a:r>
            <a:endParaRPr sz="2100">
              <a:solidFill>
                <a:srgbClr val="08529C"/>
              </a:solidFill>
            </a:endParaRPr>
          </a:p>
          <a:p>
            <a:pPr marL="254000" marR="0" lvl="0" indent="0" algn="l" rtl="0">
              <a:spcBef>
                <a:spcPts val="0"/>
              </a:spcBef>
              <a:spcAft>
                <a:spcPts val="0"/>
              </a:spcAft>
              <a:buNone/>
            </a:pPr>
            <a:endParaRPr sz="2100">
              <a:solidFill>
                <a:srgbClr val="08529C"/>
              </a:solidFill>
            </a:endParaRPr>
          </a:p>
          <a:p>
            <a:pPr marL="254000" marR="0" lvl="0" indent="-247650" algn="l" rtl="0">
              <a:spcBef>
                <a:spcPts val="0"/>
              </a:spcBef>
              <a:spcAft>
                <a:spcPts val="0"/>
              </a:spcAft>
              <a:buClr>
                <a:srgbClr val="08529C"/>
              </a:buClr>
              <a:buSzPts val="2100"/>
              <a:buFont typeface="Arial"/>
              <a:buChar char="•"/>
            </a:pPr>
            <a:r>
              <a:rPr lang="en" sz="2100">
                <a:solidFill>
                  <a:srgbClr val="08529C"/>
                </a:solidFill>
              </a:rPr>
              <a:t>The mission state of the program states “...Provides dedicated and caring staff, operation support and other resources to assist in achieving our common goal: keeping your kids safe. Based on the needs of the community the coalition implements evidence-based programs, such as car-seat checkups, safety workshops and sports clinics, the help parents and caregivers prevent childhood injury.”</a:t>
            </a: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FINAL THOUGHTS</a:t>
            </a:r>
            <a:endParaRPr sz="2700" b="0" i="0" u="sng" strike="noStrike" cap="none">
              <a:solidFill>
                <a:srgbClr val="08529C"/>
              </a:solidFill>
              <a:latin typeface="Times New Roman"/>
              <a:ea typeface="Times New Roman"/>
              <a:cs typeface="Times New Roman"/>
              <a:sym typeface="Times New Roman"/>
            </a:endParaRPr>
          </a:p>
        </p:txBody>
      </p:sp>
      <p:pic>
        <p:nvPicPr>
          <p:cNvPr id="272" name="Google Shape;272;p44"/>
          <p:cNvPicPr preferRelativeResize="0"/>
          <p:nvPr/>
        </p:nvPicPr>
        <p:blipFill rotWithShape="1">
          <a:blip r:embed="rId3">
            <a:alphaModFix/>
          </a:blip>
          <a:srcRect/>
          <a:stretch/>
        </p:blipFill>
        <p:spPr>
          <a:xfrm>
            <a:off x="7925281" y="3657134"/>
            <a:ext cx="1160441" cy="1409494"/>
          </a:xfrm>
          <a:prstGeom prst="rect">
            <a:avLst/>
          </a:prstGeom>
          <a:noFill/>
          <a:ln>
            <a:noFill/>
          </a:ln>
        </p:spPr>
      </p:pic>
      <p:sp>
        <p:nvSpPr>
          <p:cNvPr id="273" name="Google Shape;273;p44"/>
          <p:cNvSpPr txBox="1"/>
          <p:nvPr/>
        </p:nvSpPr>
        <p:spPr>
          <a:xfrm>
            <a:off x="222125" y="982825"/>
            <a:ext cx="8472000" cy="1038900"/>
          </a:xfrm>
          <a:prstGeom prst="rect">
            <a:avLst/>
          </a:prstGeom>
          <a:noFill/>
          <a:ln>
            <a:noFill/>
          </a:ln>
        </p:spPr>
        <p:txBody>
          <a:bodyPr spcFirstLastPara="1" wrap="square" lIns="68575" tIns="34275" rIns="68575" bIns="34275" anchor="t" anchorCtr="0">
            <a:noAutofit/>
          </a:bodyPr>
          <a:lstStyle/>
          <a:p>
            <a:pPr marL="139700" marR="0" lvl="0" indent="0" algn="ctr" rtl="0">
              <a:spcBef>
                <a:spcPts val="0"/>
              </a:spcBef>
              <a:spcAft>
                <a:spcPts val="0"/>
              </a:spcAft>
              <a:buClr>
                <a:schemeClr val="lt1"/>
              </a:buClr>
              <a:buSzPts val="2100"/>
              <a:buFont typeface="Arial"/>
              <a:buNone/>
            </a:pPr>
            <a:r>
              <a:rPr lang="en" sz="3000">
                <a:solidFill>
                  <a:srgbClr val="08529C"/>
                </a:solidFill>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000">
              <a:solidFill>
                <a:srgbClr val="08529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5" descr="C:\Users\Prashant\Desktop\LECOM-edit.jpg"/>
          <p:cNvPicPr preferRelativeResize="0"/>
          <p:nvPr/>
        </p:nvPicPr>
        <p:blipFill rotWithShape="1">
          <a:blip r:embed="rId3">
            <a:alphaModFix/>
          </a:blip>
          <a:srcRect/>
          <a:stretch/>
        </p:blipFill>
        <p:spPr>
          <a:xfrm>
            <a:off x="1990330" y="1316831"/>
            <a:ext cx="5160960" cy="2866291"/>
          </a:xfrm>
          <a:prstGeom prst="rect">
            <a:avLst/>
          </a:prstGeom>
          <a:noFill/>
          <a:ln>
            <a:noFill/>
          </a:ln>
        </p:spPr>
      </p:pic>
      <p:pic>
        <p:nvPicPr>
          <p:cNvPr id="279" name="Google Shape;279;p45"/>
          <p:cNvPicPr preferRelativeResize="0"/>
          <p:nvPr/>
        </p:nvPicPr>
        <p:blipFill rotWithShape="1">
          <a:blip r:embed="rId4">
            <a:alphaModFix/>
          </a:blip>
          <a:srcRect/>
          <a:stretch/>
        </p:blipFill>
        <p:spPr>
          <a:xfrm>
            <a:off x="2684860" y="342899"/>
            <a:ext cx="3771900" cy="859631"/>
          </a:xfrm>
          <a:prstGeom prst="rect">
            <a:avLst/>
          </a:prstGeom>
          <a:noFill/>
          <a:ln>
            <a:noFill/>
          </a:ln>
        </p:spPr>
      </p:pic>
      <p:sp>
        <p:nvSpPr>
          <p:cNvPr id="280" name="Google Shape;280;p45"/>
          <p:cNvSpPr txBox="1"/>
          <p:nvPr/>
        </p:nvSpPr>
        <p:spPr>
          <a:xfrm>
            <a:off x="3493946" y="4343550"/>
            <a:ext cx="21537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rgbClr val="08529C"/>
                </a:solidFill>
              </a:rPr>
              <a:t>THANK YOU</a:t>
            </a:r>
            <a:endParaRPr sz="2700">
              <a:solidFill>
                <a:srgbClr val="08529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50650" y="0"/>
            <a:ext cx="8642700" cy="1428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u="sng" dirty="0">
                <a:solidFill>
                  <a:srgbClr val="08529C"/>
                </a:solidFill>
                <a:latin typeface="Times New Roman"/>
                <a:ea typeface="Times New Roman"/>
                <a:cs typeface="Times New Roman"/>
                <a:sym typeface="Times New Roman"/>
              </a:rPr>
              <a:t>LAKE ERIE COLLEGE OF OSTEOPATHIC MEDICINE</a:t>
            </a:r>
            <a:endParaRPr sz="2800"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type="body" idx="1"/>
          </p:nvPr>
        </p:nvSpPr>
        <p:spPr>
          <a:xfrm>
            <a:off x="129650" y="1813727"/>
            <a:ext cx="7981709" cy="2415673"/>
          </a:xfrm>
          <a:prstGeom prst="rect">
            <a:avLst/>
          </a:prstGeom>
        </p:spPr>
        <p:txBody>
          <a:bodyPr spcFirstLastPara="1" wrap="square" lIns="68575" tIns="34275" rIns="68575" bIns="34275" anchor="ctr" anchorCtr="0">
            <a:noAutofit/>
          </a:bodyPr>
          <a:lstStyle/>
          <a:p>
            <a:pPr marL="457200" lvl="0" indent="-355600" algn="l" rtl="0">
              <a:lnSpc>
                <a:spcPct val="115000"/>
              </a:lnSpc>
              <a:spcBef>
                <a:spcPts val="3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was established as the 16th college of Osteopathic medicine in December 1992.</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The Charter Class Began on August 9, 1993 in Erie, Pennsylvania</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has granted the Doctor of Osteopathic Medicine degree to almost 5,982 graduates as of 2016.</a:t>
            </a:r>
            <a:endParaRPr sz="2000"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a:alphaModFix/>
          </a:blip>
          <a:srcRect/>
          <a:stretch/>
        </p:blipFill>
        <p:spPr>
          <a:xfrm>
            <a:off x="8111359" y="3877758"/>
            <a:ext cx="898713" cy="10915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72410" y="894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EXECUTIVE BOARD</a:t>
            </a:r>
            <a:endParaRPr sz="2700" b="0" i="0" u="sng" strike="noStrike" cap="none">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a:alphaModFix/>
          </a:blip>
          <a:srcRect/>
          <a:stretch/>
        </p:blipFill>
        <p:spPr>
          <a:xfrm>
            <a:off x="8111359" y="3877758"/>
            <a:ext cx="898713" cy="1091592"/>
          </a:xfrm>
          <a:prstGeom prst="rect">
            <a:avLst/>
          </a:prstGeom>
          <a:noFill/>
          <a:ln>
            <a:noFill/>
          </a:ln>
        </p:spPr>
      </p:pic>
      <p:sp>
        <p:nvSpPr>
          <p:cNvPr id="189" name="Google Shape;189;p33"/>
          <p:cNvSpPr txBox="1"/>
          <p:nvPr/>
        </p:nvSpPr>
        <p:spPr>
          <a:xfrm>
            <a:off x="1708692" y="2535202"/>
            <a:ext cx="24228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PRESIDENT: Neilesh Sud</a:t>
            </a:r>
            <a:endParaRPr sz="1200" b="1" dirty="0">
              <a:solidFill>
                <a:srgbClr val="08529C"/>
              </a:solidFill>
              <a:latin typeface="Arial"/>
              <a:ea typeface="Arial"/>
              <a:cs typeface="Arial"/>
              <a:sym typeface="Arial"/>
            </a:endParaRPr>
          </a:p>
        </p:txBody>
      </p:sp>
      <p:sp>
        <p:nvSpPr>
          <p:cNvPr id="190" name="Google Shape;190;p33"/>
          <p:cNvSpPr txBox="1"/>
          <p:nvPr/>
        </p:nvSpPr>
        <p:spPr>
          <a:xfrm>
            <a:off x="4524112" y="2535200"/>
            <a:ext cx="2911196"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VICE PRESIDENT: </a:t>
            </a:r>
            <a:r>
              <a:rPr lang="en" sz="1200" b="1" dirty="0">
                <a:solidFill>
                  <a:srgbClr val="08529C"/>
                </a:solidFill>
              </a:rPr>
              <a:t>Thomas Pasquale</a:t>
            </a:r>
            <a:endParaRPr sz="1200" b="1" dirty="0">
              <a:solidFill>
                <a:srgbClr val="08529C"/>
              </a:solidFill>
              <a:latin typeface="Arial"/>
              <a:ea typeface="Arial"/>
              <a:cs typeface="Arial"/>
              <a:sym typeface="Arial"/>
            </a:endParaRPr>
          </a:p>
        </p:txBody>
      </p:sp>
      <p:sp>
        <p:nvSpPr>
          <p:cNvPr id="191" name="Google Shape;191;p33"/>
          <p:cNvSpPr txBox="1"/>
          <p:nvPr/>
        </p:nvSpPr>
        <p:spPr>
          <a:xfrm>
            <a:off x="1574288"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TREASURER: Tann</a:t>
            </a:r>
            <a:r>
              <a:rPr lang="en" sz="1200" b="1" dirty="0">
                <a:solidFill>
                  <a:srgbClr val="08529C"/>
                </a:solidFill>
              </a:rPr>
              <a:t>er </a:t>
            </a:r>
            <a:r>
              <a:rPr lang="en" sz="1200" b="1" dirty="0" err="1">
                <a:solidFill>
                  <a:srgbClr val="08529C"/>
                </a:solidFill>
              </a:rPr>
              <a:t>McQuality</a:t>
            </a:r>
            <a:endParaRPr sz="1200" b="1" dirty="0">
              <a:solidFill>
                <a:srgbClr val="08529C"/>
              </a:solidFill>
              <a:latin typeface="Arial"/>
              <a:ea typeface="Arial"/>
              <a:cs typeface="Arial"/>
              <a:sym typeface="Arial"/>
            </a:endParaRPr>
          </a:p>
        </p:txBody>
      </p:sp>
      <p:sp>
        <p:nvSpPr>
          <p:cNvPr id="192" name="Google Shape;192;p33"/>
          <p:cNvSpPr txBox="1"/>
          <p:nvPr/>
        </p:nvSpPr>
        <p:spPr>
          <a:xfrm>
            <a:off x="4537174"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SECRETARY: Courtney Hrabosky</a:t>
            </a:r>
            <a:endParaRPr sz="1200" b="1" dirty="0">
              <a:solidFill>
                <a:srgbClr val="08529C"/>
              </a:solidFill>
              <a:latin typeface="Arial"/>
              <a:ea typeface="Arial"/>
              <a:cs typeface="Arial"/>
              <a:sym typeface="Arial"/>
            </a:endParaRPr>
          </a:p>
        </p:txBody>
      </p:sp>
      <p:pic>
        <p:nvPicPr>
          <p:cNvPr id="3" name="Picture 2" descr="A picture containing outdoor, person, sky, grass&#10;&#10;Description automatically generated">
            <a:extLst>
              <a:ext uri="{FF2B5EF4-FFF2-40B4-BE49-F238E27FC236}">
                <a16:creationId xmlns:a16="http://schemas.microsoft.com/office/drawing/2014/main" id="{7BCF1CEB-7123-9A42-85B7-6C9AB6316EA1}"/>
              </a:ext>
            </a:extLst>
          </p:cNvPr>
          <p:cNvPicPr>
            <a:picLocks noChangeAspect="1"/>
          </p:cNvPicPr>
          <p:nvPr/>
        </p:nvPicPr>
        <p:blipFill>
          <a:blip r:embed="rId4"/>
          <a:stretch>
            <a:fillRect/>
          </a:stretch>
        </p:blipFill>
        <p:spPr>
          <a:xfrm>
            <a:off x="5408563" y="2749116"/>
            <a:ext cx="1303183" cy="2008183"/>
          </a:xfrm>
          <a:prstGeom prst="rect">
            <a:avLst/>
          </a:prstGeom>
        </p:spPr>
      </p:pic>
      <p:pic>
        <p:nvPicPr>
          <p:cNvPr id="5" name="Picture 4" descr="A person holding a bouquet of flowers&#10;&#10;Description automatically generated with medium confidence">
            <a:extLst>
              <a:ext uri="{FF2B5EF4-FFF2-40B4-BE49-F238E27FC236}">
                <a16:creationId xmlns:a16="http://schemas.microsoft.com/office/drawing/2014/main" id="{7371FAE8-8AA6-A442-A918-BF3E94220FA9}"/>
              </a:ext>
            </a:extLst>
          </p:cNvPr>
          <p:cNvPicPr>
            <a:picLocks noChangeAspect="1"/>
          </p:cNvPicPr>
          <p:nvPr/>
        </p:nvPicPr>
        <p:blipFill rotWithShape="1">
          <a:blip r:embed="rId5"/>
          <a:srcRect l="-1" t="-1" r="-1" b="38192"/>
          <a:stretch/>
        </p:blipFill>
        <p:spPr>
          <a:xfrm>
            <a:off x="2422468" y="675135"/>
            <a:ext cx="1138787" cy="1896615"/>
          </a:xfrm>
          <a:prstGeom prst="rect">
            <a:avLst/>
          </a:prstGeom>
        </p:spPr>
      </p:pic>
      <p:pic>
        <p:nvPicPr>
          <p:cNvPr id="4" name="Picture 3" descr="A person in a white shirt and tie smiling in front of a pool&#10;&#10;Description automatically generated with low confidence">
            <a:extLst>
              <a:ext uri="{FF2B5EF4-FFF2-40B4-BE49-F238E27FC236}">
                <a16:creationId xmlns:a16="http://schemas.microsoft.com/office/drawing/2014/main" id="{E4F3C732-BFA1-9E4E-8A06-42B7EDF447D4}"/>
              </a:ext>
            </a:extLst>
          </p:cNvPr>
          <p:cNvPicPr>
            <a:picLocks noChangeAspect="1"/>
          </p:cNvPicPr>
          <p:nvPr/>
        </p:nvPicPr>
        <p:blipFill>
          <a:blip r:embed="rId6"/>
          <a:stretch>
            <a:fillRect/>
          </a:stretch>
        </p:blipFill>
        <p:spPr>
          <a:xfrm>
            <a:off x="2319837" y="2789300"/>
            <a:ext cx="1415602" cy="2010733"/>
          </a:xfrm>
          <a:prstGeom prst="rect">
            <a:avLst/>
          </a:prstGeom>
        </p:spPr>
      </p:pic>
      <p:pic>
        <p:nvPicPr>
          <p:cNvPr id="8" name="Picture 7" descr="A person in a suit smiling&#10;&#10;Description automatically generated with medium confidence">
            <a:extLst>
              <a:ext uri="{FF2B5EF4-FFF2-40B4-BE49-F238E27FC236}">
                <a16:creationId xmlns:a16="http://schemas.microsoft.com/office/drawing/2014/main" id="{F9570434-760F-CD44-A958-880E6032A1C1}"/>
              </a:ext>
            </a:extLst>
          </p:cNvPr>
          <p:cNvPicPr>
            <a:picLocks noChangeAspect="1"/>
          </p:cNvPicPr>
          <p:nvPr/>
        </p:nvPicPr>
        <p:blipFill>
          <a:blip r:embed="rId7"/>
          <a:stretch>
            <a:fillRect/>
          </a:stretch>
        </p:blipFill>
        <p:spPr>
          <a:xfrm>
            <a:off x="5260490" y="675135"/>
            <a:ext cx="1599328" cy="18966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67727" y="134576"/>
            <a:ext cx="69390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MISSION STATEMENT</a:t>
            </a:r>
            <a:endParaRPr sz="2700" b="0" i="0" u="sng" strike="noStrike" cap="none">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03" name="Google Shape;203;p34"/>
          <p:cNvSpPr txBox="1"/>
          <p:nvPr/>
        </p:nvSpPr>
        <p:spPr>
          <a:xfrm>
            <a:off x="378373" y="1274617"/>
            <a:ext cx="8315700" cy="325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i="1">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Erie, both academically and socially “</a:t>
            </a:r>
            <a:endParaRPr sz="1100"/>
          </a:p>
          <a:p>
            <a:pPr marL="0" marR="0" lvl="0" indent="0" algn="l" rtl="0">
              <a:spcBef>
                <a:spcPts val="0"/>
              </a:spcBef>
              <a:spcAft>
                <a:spcPts val="0"/>
              </a:spcAft>
              <a:buNone/>
            </a:pP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GOALS</a:t>
            </a:r>
            <a:endParaRPr sz="2700" b="0" i="0" u="sng" strike="noStrike" cap="none">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10" name="Google Shape;210;p35"/>
          <p:cNvSpPr txBox="1"/>
          <p:nvPr/>
        </p:nvSpPr>
        <p:spPr>
          <a:xfrm>
            <a:off x="380235" y="901654"/>
            <a:ext cx="8313900" cy="34947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Positively </a:t>
            </a:r>
            <a:r>
              <a:rPr lang="en" sz="2100" b="1">
                <a:solidFill>
                  <a:srgbClr val="08529C"/>
                </a:solidFill>
                <a:latin typeface="Arial"/>
                <a:ea typeface="Arial"/>
                <a:cs typeface="Arial"/>
                <a:sym typeface="Arial"/>
              </a:rPr>
              <a:t>impact the community </a:t>
            </a:r>
            <a:r>
              <a:rPr lang="en" sz="2100">
                <a:solidFill>
                  <a:srgbClr val="08529C"/>
                </a:solidFill>
                <a:latin typeface="Arial"/>
                <a:ea typeface="Arial"/>
                <a:cs typeface="Arial"/>
                <a:sym typeface="Arial"/>
              </a:rPr>
              <a:t>at large through health-oriented community service projects and </a:t>
            </a:r>
            <a:r>
              <a:rPr lang="en" sz="2100">
                <a:solidFill>
                  <a:srgbClr val="08529C"/>
                </a:solidFill>
              </a:rPr>
              <a:t>outreach</a:t>
            </a:r>
            <a:r>
              <a:rPr lang="en" sz="2100">
                <a:solidFill>
                  <a:srgbClr val="08529C"/>
                </a:solidFill>
                <a:latin typeface="Arial"/>
                <a:ea typeface="Arial"/>
                <a:cs typeface="Arial"/>
                <a:sym typeface="Arial"/>
              </a:rPr>
              <a:t> programs</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Strengthen the </a:t>
            </a:r>
            <a:r>
              <a:rPr lang="en" sz="2100" b="1">
                <a:solidFill>
                  <a:srgbClr val="08529C"/>
                </a:solidFill>
                <a:latin typeface="Arial"/>
                <a:ea typeface="Arial"/>
                <a:cs typeface="Arial"/>
                <a:sym typeface="Arial"/>
              </a:rPr>
              <a:t>presence and awareness of Osteopathy</a:t>
            </a:r>
            <a:r>
              <a:rPr lang="en" sz="2100">
                <a:solidFill>
                  <a:srgbClr val="08529C"/>
                </a:solidFill>
                <a:latin typeface="Arial"/>
                <a:ea typeface="Arial"/>
                <a:cs typeface="Arial"/>
                <a:sym typeface="Arial"/>
              </a:rPr>
              <a:t> in the local community</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Promote </a:t>
            </a:r>
            <a:r>
              <a:rPr lang="en" sz="2100" b="1">
                <a:solidFill>
                  <a:srgbClr val="08529C"/>
                </a:solidFill>
                <a:latin typeface="Arial"/>
                <a:ea typeface="Arial"/>
                <a:cs typeface="Arial"/>
                <a:sym typeface="Arial"/>
              </a:rPr>
              <a:t>fellowship</a:t>
            </a:r>
            <a:r>
              <a:rPr lang="en" sz="2100">
                <a:solidFill>
                  <a:srgbClr val="08529C"/>
                </a:solidFill>
                <a:latin typeface="Arial"/>
                <a:ea typeface="Arial"/>
                <a:cs typeface="Arial"/>
                <a:sym typeface="Arial"/>
              </a:rPr>
              <a:t> amongst the student body and to continue the scholastic excellence of its members and its colleagues</a:t>
            </a:r>
            <a:endParaRPr sz="1100"/>
          </a:p>
          <a:p>
            <a:pPr marL="0" marR="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936118" y="171984"/>
            <a:ext cx="5913600" cy="719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REQUIREMENTS</a:t>
            </a:r>
            <a:endParaRPr sz="2700" b="0" i="0" u="sng" strike="noStrike" cap="none">
              <a:solidFill>
                <a:srgbClr val="08529C"/>
              </a:solidFill>
              <a:latin typeface="Times New Roman"/>
              <a:ea typeface="Times New Roman"/>
              <a:cs typeface="Times New Roman"/>
              <a:sym typeface="Times New Roman"/>
            </a:endParaRPr>
          </a:p>
        </p:txBody>
      </p:sp>
      <p:pic>
        <p:nvPicPr>
          <p:cNvPr id="216" name="Google Shape;216;p36"/>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17" name="Google Shape;217;p36"/>
          <p:cNvSpPr txBox="1"/>
          <p:nvPr/>
        </p:nvSpPr>
        <p:spPr>
          <a:xfrm>
            <a:off x="224659" y="1022117"/>
            <a:ext cx="8469600" cy="39471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apply all prospective members must complete the f</a:t>
            </a:r>
            <a:r>
              <a:rPr lang="en" sz="2100" dirty="0">
                <a:solidFill>
                  <a:srgbClr val="08529C"/>
                </a:solidFill>
              </a:rPr>
              <a:t>o</a:t>
            </a:r>
            <a:r>
              <a:rPr lang="en" sz="2100" dirty="0">
                <a:solidFill>
                  <a:srgbClr val="08529C"/>
                </a:solidFill>
                <a:latin typeface="Arial"/>
                <a:ea typeface="Arial"/>
                <a:cs typeface="Arial"/>
                <a:sym typeface="Arial"/>
              </a:rPr>
              <a:t>llowing requirements must:</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Demonstrate involvement in school clubs and community service activities</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Complete at least </a:t>
            </a:r>
            <a:r>
              <a:rPr lang="en" sz="2100" dirty="0">
                <a:solidFill>
                  <a:srgbClr val="08529C"/>
                </a:solidFill>
              </a:rPr>
              <a:t>5</a:t>
            </a:r>
            <a:r>
              <a:rPr lang="en" sz="2100" b="0" i="0" u="none" strike="noStrike" cap="none" dirty="0">
                <a:solidFill>
                  <a:srgbClr val="08529C"/>
                </a:solidFill>
                <a:latin typeface="Arial"/>
                <a:ea typeface="Arial"/>
                <a:cs typeface="Arial"/>
                <a:sym typeface="Arial"/>
              </a:rPr>
              <a:t> community Service hours in the semester/summer prior to the application cycle</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Have at least a 3.0 cumulative GPA</a:t>
            </a:r>
            <a:endParaRPr sz="1100" dirty="0"/>
          </a:p>
          <a:p>
            <a:pPr marL="254000" marR="0" lvl="0" indent="-114300" algn="l" rtl="0">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maintain active membership status members must:</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Maintain a minimum 3.0 cumulative GPA</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Participate in 20 community service hours per semester</a:t>
            </a:r>
          </a:p>
          <a:p>
            <a:pPr marL="596900" marR="0" lvl="1" indent="-114300" algn="l" rtl="0">
              <a:spcBef>
                <a:spcPts val="0"/>
              </a:spcBef>
              <a:spcAft>
                <a:spcPts val="0"/>
              </a:spcAft>
              <a:buClr>
                <a:schemeClr val="lt1"/>
              </a:buClr>
              <a:buSzPts val="2100"/>
              <a:buFont typeface="Arial"/>
              <a:buNone/>
            </a:pPr>
            <a:endParaRPr sz="2100" b="0" i="0" u="none" strike="noStrike" cap="none" dirty="0">
              <a:solidFill>
                <a:srgbClr val="08529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CURRENT GAMMA CHAPTER MEMBER STATISTICS</a:t>
            </a:r>
            <a:endParaRPr sz="2700" b="0" i="0" u="sng" strike="noStrike" cap="none" dirty="0">
              <a:solidFill>
                <a:srgbClr val="08529C"/>
              </a:solidFill>
              <a:latin typeface="Times New Roman"/>
              <a:ea typeface="Times New Roman"/>
              <a:cs typeface="Times New Roman"/>
              <a:sym typeface="Times New Roman"/>
            </a:endParaRPr>
          </a:p>
        </p:txBody>
      </p:sp>
      <p:pic>
        <p:nvPicPr>
          <p:cNvPr id="223" name="Google Shape;223;p37"/>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24" name="Google Shape;224;p37"/>
          <p:cNvSpPr txBox="1"/>
          <p:nvPr/>
        </p:nvSpPr>
        <p:spPr>
          <a:xfrm>
            <a:off x="174334" y="901579"/>
            <a:ext cx="8313900" cy="4178100"/>
          </a:xfrm>
          <a:prstGeom prst="rect">
            <a:avLst/>
          </a:prstGeom>
          <a:noFill/>
          <a:ln>
            <a:noFill/>
          </a:ln>
        </p:spPr>
        <p:txBody>
          <a:bodyPr spcFirstLastPara="1" wrap="square" lIns="68575" tIns="34275" rIns="68575" bIns="34275" anchor="t" anchorCtr="0">
            <a:noAutofit/>
          </a:bodyPr>
          <a:lstStyle/>
          <a:p>
            <a:pPr marL="0" marR="0" lvl="1" indent="0" algn="l" rtl="0">
              <a:spcBef>
                <a:spcPts val="0"/>
              </a:spcBef>
              <a:spcAft>
                <a:spcPts val="0"/>
              </a:spcAft>
              <a:buNone/>
            </a:pPr>
            <a:endParaRPr sz="2100" b="0" i="0" u="none" strike="noStrike" cap="none" dirty="0">
              <a:solidFill>
                <a:srgbClr val="08529C"/>
              </a:solidFill>
              <a:latin typeface="Arial"/>
              <a:ea typeface="Arial"/>
              <a:cs typeface="Arial"/>
              <a:sym typeface="Arial"/>
            </a:endParaRPr>
          </a:p>
          <a:p>
            <a:pPr marL="0" marR="0" lvl="0" indent="0" algn="ctr" rtl="0">
              <a:spcBef>
                <a:spcPts val="0"/>
              </a:spcBef>
              <a:spcAft>
                <a:spcPts val="0"/>
              </a:spcAft>
              <a:buNone/>
            </a:pPr>
            <a:endParaRPr sz="2100" dirty="0">
              <a:solidFill>
                <a:srgbClr val="08529C"/>
              </a:solidFill>
              <a:latin typeface="Arial"/>
              <a:ea typeface="Arial"/>
              <a:cs typeface="Arial"/>
              <a:sym typeface="Arial"/>
            </a:endParaRPr>
          </a:p>
          <a:p>
            <a:pPr marL="0" marR="0" lvl="0" indent="0" algn="ctr" rtl="0">
              <a:spcBef>
                <a:spcPts val="0"/>
              </a:spcBef>
              <a:spcAft>
                <a:spcPts val="0"/>
              </a:spcAft>
              <a:buNone/>
            </a:pPr>
            <a:r>
              <a:rPr lang="en" sz="2100" dirty="0">
                <a:solidFill>
                  <a:srgbClr val="08529C"/>
                </a:solidFill>
                <a:latin typeface="Arial"/>
                <a:ea typeface="Arial"/>
                <a:cs typeface="Arial"/>
                <a:sym typeface="Arial"/>
              </a:rPr>
              <a:t>Class of 202</a:t>
            </a:r>
            <a:r>
              <a:rPr lang="en" sz="2100" dirty="0">
                <a:solidFill>
                  <a:srgbClr val="08529C"/>
                </a:solidFill>
              </a:rPr>
              <a:t>2</a:t>
            </a:r>
            <a:r>
              <a:rPr lang="en" sz="2100" dirty="0">
                <a:solidFill>
                  <a:srgbClr val="08529C"/>
                </a:solidFill>
                <a:latin typeface="Arial"/>
                <a:ea typeface="Arial"/>
                <a:cs typeface="Arial"/>
                <a:sym typeface="Arial"/>
              </a:rPr>
              <a:t> → </a:t>
            </a:r>
            <a:r>
              <a:rPr lang="en" sz="2100" dirty="0">
                <a:solidFill>
                  <a:srgbClr val="08529C"/>
                </a:solidFill>
              </a:rPr>
              <a:t>38 members</a:t>
            </a:r>
            <a:endParaRPr sz="2100" dirty="0">
              <a:solidFill>
                <a:srgbClr val="08529C"/>
              </a:solidFill>
            </a:endParaRPr>
          </a:p>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2023 → 46 members</a:t>
            </a:r>
            <a:endParaRPr sz="2100" dirty="0">
              <a:solidFill>
                <a:srgbClr val="08529C"/>
              </a:solidFill>
            </a:endParaRPr>
          </a:p>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2024 → 26 members</a:t>
            </a:r>
            <a:endParaRPr sz="2100" dirty="0">
              <a:solidFill>
                <a:srgbClr val="08529C"/>
              </a:solidFill>
            </a:endParaRPr>
          </a:p>
          <a:p>
            <a:pPr marL="596900" marR="0" lvl="1" indent="-15240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342900" marR="0" lvl="1" indent="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0" marR="0" lvl="0" indent="0" algn="ctr" rtl="0">
              <a:spcBef>
                <a:spcPts val="0"/>
              </a:spcBef>
              <a:spcAft>
                <a:spcPts val="0"/>
              </a:spcAft>
              <a:buNone/>
            </a:pPr>
            <a:r>
              <a:rPr lang="en" sz="1800" b="1" dirty="0">
                <a:solidFill>
                  <a:srgbClr val="08529C"/>
                </a:solidFill>
                <a:latin typeface="Arial"/>
                <a:ea typeface="Arial"/>
                <a:cs typeface="Arial"/>
                <a:sym typeface="Arial"/>
              </a:rPr>
              <a:t>Gamma Chapter Total:</a:t>
            </a:r>
            <a:endParaRPr sz="1100" dirty="0"/>
          </a:p>
          <a:p>
            <a:pPr marL="0" marR="0" lvl="0" indent="0" algn="ctr" rtl="0">
              <a:spcBef>
                <a:spcPts val="0"/>
              </a:spcBef>
              <a:spcAft>
                <a:spcPts val="0"/>
              </a:spcAft>
              <a:buNone/>
            </a:pPr>
            <a:r>
              <a:rPr lang="en" sz="1500" b="1" dirty="0">
                <a:solidFill>
                  <a:srgbClr val="08529C"/>
                </a:solidFill>
                <a:latin typeface="Arial"/>
                <a:ea typeface="Arial"/>
                <a:cs typeface="Arial"/>
                <a:sym typeface="Arial"/>
              </a:rPr>
              <a:t> 1</a:t>
            </a:r>
            <a:r>
              <a:rPr lang="en" sz="1500" b="1" dirty="0">
                <a:solidFill>
                  <a:srgbClr val="08529C"/>
                </a:solidFill>
              </a:rPr>
              <a:t>10</a:t>
            </a:r>
            <a:r>
              <a:rPr lang="en" sz="1500" b="1" dirty="0">
                <a:solidFill>
                  <a:srgbClr val="08529C"/>
                </a:solidFill>
                <a:latin typeface="Arial"/>
                <a:ea typeface="Arial"/>
                <a:cs typeface="Arial"/>
                <a:sym typeface="Arial"/>
              </a:rPr>
              <a:t> Total Current Members</a:t>
            </a:r>
            <a:endParaRPr sz="1100" dirty="0"/>
          </a:p>
          <a:p>
            <a:pPr marL="342900" marR="0" lvl="1" indent="0" algn="l" rtl="0">
              <a:spcBef>
                <a:spcPts val="0"/>
              </a:spcBef>
              <a:spcAft>
                <a:spcPts val="0"/>
              </a:spcAft>
              <a:buClr>
                <a:schemeClr val="lt1"/>
              </a:buClr>
              <a:buSzPts val="1400"/>
              <a:buFont typeface="Noto Sans Symbols"/>
              <a:buNone/>
            </a:pPr>
            <a:endParaRPr sz="14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80251" y="3792050"/>
            <a:ext cx="8286900" cy="69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3000"/>
              <a:buFont typeface="Times New Roman"/>
              <a:buNone/>
            </a:pPr>
            <a:r>
              <a:rPr lang="en" sz="3000" b="1" i="0" u="none" strike="noStrike" cap="none">
                <a:solidFill>
                  <a:srgbClr val="08529C"/>
                </a:solidFill>
                <a:latin typeface="Times New Roman"/>
                <a:ea typeface="Times New Roman"/>
                <a:cs typeface="Times New Roman"/>
                <a:sym typeface="Times New Roman"/>
              </a:rPr>
              <a:t>GAMMA CHAPTER SERVICE </a:t>
            </a:r>
            <a:r>
              <a:rPr lang="en" sz="3000" b="1">
                <a:solidFill>
                  <a:srgbClr val="08529C"/>
                </a:solidFill>
                <a:latin typeface="Times New Roman"/>
                <a:ea typeface="Times New Roman"/>
                <a:cs typeface="Times New Roman"/>
                <a:sym typeface="Times New Roman"/>
              </a:rPr>
              <a:t>ACTIVITIES</a:t>
            </a:r>
            <a:endParaRPr sz="3000" b="1" i="0" u="none" strike="noStrike" cap="none">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a:alphaModFix/>
          </a:blip>
          <a:srcRect/>
          <a:stretch/>
        </p:blipFill>
        <p:spPr>
          <a:xfrm>
            <a:off x="3714978" y="614855"/>
            <a:ext cx="2217451" cy="26933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VIRTUAL STUDENT PANEL</a:t>
            </a:r>
            <a:r>
              <a:rPr lang="en" sz="2700" b="0" i="0" u="sng" strike="noStrike" cap="none">
                <a:solidFill>
                  <a:srgbClr val="08529C"/>
                </a:solidFill>
                <a:latin typeface="Times New Roman"/>
                <a:ea typeface="Times New Roman"/>
                <a:cs typeface="Times New Roman"/>
                <a:sym typeface="Times New Roman"/>
              </a:rPr>
              <a:t> AND ROTATION REVIEWS</a:t>
            </a:r>
            <a:endParaRPr sz="2700" b="0" i="0" u="sng" strike="noStrike" cap="none">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a:alphaModFix/>
          </a:blip>
          <a:srcRect/>
          <a:stretch/>
        </p:blipFill>
        <p:spPr>
          <a:xfrm>
            <a:off x="7849631" y="3559859"/>
            <a:ext cx="1160441" cy="1409494"/>
          </a:xfrm>
          <a:prstGeom prst="rect">
            <a:avLst/>
          </a:prstGeom>
          <a:noFill/>
          <a:ln>
            <a:noFill/>
          </a:ln>
        </p:spPr>
      </p:pic>
      <p:sp>
        <p:nvSpPr>
          <p:cNvPr id="243" name="Google Shape;243;p40"/>
          <p:cNvSpPr txBox="1"/>
          <p:nvPr/>
        </p:nvSpPr>
        <p:spPr>
          <a:xfrm>
            <a:off x="364676" y="1261578"/>
            <a:ext cx="7104000" cy="35217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Chapter members serve as ambassadors for LECOM by </a:t>
            </a:r>
            <a:r>
              <a:rPr lang="en" sz="2100" dirty="0">
                <a:solidFill>
                  <a:srgbClr val="08529C"/>
                </a:solidFill>
              </a:rPr>
              <a:t>participating in a virtual student panel for prospective students after their virtual interviews</a:t>
            </a:r>
            <a:r>
              <a:rPr lang="en" sz="2100" dirty="0">
                <a:solidFill>
                  <a:srgbClr val="08529C"/>
                </a:solidFill>
                <a:latin typeface="Arial"/>
                <a:ea typeface="Arial"/>
                <a:cs typeface="Arial"/>
                <a:sym typeface="Arial"/>
              </a:rPr>
              <a:t>.</a:t>
            </a:r>
            <a:endParaRPr sz="1100" dirty="0"/>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Members answer questions related to LECOM, the Erie community and Medical School in general.</a:t>
            </a:r>
            <a:endParaRPr sz="1100" dirty="0"/>
          </a:p>
          <a:p>
            <a:pPr marL="342900" marR="0" lvl="0" indent="-203200" algn="l" rtl="0">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3</a:t>
            </a:r>
            <a:r>
              <a:rPr lang="en" sz="2100" baseline="30000" dirty="0">
                <a:solidFill>
                  <a:srgbClr val="08529C"/>
                </a:solidFill>
                <a:latin typeface="Arial"/>
                <a:ea typeface="Arial"/>
                <a:cs typeface="Arial"/>
                <a:sym typeface="Arial"/>
              </a:rPr>
              <a:t>rd</a:t>
            </a:r>
            <a:r>
              <a:rPr lang="en" sz="2100" dirty="0">
                <a:solidFill>
                  <a:srgbClr val="08529C"/>
                </a:solidFill>
                <a:latin typeface="Arial"/>
                <a:ea typeface="Arial"/>
                <a:cs typeface="Arial"/>
                <a:sym typeface="Arial"/>
              </a:rPr>
              <a:t> and 4</a:t>
            </a:r>
            <a:r>
              <a:rPr lang="en" sz="2100" baseline="30000" dirty="0">
                <a:solidFill>
                  <a:srgbClr val="08529C"/>
                </a:solidFill>
                <a:latin typeface="Arial"/>
                <a:ea typeface="Arial"/>
                <a:cs typeface="Arial"/>
                <a:sym typeface="Arial"/>
              </a:rPr>
              <a:t>th</a:t>
            </a:r>
            <a:r>
              <a:rPr lang="en" sz="2100" dirty="0">
                <a:solidFill>
                  <a:srgbClr val="08529C"/>
                </a:solidFill>
                <a:latin typeface="Arial"/>
                <a:ea typeface="Arial"/>
                <a:cs typeface="Arial"/>
                <a:sym typeface="Arial"/>
              </a:rPr>
              <a:t> year members maintain a database containing reviews of various rotation sites which are made available to the 2</a:t>
            </a:r>
            <a:r>
              <a:rPr lang="en" sz="2100" baseline="30000" dirty="0">
                <a:solidFill>
                  <a:srgbClr val="08529C"/>
                </a:solidFill>
                <a:latin typeface="Arial"/>
                <a:ea typeface="Arial"/>
                <a:cs typeface="Arial"/>
                <a:sym typeface="Arial"/>
              </a:rPr>
              <a:t>nd</a:t>
            </a:r>
            <a:r>
              <a:rPr lang="en" sz="2100" dirty="0">
                <a:solidFill>
                  <a:srgbClr val="08529C"/>
                </a:solidFill>
                <a:latin typeface="Arial"/>
                <a:ea typeface="Arial"/>
                <a:cs typeface="Arial"/>
                <a:sym typeface="Arial"/>
              </a:rPr>
              <a:t> year class to aid in their rotation selections.</a:t>
            </a:r>
            <a:endParaRPr sz="2100" dirty="0">
              <a:solidFill>
                <a:srgbClr val="08529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668</Words>
  <Application>Microsoft Macintosh PowerPoint</Application>
  <PresentationFormat>On-screen Show (16:9)</PresentationFormat>
  <Paragraphs>74</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Noto Sans Symbols</vt:lpstr>
      <vt:lpstr>Century Gothic</vt:lpstr>
      <vt:lpstr>Times New Roman</vt:lpstr>
      <vt:lpstr>Calibri</vt:lpstr>
      <vt:lpstr>Arial</vt:lpstr>
      <vt:lpstr>Courier New</vt:lpstr>
      <vt:lpstr>Simple Light</vt:lpstr>
      <vt:lpstr>Mesh</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VIRTUAL STUDENT PANEL AND ROTATION REVIEWS</vt:lpstr>
      <vt:lpstr>Recurring Volunteer Events</vt:lpstr>
      <vt:lpstr>PowerPoint Presentation</vt:lpstr>
      <vt:lpstr>MS3 and 4 Students Mentoring MS2 Students for Board Preparation </vt:lpstr>
      <vt:lpstr>SAFE KIDS ERIE</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Neilesh Prem Sud</cp:lastModifiedBy>
  <cp:revision>11</cp:revision>
  <dcterms:modified xsi:type="dcterms:W3CDTF">2021-09-15T18:34:34Z</dcterms:modified>
</cp:coreProperties>
</file>