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1"/>
    <p:restoredTop sz="95853"/>
  </p:normalViewPr>
  <p:slideViewPr>
    <p:cSldViewPr snapToGrid="0" snapToObjects="1">
      <p:cViewPr varScale="1">
        <p:scale>
          <a:sx n="113" d="100"/>
          <a:sy n="113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1A10-7F06-BB46-A06A-9B1786FEB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F870F-8D9C-874B-9C22-3D50B986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9325B-0456-9945-BC3C-44BF2DD1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7C8B8-BB9D-4343-A600-24DCC864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0FCA-AF36-3246-910D-5EF199AE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EB7F-CA61-BE4C-B449-05A49C8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17A64-20F5-D845-8DD1-AE1761F58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BCDE4-12F4-0248-BAD5-BA438EBD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0E41-24CC-0C4C-8F2C-61DC8604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9F43D-1069-E44F-9B71-46D1BA27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A22ED-F154-3248-B426-58EBA57C7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F5520-6A64-E945-8C45-0B57D2552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F1D3-35B9-544D-92CD-DBF3DB8A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8ECBE-A3B1-294C-81FE-067B4DBB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CB25-5415-3A4C-BC23-F6354B9B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BB71-284C-5648-92DE-0316CD39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9750-8542-5341-9635-F08263BC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6EA8-0401-7E4D-8489-6AF5C05D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CE6E8-3426-2D48-A7F9-25F2F4A9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F2B1F-855C-D94A-8B3E-0B91FB3F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166-298E-EC48-8233-3B601A4B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7FC0D-99AA-094F-A71F-28403CF62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0178-7C48-AC4D-A67A-891077EB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518E-4494-6F45-A365-C24F315C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9E57-78F7-814D-949A-92276A4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3FE4-017E-AB49-B1BA-D9EF0BC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1D69-83DD-814F-BDE8-368634B95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F3991-76DD-5D40-9BDC-46F863621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BE7B8-F11F-7847-9DC2-46F819B4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A35D9-5370-3944-9C49-EE97EB8C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BBD5-491F-C342-B4B9-3067E6D1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A1FA-8A5F-2E4D-A009-7718881B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4272A-1349-4544-BA6A-B85EE4E0F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5540D-AE2A-8742-880F-7C6056317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F873B-EA09-8B49-AFC1-15C6E6ED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9193-508B-F941-A910-E2CA93B10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6679D-9483-C44E-AAEF-FC6CB60A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5F543-313E-D54D-911A-F10B306A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21D83-D844-E441-ABDE-E4E958DE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CFC0-A4D1-1345-8B50-F68EE9BE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51B2F-7978-2D44-89FD-F51F126B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0891F-112A-3242-9FF8-D8DBB945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62EA6-9CFC-AF47-9458-A7BB86B1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82815-0794-9541-BD06-B4EF3CB9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A5483-93FE-1945-BC9E-6875364D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01EC0-FF1B-2E4D-9913-E2E7781E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4A06-FBAB-744E-B5D9-F5D4EE1D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BE33-DCBB-7949-B014-83915D25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E975D-483C-9744-832A-93AF2B6F2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F323C-EDC7-7F4B-8FD6-164A6C8D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15874-2128-344A-A8AD-43A6A75F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3C10-417C-EB47-B15C-19826448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3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DBAF-5CB4-4345-8A1A-28F82562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FECAF-703F-3645-8A3E-990268AC3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5E1B-888D-A646-89AC-387B9EB09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8EF18-C3DC-EC45-9C8B-B8ED5C49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7F8DF-1B8B-2840-B359-315806F5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EA22-8552-A644-8D66-C2745D78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68A50-48E3-2E40-87DD-2D631FD1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894A4-5841-6747-8871-4B8339F1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CD6B8-5DE4-9042-8E4D-DFAF9A381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0A92-B034-7D4E-98F8-293EB6C4258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8B779-BCBF-C740-A441-E8811D7C5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7577-91F7-194F-9C07-D0665AB35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40D4-BF15-3D41-9650-C423FBC5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88D83-6BC8-3848-B83E-EBB1128A1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Sigma Sigma Phi- Gamma Chapter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F269A-03E5-9F47-92F9-0FEEA6890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NATIONAL HONORARY OSTEOPATHIC SERVICE FRATERNITY</a:t>
            </a:r>
            <a:endParaRPr lang="en-US"/>
          </a:p>
          <a:p>
            <a:pPr algn="l"/>
            <a:r>
              <a:rPr lang="en-US" dirty="0"/>
              <a:t>2021 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691BF-7E80-D544-9196-DBB04508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Charity Miles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C2A54-620F-6745-957F-9247A2C1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SSP members are able to log miles through running, walking, biking, etc. which in turn earns money for various charity groups that the student selects. </a:t>
            </a:r>
          </a:p>
        </p:txBody>
      </p:sp>
    </p:spTree>
    <p:extLst>
      <p:ext uri="{BB962C8B-B14F-4D97-AF65-F5344CB8AC3E}">
        <p14:creationId xmlns:p14="http://schemas.microsoft.com/office/powerpoint/2010/main" val="207276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3898F-0776-F346-BDAD-86E3657D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Cards to Chemopatients! 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5D09-1CE8-C74E-BA5B-0BCCDDF4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SSP members have the opportunity to write cards of encouragement to patients undergoing chemotherapy or to individuals who are hospitalized with chronic illness.</a:t>
            </a:r>
          </a:p>
        </p:txBody>
      </p:sp>
    </p:spTree>
    <p:extLst>
      <p:ext uri="{BB962C8B-B14F-4D97-AF65-F5344CB8AC3E}">
        <p14:creationId xmlns:p14="http://schemas.microsoft.com/office/powerpoint/2010/main" val="276063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0D476B-E19A-7342-B58F-1E0DF662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does membership mean?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987A39-FDB9-49A5-A393-7E579882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ACHEIVEMENT </a:t>
            </a:r>
          </a:p>
          <a:p>
            <a:pPr lvl="1"/>
            <a:r>
              <a:rPr lang="en-US" dirty="0"/>
              <a:t>Taking pride in the hard work you have done to be here, and promote further achievement in ourselves and others 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Working as a team to promote fellowship within our osteopathic community </a:t>
            </a:r>
          </a:p>
          <a:p>
            <a:r>
              <a:rPr lang="en-US" dirty="0"/>
              <a:t>SERVICE </a:t>
            </a:r>
          </a:p>
          <a:p>
            <a:pPr lvl="1"/>
            <a:r>
              <a:rPr lang="en-US" dirty="0"/>
              <a:t>Endorsing compassion, empathy, and care for the local community by giving back to those we can! </a:t>
            </a:r>
          </a:p>
          <a:p>
            <a:endParaRPr lang="en-US" sz="2400" dirty="0"/>
          </a:p>
        </p:txBody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1D1A7F2-3C16-E847-87A6-FE0FC026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2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43CC8-27C5-AF4C-BA2B-809ABEC8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4A14-D63A-1745-831F-8743047A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/>
              <a:t>Further the philosophy, art, and science of osteopathy and its standards of practice</a:t>
            </a:r>
          </a:p>
          <a:p>
            <a:r>
              <a:rPr lang="en-US" sz="2000"/>
              <a:t>Improve student’s scholastic standing and promote a higher degree of fellowship among its students</a:t>
            </a:r>
          </a:p>
          <a:p>
            <a:r>
              <a:rPr lang="en-US" sz="2000"/>
              <a:t>To bring about a closer functional relationship and understanding between student bodies and the officials and members of the faculties of our colleges</a:t>
            </a:r>
          </a:p>
          <a:p>
            <a:r>
              <a:rPr lang="en-US" sz="2000"/>
              <a:t>To further the welfare of the osteopathic profession, its colleges and other institutions</a:t>
            </a:r>
          </a:p>
          <a:p>
            <a:r>
              <a:rPr lang="en-US" sz="2000"/>
              <a:t>Foster allegiance to the AOA and to perpetuate high professional standards through the maintenance and development of this organization.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260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497BE9-D3A1-FA4E-AC1A-7B2D34BE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Who we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9A29-9A67-8B43-B066-6F22696D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 dirty="0"/>
              <a:t>LECOM at Seton Hill was establish in 2009</a:t>
            </a:r>
          </a:p>
          <a:p>
            <a:r>
              <a:rPr lang="en-US" sz="2400" dirty="0"/>
              <a:t>61 students from OMS II-OMS IV belong to the LECOM Seton Hill gamma chapter </a:t>
            </a:r>
          </a:p>
          <a:p>
            <a:endParaRPr lang="en-US" sz="2400" dirty="0"/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0BDEB716-515D-7945-A151-F9F61C8C1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892" y="3415632"/>
            <a:ext cx="4802404" cy="17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497BE9-D3A1-FA4E-AC1A-7B2D34BE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Class of 2024 </a:t>
            </a:r>
            <a:r>
              <a:rPr lang="en-US" sz="4000" dirty="0" err="1">
                <a:solidFill>
                  <a:srgbClr val="FFFFFF"/>
                </a:solidFill>
              </a:rPr>
              <a:t>Eboard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21" name="Picture 2" descr="No description available.">
            <a:extLst>
              <a:ext uri="{FF2B5EF4-FFF2-40B4-BE49-F238E27FC236}">
                <a16:creationId xmlns:a16="http://schemas.microsoft.com/office/drawing/2014/main" id="{6B8386C3-7BA3-7F4A-907B-90BA9DEE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463" y="3048000"/>
            <a:ext cx="1865313" cy="2646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2DF20F-462D-1F47-AF3B-619C0821D48F}"/>
              </a:ext>
            </a:extLst>
          </p:cNvPr>
          <p:cNvSpPr txBox="1"/>
          <p:nvPr/>
        </p:nvSpPr>
        <p:spPr>
          <a:xfrm>
            <a:off x="1287463" y="5165725"/>
            <a:ext cx="1865313" cy="5286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President: Caleb </a:t>
            </a:r>
            <a:r>
              <a:rPr lang="en-US" sz="800" err="1">
                <a:solidFill>
                  <a:srgbClr val="FFFFFF"/>
                </a:solidFill>
              </a:rPr>
              <a:t>Hogge</a:t>
            </a:r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23" name="Picture 22" descr="A person wearing a tie&#10;&#10;Description automatically generated with medium confidence">
            <a:extLst>
              <a:ext uri="{FF2B5EF4-FFF2-40B4-BE49-F238E27FC236}">
                <a16:creationId xmlns:a16="http://schemas.microsoft.com/office/drawing/2014/main" id="{7CBDD784-3499-AB4E-87B5-9E3BC6F8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38" y="3048000"/>
            <a:ext cx="1971675" cy="264636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EC7E91-728C-2C48-99AD-3A2430DCE43C}"/>
              </a:ext>
            </a:extLst>
          </p:cNvPr>
          <p:cNvSpPr/>
          <p:nvPr/>
        </p:nvSpPr>
        <p:spPr>
          <a:xfrm>
            <a:off x="3221038" y="5165725"/>
            <a:ext cx="1971675" cy="5286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 dirty="0">
                <a:solidFill>
                  <a:srgbClr val="FFFFFF"/>
                </a:solidFill>
              </a:rPr>
              <a:t>Vice-President: Khalid Abdel Aziz</a:t>
            </a:r>
          </a:p>
        </p:txBody>
      </p:sp>
      <p:pic>
        <p:nvPicPr>
          <p:cNvPr id="25" name="Picture 2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EF3998D-B7DE-6149-B0C8-F9C894BB4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75" y="3048000"/>
            <a:ext cx="1876425" cy="26463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6081E24-FE2F-FA40-A1A8-E8F224532609}"/>
              </a:ext>
            </a:extLst>
          </p:cNvPr>
          <p:cNvSpPr/>
          <p:nvPr/>
        </p:nvSpPr>
        <p:spPr>
          <a:xfrm>
            <a:off x="5260975" y="5165725"/>
            <a:ext cx="1876425" cy="5286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Secretary: Allyson Distler</a:t>
            </a:r>
          </a:p>
        </p:txBody>
      </p:sp>
      <p:pic>
        <p:nvPicPr>
          <p:cNvPr id="27" name="Picture 2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E94A1F6-556F-AB4A-BD8C-6734EA7A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663" y="3048000"/>
            <a:ext cx="2106613" cy="26463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C8BF38-C022-3E48-AD2B-0EF42A818115}"/>
              </a:ext>
            </a:extLst>
          </p:cNvPr>
          <p:cNvSpPr/>
          <p:nvPr/>
        </p:nvSpPr>
        <p:spPr>
          <a:xfrm>
            <a:off x="7205663" y="5165725"/>
            <a:ext cx="2106613" cy="5286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 err="1">
                <a:solidFill>
                  <a:srgbClr val="FFFFFF"/>
                </a:solidFill>
              </a:rPr>
              <a:t>Tresurer</a:t>
            </a:r>
            <a:r>
              <a:rPr lang="en-US" sz="800">
                <a:solidFill>
                  <a:srgbClr val="FFFFFF"/>
                </a:solidFill>
              </a:rPr>
              <a:t>: </a:t>
            </a:r>
            <a:r>
              <a:rPr lang="en-US" sz="800" err="1">
                <a:solidFill>
                  <a:srgbClr val="FFFFFF"/>
                </a:solidFill>
              </a:rPr>
              <a:t>Shymle</a:t>
            </a:r>
            <a:r>
              <a:rPr lang="en-US" sz="800">
                <a:solidFill>
                  <a:srgbClr val="FFFFFF"/>
                </a:solidFill>
              </a:rPr>
              <a:t> </a:t>
            </a:r>
            <a:r>
              <a:rPr lang="en-US" sz="800" err="1">
                <a:solidFill>
                  <a:srgbClr val="FFFFFF"/>
                </a:solidFill>
              </a:rPr>
              <a:t>Ghumman</a:t>
            </a:r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29" name="Picture 2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6CD7176-FBC2-C146-B35E-402DA6AB9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38" y="3048000"/>
            <a:ext cx="1971675" cy="26463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D6E27A-40B1-C949-AFC2-9C203C169850}"/>
              </a:ext>
            </a:extLst>
          </p:cNvPr>
          <p:cNvSpPr/>
          <p:nvPr/>
        </p:nvSpPr>
        <p:spPr>
          <a:xfrm>
            <a:off x="9380538" y="5165725"/>
            <a:ext cx="1971675" cy="5286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Historian: Joseph Donoghue</a:t>
            </a:r>
          </a:p>
        </p:txBody>
      </p:sp>
    </p:spTree>
    <p:extLst>
      <p:ext uri="{BB962C8B-B14F-4D97-AF65-F5344CB8AC3E}">
        <p14:creationId xmlns:p14="http://schemas.microsoft.com/office/powerpoint/2010/main" val="288189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E5FAF-878E-C840-98D5-3E527731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Membership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98BA-1E38-554C-A532-4A22C1C8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Limited to 25% of the student body</a:t>
            </a:r>
          </a:p>
          <a:p>
            <a:r>
              <a:rPr lang="en-US" dirty="0"/>
              <a:t>Must maintain a 3.0 GPA</a:t>
            </a:r>
          </a:p>
          <a:p>
            <a:r>
              <a:rPr lang="en-US" dirty="0"/>
              <a:t>OMS I &amp; OMS II</a:t>
            </a:r>
          </a:p>
          <a:p>
            <a:pPr lvl="1"/>
            <a:r>
              <a:rPr lang="en-US" dirty="0"/>
              <a:t>Complete 12 hours of community service each semester</a:t>
            </a:r>
          </a:p>
          <a:p>
            <a:pPr lvl="1"/>
            <a:r>
              <a:rPr lang="en-US" dirty="0"/>
              <a:t>5 hours from SSP events and 5 from non-SSP events</a:t>
            </a:r>
          </a:p>
          <a:p>
            <a:pPr lvl="1"/>
            <a:r>
              <a:rPr lang="en-US" dirty="0"/>
              <a:t>2 additional hours from either category</a:t>
            </a:r>
          </a:p>
          <a:p>
            <a:r>
              <a:rPr lang="en-US" dirty="0"/>
              <a:t>OMSIII &amp; OMSIV Years</a:t>
            </a:r>
          </a:p>
          <a:p>
            <a:pPr lvl="1"/>
            <a:r>
              <a:rPr lang="en-US" dirty="0"/>
              <a:t>12 hours of any community service per year</a:t>
            </a:r>
          </a:p>
          <a:p>
            <a:r>
              <a:rPr lang="en-US" dirty="0"/>
              <a:t>COVID19 Policy: </a:t>
            </a:r>
          </a:p>
          <a:p>
            <a:pPr lvl="1"/>
            <a:r>
              <a:rPr lang="en-US" dirty="0"/>
              <a:t>In order to promote public health measures and ensure the safety of our members, we did not require mandatory non-SSP event hours for the Spring or Fall semesters of 2020. We did require participation in at least 1  virtual SSP-sponsored serve event per semester. 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647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86B5D-A31A-2548-B3D2-06E5A256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an SSP event?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572B-42E9-0F43-9D5A-7BE45D9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Anything that is established as an SSP event by the E board</a:t>
            </a:r>
          </a:p>
          <a:p>
            <a:endParaRPr lang="en-US" sz="2400"/>
          </a:p>
          <a:p>
            <a:r>
              <a:rPr lang="en-US" sz="2400"/>
              <a:t>Must better LECOM and/or the community </a:t>
            </a:r>
          </a:p>
          <a:p>
            <a:endParaRPr lang="en-US" sz="2400"/>
          </a:p>
          <a:p>
            <a:r>
              <a:rPr lang="en-US" sz="2400"/>
              <a:t>If the event is co-sponsored with another club you have the option to record it as either SSP or non-SSP 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870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9ED1D-D080-C641-B2FE-07BFA5F6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DC36-F8D8-D043-ABAD-B827D91A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Inductions take place each semester</a:t>
            </a:r>
          </a:p>
          <a:p>
            <a:endParaRPr lang="en-US" sz="2400"/>
          </a:p>
          <a:p>
            <a:r>
              <a:rPr lang="en-US" sz="2400"/>
              <a:t>OMSI application invitations are sent out to everyone meeting our requirements in January and induction occurs in March</a:t>
            </a:r>
          </a:p>
          <a:p>
            <a:endParaRPr lang="en-US" sz="2400"/>
          </a:p>
          <a:p>
            <a:r>
              <a:rPr lang="en-US" sz="2400"/>
              <a:t>OMS2 applications are sent out in August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3008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FBECD-73F4-5B46-93E2-A4635DCC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Altered service activities due to COVID-19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9E48E-4E47-6346-A6EB-D1EE47F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Due to the continued COVID-19 pandemic, our chapter has continued to take great safety precautions to help curb the spread of the SARS-CoV2 virus.  We have continued to waive the normal service requirements until further notice. Our chapter continues requiring participation in at least 1 service activity. </a:t>
            </a:r>
          </a:p>
          <a:p>
            <a:r>
              <a:rPr lang="en-US" sz="2400" dirty="0"/>
              <a:t>We have implemented a number of activities that are considered COVID-19 safe.</a:t>
            </a:r>
          </a:p>
          <a:p>
            <a:r>
              <a:rPr lang="en-US" sz="2400" dirty="0"/>
              <a:t>However, we are looking to add in-person activities as the opportunity presents.</a:t>
            </a:r>
          </a:p>
        </p:txBody>
      </p:sp>
    </p:spTree>
    <p:extLst>
      <p:ext uri="{BB962C8B-B14F-4D97-AF65-F5344CB8AC3E}">
        <p14:creationId xmlns:p14="http://schemas.microsoft.com/office/powerpoint/2010/main" val="200617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B85E5-5D93-F14D-8756-D4582B81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Penpal at Senior Living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73F1-C629-E640-A0C3-F65A12E5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Members of SSP have the opportunity to become penpals with an elderly nursing home resident who is unable to receive visits from family members due to COVID-19 resitrictions.</a:t>
            </a:r>
          </a:p>
        </p:txBody>
      </p:sp>
    </p:spTree>
    <p:extLst>
      <p:ext uri="{BB962C8B-B14F-4D97-AF65-F5344CB8AC3E}">
        <p14:creationId xmlns:p14="http://schemas.microsoft.com/office/powerpoint/2010/main" val="235249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572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Sigma Sigma Phi- Gamma Chapter </vt:lpstr>
      <vt:lpstr>Mission</vt:lpstr>
      <vt:lpstr>Who we are </vt:lpstr>
      <vt:lpstr>Class of 2024 Eboard</vt:lpstr>
      <vt:lpstr>Membership Requirements </vt:lpstr>
      <vt:lpstr>What is an SSP event? </vt:lpstr>
      <vt:lpstr>Inductions </vt:lpstr>
      <vt:lpstr>Altered service activities due to COVID-19 </vt:lpstr>
      <vt:lpstr>Penpal at Senior Living Community</vt:lpstr>
      <vt:lpstr>Charity Miles App</vt:lpstr>
      <vt:lpstr>Cards to Chemopatients!  </vt:lpstr>
      <vt:lpstr>What does membership mean?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Phi- Gamma Chapter </dc:title>
  <dc:creator>Caleb Hogge</dc:creator>
  <cp:lastModifiedBy>Caleb Hogge</cp:lastModifiedBy>
  <cp:revision>5</cp:revision>
  <dcterms:created xsi:type="dcterms:W3CDTF">2021-09-16T13:34:38Z</dcterms:created>
  <dcterms:modified xsi:type="dcterms:W3CDTF">2021-09-16T20:18:05Z</dcterms:modified>
</cp:coreProperties>
</file>