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1" r:id="rId5"/>
    <p:sldId id="270" r:id="rId6"/>
    <p:sldId id="269" r:id="rId7"/>
    <p:sldId id="261" r:id="rId8"/>
    <p:sldId id="273" r:id="rId9"/>
    <p:sldId id="260" r:id="rId10"/>
    <p:sldId id="274" r:id="rId11"/>
    <p:sldId id="280" r:id="rId12"/>
    <p:sldId id="281" r:id="rId13"/>
    <p:sldId id="268" r:id="rId14"/>
    <p:sldId id="276" r:id="rId15"/>
    <p:sldId id="265" r:id="rId16"/>
    <p:sldId id="278" r:id="rId17"/>
    <p:sldId id="266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B67D6-725F-45F9-BC54-9EAA2A5F3BD5}" v="23" dt="2021-09-14T20:41:4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0" autoAdjust="0"/>
    <p:restoredTop sz="92178" autoAdjust="0"/>
  </p:normalViewPr>
  <p:slideViewPr>
    <p:cSldViewPr snapToGrid="0" snapToObjects="1">
      <p:cViewPr varScale="1">
        <p:scale>
          <a:sx n="61" d="100"/>
          <a:sy n="61" d="100"/>
        </p:scale>
        <p:origin x="968" y="60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n, Nidha" userId="7766dda9-17ff-4e41-85bf-f4f7160c56bd" providerId="ADAL" clId="{282B67D6-725F-45F9-BC54-9EAA2A5F3BD5}"/>
    <pc:docChg chg="custSel addSld delSld modSld">
      <pc:chgData name="Khan, Nidha" userId="7766dda9-17ff-4e41-85bf-f4f7160c56bd" providerId="ADAL" clId="{282B67D6-725F-45F9-BC54-9EAA2A5F3BD5}" dt="2021-09-14T20:45:28.956" v="1547" actId="27636"/>
      <pc:docMkLst>
        <pc:docMk/>
      </pc:docMkLst>
      <pc:sldChg chg="modSp mod">
        <pc:chgData name="Khan, Nidha" userId="7766dda9-17ff-4e41-85bf-f4f7160c56bd" providerId="ADAL" clId="{282B67D6-725F-45F9-BC54-9EAA2A5F3BD5}" dt="2021-09-14T20:36:12.630" v="1148" actId="20577"/>
        <pc:sldMkLst>
          <pc:docMk/>
          <pc:sldMk cId="3399395958" sldId="260"/>
        </pc:sldMkLst>
        <pc:spChg chg="mod">
          <ac:chgData name="Khan, Nidha" userId="7766dda9-17ff-4e41-85bf-f4f7160c56bd" providerId="ADAL" clId="{282B67D6-725F-45F9-BC54-9EAA2A5F3BD5}" dt="2021-09-14T20:36:12.630" v="1148" actId="20577"/>
          <ac:spMkLst>
            <pc:docMk/>
            <pc:sldMk cId="3399395958" sldId="260"/>
            <ac:spMk id="11267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19:46:37.663" v="269" actId="1076"/>
        <pc:sldMkLst>
          <pc:docMk/>
          <pc:sldMk cId="0" sldId="261"/>
        </pc:sldMkLst>
        <pc:spChg chg="mod">
          <ac:chgData name="Khan, Nidha" userId="7766dda9-17ff-4e41-85bf-f4f7160c56bd" providerId="ADAL" clId="{282B67D6-725F-45F9-BC54-9EAA2A5F3BD5}" dt="2021-09-14T19:46:37.663" v="269" actId="1076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20:44:28.662" v="1545" actId="15"/>
        <pc:sldMkLst>
          <pc:docMk/>
          <pc:sldMk cId="1411486170" sldId="268"/>
        </pc:sldMkLst>
        <pc:spChg chg="mod">
          <ac:chgData name="Khan, Nidha" userId="7766dda9-17ff-4e41-85bf-f4f7160c56bd" providerId="ADAL" clId="{282B67D6-725F-45F9-BC54-9EAA2A5F3BD5}" dt="2021-09-14T20:44:28.662" v="1545" actId="15"/>
          <ac:spMkLst>
            <pc:docMk/>
            <pc:sldMk cId="1411486170" sldId="268"/>
            <ac:spMk id="11267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19:43:47.752" v="55" actId="20577"/>
        <pc:sldMkLst>
          <pc:docMk/>
          <pc:sldMk cId="1940816807" sldId="269"/>
        </pc:sldMkLst>
        <pc:spChg chg="mod">
          <ac:chgData name="Khan, Nidha" userId="7766dda9-17ff-4e41-85bf-f4f7160c56bd" providerId="ADAL" clId="{282B67D6-725F-45F9-BC54-9EAA2A5F3BD5}" dt="2021-09-14T19:43:47.752" v="55" actId="20577"/>
          <ac:spMkLst>
            <pc:docMk/>
            <pc:sldMk cId="1940816807" sldId="269"/>
            <ac:spMk id="9219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20:03:00.175" v="740" actId="20577"/>
        <pc:sldMkLst>
          <pc:docMk/>
          <pc:sldMk cId="3259066443" sldId="270"/>
        </pc:sldMkLst>
        <pc:spChg chg="mod">
          <ac:chgData name="Khan, Nidha" userId="7766dda9-17ff-4e41-85bf-f4f7160c56bd" providerId="ADAL" clId="{282B67D6-725F-45F9-BC54-9EAA2A5F3BD5}" dt="2021-09-14T20:03:00.175" v="740" actId="20577"/>
          <ac:spMkLst>
            <pc:docMk/>
            <pc:sldMk cId="3259066443" sldId="270"/>
            <ac:spMk id="3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20:45:28.956" v="1547" actId="27636"/>
        <pc:sldMkLst>
          <pc:docMk/>
          <pc:sldMk cId="763556536" sldId="271"/>
        </pc:sldMkLst>
        <pc:spChg chg="mod">
          <ac:chgData name="Khan, Nidha" userId="7766dda9-17ff-4e41-85bf-f4f7160c56bd" providerId="ADAL" clId="{282B67D6-725F-45F9-BC54-9EAA2A5F3BD5}" dt="2021-09-14T20:45:28.956" v="1547" actId="27636"/>
          <ac:spMkLst>
            <pc:docMk/>
            <pc:sldMk cId="763556536" sldId="271"/>
            <ac:spMk id="2050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19:53:38.722" v="371" actId="20577"/>
        <pc:sldMkLst>
          <pc:docMk/>
          <pc:sldMk cId="1247375566" sldId="273"/>
        </pc:sldMkLst>
        <pc:spChg chg="mod">
          <ac:chgData name="Khan, Nidha" userId="7766dda9-17ff-4e41-85bf-f4f7160c56bd" providerId="ADAL" clId="{282B67D6-725F-45F9-BC54-9EAA2A5F3BD5}" dt="2021-09-14T19:53:38.722" v="371" actId="20577"/>
          <ac:spMkLst>
            <pc:docMk/>
            <pc:sldMk cId="1247375566" sldId="273"/>
            <ac:spMk id="3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20:02:37.913" v="725" actId="20577"/>
        <pc:sldMkLst>
          <pc:docMk/>
          <pc:sldMk cId="462126769" sldId="274"/>
        </pc:sldMkLst>
        <pc:spChg chg="mod">
          <ac:chgData name="Khan, Nidha" userId="7766dda9-17ff-4e41-85bf-f4f7160c56bd" providerId="ADAL" clId="{282B67D6-725F-45F9-BC54-9EAA2A5F3BD5}" dt="2021-09-14T20:02:37.913" v="725" actId="20577"/>
          <ac:spMkLst>
            <pc:docMk/>
            <pc:sldMk cId="462126769" sldId="274"/>
            <ac:spMk id="3" creationId="{546870A9-3153-0F43-B404-DF3D78D74B93}"/>
          </ac:spMkLst>
        </pc:spChg>
      </pc:sldChg>
      <pc:sldChg chg="modSp mod">
        <pc:chgData name="Khan, Nidha" userId="7766dda9-17ff-4e41-85bf-f4f7160c56bd" providerId="ADAL" clId="{282B67D6-725F-45F9-BC54-9EAA2A5F3BD5}" dt="2021-09-14T20:44:08.080" v="1543" actId="20577"/>
        <pc:sldMkLst>
          <pc:docMk/>
          <pc:sldMk cId="0" sldId="276"/>
        </pc:sldMkLst>
        <pc:spChg chg="mod">
          <ac:chgData name="Khan, Nidha" userId="7766dda9-17ff-4e41-85bf-f4f7160c56bd" providerId="ADAL" clId="{282B67D6-725F-45F9-BC54-9EAA2A5F3BD5}" dt="2021-09-14T20:44:08.080" v="1543" actId="20577"/>
          <ac:spMkLst>
            <pc:docMk/>
            <pc:sldMk cId="0" sldId="276"/>
            <ac:spMk id="179" creationId="{00000000-0000-0000-0000-000000000000}"/>
          </ac:spMkLst>
        </pc:spChg>
      </pc:sldChg>
      <pc:sldChg chg="delSp del mod">
        <pc:chgData name="Khan, Nidha" userId="7766dda9-17ff-4e41-85bf-f4f7160c56bd" providerId="ADAL" clId="{282B67D6-725F-45F9-BC54-9EAA2A5F3BD5}" dt="2021-09-14T20:44:13.906" v="1544" actId="2696"/>
        <pc:sldMkLst>
          <pc:docMk/>
          <pc:sldMk cId="0" sldId="277"/>
        </pc:sldMkLst>
        <pc:spChg chg="del">
          <ac:chgData name="Khan, Nidha" userId="7766dda9-17ff-4e41-85bf-f4f7160c56bd" providerId="ADAL" clId="{282B67D6-725F-45F9-BC54-9EAA2A5F3BD5}" dt="2021-09-14T20:42:38.050" v="1493" actId="478"/>
          <ac:spMkLst>
            <pc:docMk/>
            <pc:sldMk cId="0" sldId="277"/>
            <ac:spMk id="184" creationId="{00000000-0000-0000-0000-000000000000}"/>
          </ac:spMkLst>
        </pc:spChg>
        <pc:spChg chg="del">
          <ac:chgData name="Khan, Nidha" userId="7766dda9-17ff-4e41-85bf-f4f7160c56bd" providerId="ADAL" clId="{282B67D6-725F-45F9-BC54-9EAA2A5F3BD5}" dt="2021-09-14T20:42:39.793" v="1494" actId="478"/>
          <ac:spMkLst>
            <pc:docMk/>
            <pc:sldMk cId="0" sldId="277"/>
            <ac:spMk id="185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20:43:22.850" v="1505" actId="20577"/>
        <pc:sldMkLst>
          <pc:docMk/>
          <pc:sldMk cId="0" sldId="278"/>
        </pc:sldMkLst>
        <pc:spChg chg="mod">
          <ac:chgData name="Khan, Nidha" userId="7766dda9-17ff-4e41-85bf-f4f7160c56bd" providerId="ADAL" clId="{282B67D6-725F-45F9-BC54-9EAA2A5F3BD5}" dt="2021-09-14T20:43:22.850" v="1505" actId="20577"/>
          <ac:spMkLst>
            <pc:docMk/>
            <pc:sldMk cId="0" sldId="278"/>
            <ac:spMk id="193" creationId="{00000000-0000-0000-0000-000000000000}"/>
          </ac:spMkLst>
        </pc:spChg>
      </pc:sldChg>
      <pc:sldChg chg="modSp mod">
        <pc:chgData name="Khan, Nidha" userId="7766dda9-17ff-4e41-85bf-f4f7160c56bd" providerId="ADAL" clId="{282B67D6-725F-45F9-BC54-9EAA2A5F3BD5}" dt="2021-09-14T20:43:45.399" v="1541" actId="20577"/>
        <pc:sldMkLst>
          <pc:docMk/>
          <pc:sldMk cId="0" sldId="279"/>
        </pc:sldMkLst>
        <pc:spChg chg="mod">
          <ac:chgData name="Khan, Nidha" userId="7766dda9-17ff-4e41-85bf-f4f7160c56bd" providerId="ADAL" clId="{282B67D6-725F-45F9-BC54-9EAA2A5F3BD5}" dt="2021-09-14T20:43:45.399" v="1541" actId="20577"/>
          <ac:spMkLst>
            <pc:docMk/>
            <pc:sldMk cId="0" sldId="279"/>
            <ac:spMk id="220" creationId="{00000000-0000-0000-0000-000000000000}"/>
          </ac:spMkLst>
        </pc:spChg>
      </pc:sldChg>
      <pc:sldChg chg="addSp delSp modSp add mod">
        <pc:chgData name="Khan, Nidha" userId="7766dda9-17ff-4e41-85bf-f4f7160c56bd" providerId="ADAL" clId="{282B67D6-725F-45F9-BC54-9EAA2A5F3BD5}" dt="2021-09-14T20:15:59.054" v="1096" actId="20577"/>
        <pc:sldMkLst>
          <pc:docMk/>
          <pc:sldMk cId="774330055" sldId="280"/>
        </pc:sldMkLst>
        <pc:spChg chg="mod">
          <ac:chgData name="Khan, Nidha" userId="7766dda9-17ff-4e41-85bf-f4f7160c56bd" providerId="ADAL" clId="{282B67D6-725F-45F9-BC54-9EAA2A5F3BD5}" dt="2021-09-14T20:03:27.579" v="752" actId="20577"/>
          <ac:spMkLst>
            <pc:docMk/>
            <pc:sldMk cId="774330055" sldId="280"/>
            <ac:spMk id="2" creationId="{98C62115-1368-A04E-A5AD-4FD1633F4A7D}"/>
          </ac:spMkLst>
        </pc:spChg>
        <pc:spChg chg="mod">
          <ac:chgData name="Khan, Nidha" userId="7766dda9-17ff-4e41-85bf-f4f7160c56bd" providerId="ADAL" clId="{282B67D6-725F-45F9-BC54-9EAA2A5F3BD5}" dt="2021-09-14T20:15:59.054" v="1096" actId="20577"/>
          <ac:spMkLst>
            <pc:docMk/>
            <pc:sldMk cId="774330055" sldId="280"/>
            <ac:spMk id="3" creationId="{546870A9-3153-0F43-B404-DF3D78D74B93}"/>
          </ac:spMkLst>
        </pc:spChg>
        <pc:picChg chg="del">
          <ac:chgData name="Khan, Nidha" userId="7766dda9-17ff-4e41-85bf-f4f7160c56bd" providerId="ADAL" clId="{282B67D6-725F-45F9-BC54-9EAA2A5F3BD5}" dt="2021-09-14T20:15:24.519" v="1071" actId="478"/>
          <ac:picMkLst>
            <pc:docMk/>
            <pc:sldMk cId="774330055" sldId="280"/>
            <ac:picMk id="5" creationId="{18CBAADA-01CA-2546-949F-DBE98AC87755}"/>
          </ac:picMkLst>
        </pc:picChg>
        <pc:picChg chg="add mod">
          <ac:chgData name="Khan, Nidha" userId="7766dda9-17ff-4e41-85bf-f4f7160c56bd" providerId="ADAL" clId="{282B67D6-725F-45F9-BC54-9EAA2A5F3BD5}" dt="2021-09-14T20:15:28.373" v="1073" actId="1076"/>
          <ac:picMkLst>
            <pc:docMk/>
            <pc:sldMk cId="774330055" sldId="280"/>
            <ac:picMk id="1026" creationId="{73A66AFE-906B-422C-832C-914B7A3DADDF}"/>
          </ac:picMkLst>
        </pc:picChg>
      </pc:sldChg>
      <pc:sldChg chg="addSp delSp modSp add mod">
        <pc:chgData name="Khan, Nidha" userId="7766dda9-17ff-4e41-85bf-f4f7160c56bd" providerId="ADAL" clId="{282B67D6-725F-45F9-BC54-9EAA2A5F3BD5}" dt="2021-09-14T20:41:47.384" v="1489" actId="1076"/>
        <pc:sldMkLst>
          <pc:docMk/>
          <pc:sldMk cId="2156324443" sldId="281"/>
        </pc:sldMkLst>
        <pc:spChg chg="mod">
          <ac:chgData name="Khan, Nidha" userId="7766dda9-17ff-4e41-85bf-f4f7160c56bd" providerId="ADAL" clId="{282B67D6-725F-45F9-BC54-9EAA2A5F3BD5}" dt="2021-09-14T20:36:17.822" v="1150" actId="20577"/>
          <ac:spMkLst>
            <pc:docMk/>
            <pc:sldMk cId="2156324443" sldId="281"/>
            <ac:spMk id="2" creationId="{98C62115-1368-A04E-A5AD-4FD1633F4A7D}"/>
          </ac:spMkLst>
        </pc:spChg>
        <pc:spChg chg="mod">
          <ac:chgData name="Khan, Nidha" userId="7766dda9-17ff-4e41-85bf-f4f7160c56bd" providerId="ADAL" clId="{282B67D6-725F-45F9-BC54-9EAA2A5F3BD5}" dt="2021-09-14T20:41:15.817" v="1482" actId="20577"/>
          <ac:spMkLst>
            <pc:docMk/>
            <pc:sldMk cId="2156324443" sldId="281"/>
            <ac:spMk id="3" creationId="{546870A9-3153-0F43-B404-DF3D78D74B93}"/>
          </ac:spMkLst>
        </pc:spChg>
        <pc:picChg chg="del">
          <ac:chgData name="Khan, Nidha" userId="7766dda9-17ff-4e41-85bf-f4f7160c56bd" providerId="ADAL" clId="{282B67D6-725F-45F9-BC54-9EAA2A5F3BD5}" dt="2021-09-14T20:19:17.856" v="1133" actId="478"/>
          <ac:picMkLst>
            <pc:docMk/>
            <pc:sldMk cId="2156324443" sldId="281"/>
            <ac:picMk id="1026" creationId="{73A66AFE-906B-422C-832C-914B7A3DADDF}"/>
          </ac:picMkLst>
        </pc:picChg>
        <pc:picChg chg="add mod">
          <ac:chgData name="Khan, Nidha" userId="7766dda9-17ff-4e41-85bf-f4f7160c56bd" providerId="ADAL" clId="{282B67D6-725F-45F9-BC54-9EAA2A5F3BD5}" dt="2021-09-14T20:40:40.329" v="1476" actId="1076"/>
          <ac:picMkLst>
            <pc:docMk/>
            <pc:sldMk cId="2156324443" sldId="281"/>
            <ac:picMk id="2050" creationId="{0D764B86-3CC5-45EC-864A-F7A6CC8B020E}"/>
          </ac:picMkLst>
        </pc:picChg>
        <pc:picChg chg="add mod">
          <ac:chgData name="Khan, Nidha" userId="7766dda9-17ff-4e41-85bf-f4f7160c56bd" providerId="ADAL" clId="{282B67D6-725F-45F9-BC54-9EAA2A5F3BD5}" dt="2021-09-14T20:40:45.315" v="1478" actId="1076"/>
          <ac:picMkLst>
            <pc:docMk/>
            <pc:sldMk cId="2156324443" sldId="281"/>
            <ac:picMk id="2052" creationId="{497FD04C-4A4A-4F07-9731-D2E70D3C8B57}"/>
          </ac:picMkLst>
        </pc:picChg>
        <pc:picChg chg="add mod">
          <ac:chgData name="Khan, Nidha" userId="7766dda9-17ff-4e41-85bf-f4f7160c56bd" providerId="ADAL" clId="{282B67D6-725F-45F9-BC54-9EAA2A5F3BD5}" dt="2021-09-14T20:41:47.384" v="1489" actId="1076"/>
          <ac:picMkLst>
            <pc:docMk/>
            <pc:sldMk cId="2156324443" sldId="281"/>
            <ac:picMk id="2054" creationId="{CFFEC88A-401C-4C56-AFE7-D7AC4FAE0D62}"/>
          </ac:picMkLst>
        </pc:picChg>
        <pc:picChg chg="add mod">
          <ac:chgData name="Khan, Nidha" userId="7766dda9-17ff-4e41-85bf-f4f7160c56bd" providerId="ADAL" clId="{282B67D6-725F-45F9-BC54-9EAA2A5F3BD5}" dt="2021-09-14T20:41:44.782" v="1488" actId="1076"/>
          <ac:picMkLst>
            <pc:docMk/>
            <pc:sldMk cId="2156324443" sldId="281"/>
            <ac:picMk id="2056" creationId="{033DDF2D-144F-4A2C-9850-2295C5E941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FC6D6-24C8-D444-9957-B0315BCAA99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1240-6DCE-F74F-9DCC-07E868B6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1240-6DCE-F74F-9DCC-07E868B6D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1240-6DCE-F74F-9DCC-07E868B6DE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240-6DCE-F74F-9DCC-07E868B6DE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240-6DCE-F74F-9DCC-07E868B6DE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9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915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459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3940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78657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1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4631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8461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6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468" y="1600200"/>
            <a:ext cx="77133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171" y="6356350"/>
            <a:ext cx="1823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71C2-BEF8-7242-BFBF-8EBC8239D39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312" y="685800"/>
            <a:ext cx="8001000" cy="533400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 SIGMA PHI: Lambda Chapter-Cleveland Satellite Annual Report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University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 College of Osteopathic Medicine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Nidha Khan, OMS-II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ΣΣΦ Cleveland Satellite-President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76355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352"/>
            <a:ext cx="8229600" cy="82844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51430"/>
            <a:ext cx="8338456" cy="5015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Membership Requirements: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2024: Pass all semesters without remediation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2025: Pass all semesters without remediation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OU-HCOM on pass/fail system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8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457200" y="331787"/>
            <a:ext cx="8229600" cy="62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Georgia"/>
              <a:buNone/>
            </a:pPr>
            <a:r>
              <a:rPr lang="en-US" sz="3959" b="1"/>
              <a:t>Academic Initiatives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320040" y="1035369"/>
            <a:ext cx="8572500" cy="501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Sessions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Providing additional instruction for OMS-Is before exams</a:t>
            </a:r>
            <a:endParaRPr dirty="0"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Lecture Series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Collaboration with other OU-HCOM organizations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Invite physicians to speak to students about being a physician </a:t>
            </a:r>
            <a:endParaRPr dirty="0"/>
          </a:p>
          <a:p>
            <a:pPr marL="45720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Panels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Panels of older students speaking about residencies and clinical rotations  </a:t>
            </a:r>
            <a:endParaRPr dirty="0"/>
          </a:p>
          <a:p>
            <a:pPr marL="74295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29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Distinguished Osteopathic Commitment (DOC) Awards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77574"/>
            <a:ext cx="8458200" cy="49530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Organized with Student Government Association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Present awards for faculty, staff, and students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Recipients determined by student ballot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Osteopathic Mentor Award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Given to an Ohio Osteopathic Physician who, by his or her example and involvement, excels in mentorship and provides significant influence to students at OU-HCOM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457200" y="297498"/>
            <a:ext cx="8229600" cy="62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Georgia"/>
              <a:buNone/>
            </a:pPr>
            <a:r>
              <a:rPr lang="en-US" sz="3959" b="1"/>
              <a:t>OU-HCOM Activities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210192" y="1290637"/>
            <a:ext cx="4762072" cy="396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Walk with the Dean</a:t>
            </a:r>
            <a:endParaRPr dirty="0"/>
          </a:p>
          <a:p>
            <a:pPr marL="742950" lvl="1" indent="-285750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0"/>
              <a:buChar char="–"/>
            </a:pPr>
            <a:r>
              <a:rPr lang="en-US" sz="1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walk in the park with the Dean as a stress relief event </a:t>
            </a:r>
            <a:endParaRPr dirty="0"/>
          </a:p>
          <a:p>
            <a:pPr marL="457200" lvl="1" indent="0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Therapy dogs, yoga, smoothie day</a:t>
            </a:r>
            <a:endParaRPr dirty="0"/>
          </a:p>
          <a:p>
            <a:pPr marL="742950" lvl="1" indent="-285750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0"/>
              <a:buChar char="–"/>
            </a:pPr>
            <a:r>
              <a:rPr lang="en-US" sz="1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Initiatives from Student Affairs to promote health and wellness</a:t>
            </a:r>
            <a:endParaRPr dirty="0"/>
          </a:p>
          <a:p>
            <a:pPr marL="742950" lvl="1" indent="-168275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Community Tutors</a:t>
            </a:r>
            <a:endParaRPr dirty="0"/>
          </a:p>
          <a:p>
            <a:pPr marL="742950" lvl="1" indent="-285750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0"/>
              <a:buChar char="–"/>
            </a:pPr>
            <a:r>
              <a:rPr lang="en-US" sz="1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Weekly  virtual review sessions for OMS-I students</a:t>
            </a:r>
            <a:endParaRPr dirty="0"/>
          </a:p>
          <a:p>
            <a:pPr marL="457200" lvl="1" indent="0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OMM Honors TAs</a:t>
            </a:r>
            <a:endParaRPr dirty="0"/>
          </a:p>
          <a:p>
            <a:pPr marL="742950" lvl="1" indent="-285750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lt1"/>
              </a:buClr>
              <a:buSzPts val="1850"/>
              <a:buChar char="–"/>
            </a:pPr>
            <a:r>
              <a:rPr lang="en-US" sz="1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Weekly virtual instruction on OMS-Is in OMM lab</a:t>
            </a:r>
            <a:endParaRPr dirty="0"/>
          </a:p>
          <a:p>
            <a:pPr marL="742950" lvl="1" indent="-168275" algn="l" rtl="0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0193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2264" y="1937101"/>
            <a:ext cx="4011352" cy="267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 Cords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334" y="1600200"/>
            <a:ext cx="7713331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Presented by second year class to Sigma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Sigma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Phi members of the graduating class.</a:t>
            </a:r>
          </a:p>
        </p:txBody>
      </p:sp>
      <p:pic>
        <p:nvPicPr>
          <p:cNvPr id="15364" name="Picture 4" descr="honor_c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916" y="3429000"/>
            <a:ext cx="263683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OUCOM gradu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405" y="3429000"/>
            <a:ext cx="3436938" cy="254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8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457199" y="255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</a:pPr>
            <a:r>
              <a:rPr lang="en-US" sz="4000" b="1"/>
              <a:t>Thank You!</a:t>
            </a:r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685798" y="5040085"/>
            <a:ext cx="7772400" cy="127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Nidha Khan, OMS-II</a:t>
            </a:r>
            <a:endParaRPr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nk769420@ohio.edu</a:t>
            </a:r>
            <a:endParaRPr dirty="0"/>
          </a:p>
        </p:txBody>
      </p:sp>
      <p:pic>
        <p:nvPicPr>
          <p:cNvPr id="221" name="Google Shape;221;p31" descr="Image result for heritage college of osteopathic medic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18" y="1527583"/>
            <a:ext cx="3174960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264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8" y="1788886"/>
            <a:ext cx="7713331" cy="3868271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Membership overview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Lambda - Cleveland Executive Board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Activities: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Community Service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Academics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Awards</a:t>
            </a:r>
          </a:p>
          <a:p>
            <a:endParaRPr lang="en-US" b="0" dirty="0">
              <a:latin typeface="Georgia" panose="02040502050405020303" pitchFamily="18" charset="0"/>
            </a:endParaRPr>
          </a:p>
          <a:p>
            <a:endParaRPr lang="en-US" b="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D4E68-EE15-6045-8533-7C36BF30A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85" b="17510"/>
          <a:stretch/>
        </p:blipFill>
        <p:spPr>
          <a:xfrm>
            <a:off x="3739243" y="4357971"/>
            <a:ext cx="5078185" cy="21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284" y="408538"/>
            <a:ext cx="4836459" cy="854915"/>
          </a:xfrm>
        </p:spPr>
        <p:txBody>
          <a:bodyPr/>
          <a:lstStyle/>
          <a:p>
            <a:r>
              <a:rPr lang="en-US" b="1" dirty="0"/>
              <a:t>Members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102" y="1170551"/>
            <a:ext cx="7537964" cy="50909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Current Total at Cleveland Satellite:  17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2022: 10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2023: 2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2024: 5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Total OU-HCOM Members: 88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2022, Class of 2023, Class of 2024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Campuses: Athens, Cleveland, Dublin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OU-HCOM Cleveland / SSP Lambda-Cleveland graduated its first class of students in May 2019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Recruitment: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End of Fall term for Class of 2024 and 2025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Emphasis on community service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194081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1133115" y="1316022"/>
            <a:ext cx="7398150" cy="444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President: </a:t>
            </a:r>
            <a:r>
              <a:rPr lang="en-US" sz="22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Nidha Khan, OMS-II</a:t>
            </a:r>
            <a:endParaRPr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nk769420@ohio.edu</a:t>
            </a:r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 President: </a:t>
            </a:r>
            <a:r>
              <a:rPr lang="en-US" sz="22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Amelia El-</a:t>
            </a:r>
            <a:r>
              <a:rPr lang="en-US" sz="2200" b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Mahdy</a:t>
            </a:r>
            <a:r>
              <a:rPr lang="en-US" sz="22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OMS-II</a:t>
            </a:r>
            <a:endParaRPr lang="en-US" b="0"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ae307920@ohio.edu</a:t>
            </a:r>
            <a:endParaRPr dirty="0"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Secretary/Treasurer: </a:t>
            </a:r>
            <a:r>
              <a:rPr lang="en-US" sz="22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Troy Williams, OMS-II</a:t>
            </a:r>
            <a:endParaRPr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tw560316@ohio.edu</a:t>
            </a:r>
            <a:endParaRPr dirty="0"/>
          </a:p>
          <a:p>
            <a:pPr marL="742950" lvl="1" indent="-17145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2846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</a:pPr>
            <a:r>
              <a:rPr lang="en-US" b="1"/>
              <a:t>Cleveland Executive Board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78" y="1485445"/>
            <a:ext cx="7632871" cy="4786084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eorgia" panose="02040502050405020303" pitchFamily="18" charset="0"/>
              </a:rPr>
              <a:t>Fall 2021</a:t>
            </a:r>
          </a:p>
          <a:p>
            <a:pPr lvl="1"/>
            <a:r>
              <a:rPr lang="en-US" sz="2400" b="0" dirty="0">
                <a:solidFill>
                  <a:schemeClr val="bg1"/>
                </a:solidFill>
                <a:latin typeface="Georgia" panose="02040502050405020303" pitchFamily="18" charset="0"/>
              </a:rPr>
              <a:t>Project Linus Service Project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Giving Tree </a:t>
            </a:r>
          </a:p>
          <a:p>
            <a:pPr lvl="1"/>
            <a:r>
              <a:rPr lang="en-US" sz="2400" b="0" dirty="0">
                <a:solidFill>
                  <a:schemeClr val="bg1"/>
                </a:solidFill>
                <a:latin typeface="Georgia" panose="02040502050405020303" pitchFamily="18" charset="0"/>
              </a:rPr>
              <a:t>New Member Application Cycle: December 2021-January 2022</a:t>
            </a:r>
            <a:endParaRPr lang="en-US" sz="2800" b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800" b="0" dirty="0">
                <a:solidFill>
                  <a:schemeClr val="bg1"/>
                </a:solidFill>
                <a:latin typeface="Georgia" panose="02040502050405020303" pitchFamily="18" charset="0"/>
              </a:rPr>
              <a:t>Spring 2022</a:t>
            </a:r>
          </a:p>
          <a:p>
            <a:pPr lvl="1"/>
            <a:r>
              <a:rPr lang="en-US" sz="2400" b="0" dirty="0">
                <a:solidFill>
                  <a:schemeClr val="bg1"/>
                </a:solidFill>
                <a:latin typeface="Georgia" panose="02040502050405020303" pitchFamily="18" charset="0"/>
              </a:rPr>
              <a:t>New Member Induction Ceremony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Valentine’s Project</a:t>
            </a:r>
            <a:endParaRPr lang="en-US" sz="2400" b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SSP Day of Service</a:t>
            </a:r>
          </a:p>
          <a:p>
            <a:pPr lvl="1"/>
            <a:endParaRPr lang="en-US" sz="2400" b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7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778"/>
            <a:ext cx="8229600" cy="813934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Service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573" y="1297894"/>
            <a:ext cx="7747000" cy="48706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Membership requirement: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OMS-I &amp; OMS-II: 12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hrs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/semester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OMS-III &amp; OMS-VI: 4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hrs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/semester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All members are presented with SSP-hosted opportunities to help fulfill membership requirements: 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Project Linus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Giving Tree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SSP-Cleveland Day of Service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Members welcome to volunteer in other events &amp; activities</a:t>
            </a:r>
          </a:p>
        </p:txBody>
      </p:sp>
    </p:spTree>
    <p:extLst>
      <p:ext uri="{BB962C8B-B14F-4D97-AF65-F5344CB8AC3E}">
        <p14:creationId xmlns:p14="http://schemas.microsoft.com/office/powerpoint/2010/main" val="339939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2115-1368-A04E-A5AD-4FD1633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/>
              <a:t>Project Linus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70A9-3153-0F43-B404-DF3D78D7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30" y="1498602"/>
            <a:ext cx="7713331" cy="4525963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eorgia" panose="02040502050405020303" pitchFamily="18" charset="0"/>
              </a:rPr>
              <a:t>Make fleece tie-blankets to be delivered to sick children at local hospitals</a:t>
            </a:r>
          </a:p>
          <a:p>
            <a:r>
              <a:rPr lang="en-US" sz="2800" b="0" dirty="0">
                <a:solidFill>
                  <a:schemeClr val="bg1"/>
                </a:solidFill>
                <a:latin typeface="Georgia" panose="02040502050405020303" pitchFamily="18" charset="0"/>
              </a:rPr>
              <a:t>Optional community service project that helps members obtain their Fall semester service requirement</a:t>
            </a:r>
          </a:p>
          <a:p>
            <a:r>
              <a:rPr lang="en-US" sz="2800" b="0" dirty="0">
                <a:solidFill>
                  <a:schemeClr val="bg1"/>
                </a:solidFill>
                <a:latin typeface="Georgia" panose="02040502050405020303" pitchFamily="18" charset="0"/>
              </a:rPr>
              <a:t>Also services as an informational Q&amp;A session for the Class of 2024 and 2025</a:t>
            </a:r>
          </a:p>
          <a:p>
            <a:endParaRPr lang="en-US" b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AADA-01CA-2546-949F-DBE98AC8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16" y="4906736"/>
            <a:ext cx="4826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2115-1368-A04E-A5AD-4FD1633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Giving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70A9-3153-0F43-B404-DF3D78D7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30" y="1498602"/>
            <a:ext cx="7713331" cy="4525963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eorgia" panose="02040502050405020303" pitchFamily="18" charset="0"/>
              </a:rPr>
              <a:t>Make or purchase donations for local children and families in need in the Greater Cleveland Area</a:t>
            </a:r>
          </a:p>
          <a:p>
            <a:pPr lvl="1"/>
            <a:r>
              <a:rPr lang="en-US" sz="2400" b="0" dirty="0">
                <a:solidFill>
                  <a:schemeClr val="bg1"/>
                </a:solidFill>
                <a:latin typeface="Georgia" panose="02040502050405020303" pitchFamily="18" charset="0"/>
              </a:rPr>
              <a:t>Last year’s focus was on providing access to clean masks</a:t>
            </a:r>
            <a:endParaRPr lang="en-US" b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The Giving Tree Project - Home | Facebook">
            <a:extLst>
              <a:ext uri="{FF2B5EF4-FFF2-40B4-BE49-F238E27FC236}">
                <a16:creationId xmlns:a16="http://schemas.microsoft.com/office/drawing/2014/main" id="{73A66AFE-906B-422C-832C-914B7A3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45" y="42291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3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2115-1368-A04E-A5AD-4FD1633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SSP-Cleveland Day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70A9-3153-0F43-B404-DF3D78D7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30" y="1498602"/>
            <a:ext cx="7713331" cy="4525963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eorgia" panose="02040502050405020303" pitchFamily="18" charset="0"/>
              </a:rPr>
              <a:t>SSP members collectively decide on a service project they want to do together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Some ideas being considered for 2022: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Greater Cleveland Foodbank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COVID-vaccine efforts</a:t>
            </a:r>
          </a:p>
          <a:p>
            <a:pPr lvl="2"/>
            <a:r>
              <a:rPr lang="en-US" b="0" dirty="0">
                <a:solidFill>
                  <a:schemeClr val="bg1"/>
                </a:solidFill>
                <a:latin typeface="Georgia" panose="02040502050405020303" pitchFamily="18" charset="0"/>
              </a:rPr>
              <a:t>Akron Foodbank </a:t>
            </a:r>
          </a:p>
          <a:p>
            <a:pPr lvl="2"/>
            <a:r>
              <a:rPr lang="en-US" b="0" dirty="0">
                <a:solidFill>
                  <a:schemeClr val="bg1"/>
                </a:solidFill>
                <a:latin typeface="Georgia" panose="02040502050405020303" pitchFamily="18" charset="0"/>
              </a:rPr>
              <a:t>Ha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bitat for Humanity</a:t>
            </a:r>
            <a:endParaRPr lang="en-US" b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40 Years of the Food Bank">
            <a:extLst>
              <a:ext uri="{FF2B5EF4-FFF2-40B4-BE49-F238E27FC236}">
                <a16:creationId xmlns:a16="http://schemas.microsoft.com/office/drawing/2014/main" id="{0D764B86-3CC5-45EC-864A-F7A6CC8B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93" y="3601969"/>
            <a:ext cx="2539890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kron-Canton Regional Foodbank">
            <a:extLst>
              <a:ext uri="{FF2B5EF4-FFF2-40B4-BE49-F238E27FC236}">
                <a16:creationId xmlns:a16="http://schemas.microsoft.com/office/drawing/2014/main" id="{497FD04C-4A4A-4F07-9731-D2E70D3C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20" y="4277222"/>
            <a:ext cx="1301805" cy="21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rst look inside Wolstein Center's mass coronavirus vaccination site in  Cleveland (photos, video) - cleveland.com">
            <a:extLst>
              <a:ext uri="{FF2B5EF4-FFF2-40B4-BE49-F238E27FC236}">
                <a16:creationId xmlns:a16="http://schemas.microsoft.com/office/drawing/2014/main" id="{CFFEC88A-401C-4C56-AFE7-D7AC4FAE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54" y="4917321"/>
            <a:ext cx="2373432" cy="13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bitat for Humanity, Greater Cleveland - Home | Facebook">
            <a:extLst>
              <a:ext uri="{FF2B5EF4-FFF2-40B4-BE49-F238E27FC236}">
                <a16:creationId xmlns:a16="http://schemas.microsoft.com/office/drawing/2014/main" id="{033DDF2D-144F-4A2C-9850-2295C5E9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82" y="4677675"/>
            <a:ext cx="1790645" cy="17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24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6694C9F54D74D82D30B48E5EE0E57" ma:contentTypeVersion="11" ma:contentTypeDescription="Create a new document." ma:contentTypeScope="" ma:versionID="50767dce48d21404a90d5659233d772d">
  <xsd:schema xmlns:xsd="http://www.w3.org/2001/XMLSchema" xmlns:xs="http://www.w3.org/2001/XMLSchema" xmlns:p="http://schemas.microsoft.com/office/2006/metadata/properties" xmlns:ns3="c317cd9d-8233-4d10-a81d-8394e1718c15" xmlns:ns4="bf165535-24de-43c8-8142-aad0b0f13a00" targetNamespace="http://schemas.microsoft.com/office/2006/metadata/properties" ma:root="true" ma:fieldsID="09be0b1d6f4eec14496689b212ae89c5" ns3:_="" ns4:_="">
    <xsd:import namespace="c317cd9d-8233-4d10-a81d-8394e1718c15"/>
    <xsd:import namespace="bf165535-24de-43c8-8142-aad0b0f13a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7cd9d-8233-4d10-a81d-8394e1718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65535-24de-43c8-8142-aad0b0f13a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7226A1-ACA4-4FA1-BDCA-504971B67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17cd9d-8233-4d10-a81d-8394e1718c15"/>
    <ds:schemaRef ds:uri="bf165535-24de-43c8-8142-aad0b0f13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5C5B27-F567-4EFA-B4F1-21FEC66A8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1CBA56-5031-4FF6-9731-59663F9B917B}">
  <ds:schemaRefs>
    <ds:schemaRef ds:uri="http://schemas.microsoft.com/office/infopath/2007/PartnerControls"/>
    <ds:schemaRef ds:uri="bf165535-24de-43c8-8142-aad0b0f13a00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317cd9d-8233-4d10-a81d-8394e1718c1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7417</TotalTime>
  <Words>568</Words>
  <Application>Microsoft Office PowerPoint</Application>
  <PresentationFormat>On-screen Show (4:3)</PresentationFormat>
  <Paragraphs>112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Georgia</vt:lpstr>
      <vt:lpstr>Office Theme</vt:lpstr>
      <vt:lpstr>SIGMA SIGMA PHI: Lambda Chapter-Cleveland Satellite Annual Report  Ohio University Heritage College of Osteopathic Medicine  Nidha Khan, OMS-II  ΣΣΦ Cleveland Satellite-President   September 2021</vt:lpstr>
      <vt:lpstr>Outline</vt:lpstr>
      <vt:lpstr>Members</vt:lpstr>
      <vt:lpstr>Cleveland Executive Board</vt:lpstr>
      <vt:lpstr>Future Events</vt:lpstr>
      <vt:lpstr>Community Service</vt:lpstr>
      <vt:lpstr>Project Linus</vt:lpstr>
      <vt:lpstr>Giving Tree</vt:lpstr>
      <vt:lpstr>SSP-Cleveland Day of Service</vt:lpstr>
      <vt:lpstr>Academics</vt:lpstr>
      <vt:lpstr>Academic Initiatives</vt:lpstr>
      <vt:lpstr>Distinguished Osteopathic Commitment (DOC) Awards</vt:lpstr>
      <vt:lpstr>OU-HCOM Activities</vt:lpstr>
      <vt:lpstr>Honor Cords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Brown</dc:creator>
  <cp:lastModifiedBy>Khan, Nidha</cp:lastModifiedBy>
  <cp:revision>69</cp:revision>
  <dcterms:created xsi:type="dcterms:W3CDTF">2012-11-15T14:52:20Z</dcterms:created>
  <dcterms:modified xsi:type="dcterms:W3CDTF">2021-09-14T20:45:34Z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0x0101003C36694C9F54D74D82D30B48E5EE0E57</vt:lpwstr>
  </property>
</Properties>
</file>