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098"/>
  </p:normalViewPr>
  <p:slideViewPr>
    <p:cSldViewPr snapToGrid="0" snapToObjects="1">
      <p:cViewPr varScale="1">
        <p:scale>
          <a:sx n="100" d="100"/>
          <a:sy n="100" d="100"/>
        </p:scale>
        <p:origin x="11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F7A1C-8383-AA48-B4D5-61181CCE5B9A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6273F-0B4F-3349-9390-DC87F85F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Virtual Kid’s </a:t>
            </a:r>
            <a:r>
              <a:rPr lang="en-US" dirty="0" err="1"/>
              <a:t>Klothing</a:t>
            </a:r>
            <a:r>
              <a:rPr lang="en-US" dirty="0"/>
              <a:t> Drive: Our chapter hosted a virtual clothing drive where donations were collected for purchasing clothing for a local daycare.</a:t>
            </a:r>
          </a:p>
          <a:p>
            <a:pPr marL="171450" indent="-171450">
              <a:buFontTx/>
              <a:buChar char="-"/>
            </a:pPr>
            <a:r>
              <a:rPr lang="en-US" dirty="0"/>
              <a:t>Letters to Santa: Students wrote letters to critically ill children through the Make-A-Wish Foundation, and for every letter written, Macy’s donated $1 to Make-A-Wish. </a:t>
            </a:r>
          </a:p>
          <a:p>
            <a:pPr marL="171450" indent="-171450">
              <a:buFontTx/>
              <a:buChar char="-"/>
            </a:pPr>
            <a:r>
              <a:rPr lang="en-US" dirty="0"/>
              <a:t>Hygiene Kits: Small hygiene kits were prepared for donation to the Warming Station, the local homeless shelter Touro gives a lot of support to. Approximately 36 kits were prepared, and they consisted of socks, undershirts, boxers, masks, and hand sanitizers. 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MedAcheive</a:t>
            </a:r>
            <a:r>
              <a:rPr lang="en-US" dirty="0"/>
              <a:t> Presentation: </a:t>
            </a:r>
            <a:r>
              <a:rPr lang="en-US" dirty="0" err="1"/>
              <a:t>MedAchieve</a:t>
            </a:r>
            <a:r>
              <a:rPr lang="en-US" dirty="0"/>
              <a:t> is volunteer mentoring program at Touro in which medical students mentor local high school students that are interested in pursuing science and medicine. Each week, a two-hour meeting is held where mentors and mentees get together to listen to presentations and participate in hands-on activities. SSP had a presentation titled “Med School Myth Busting” on Zoom for one meeting. </a:t>
            </a:r>
          </a:p>
          <a:p>
            <a:pPr marL="171450" indent="-171450">
              <a:buFontTx/>
              <a:buChar char="-"/>
            </a:pPr>
            <a:r>
              <a:rPr lang="en-US" dirty="0"/>
              <a:t>Earth Day Celebration: Our chapter hosted an Earth Day event where students planted flowers on Touro’s campus and cleaned up the campus grounds and surrounding community by picking up trash. </a:t>
            </a:r>
          </a:p>
          <a:p>
            <a:pPr marL="171450" indent="-171450">
              <a:buFontTx/>
              <a:buChar char="-"/>
            </a:pPr>
            <a:r>
              <a:rPr lang="en-US" dirty="0" err="1"/>
              <a:t>MedBee</a:t>
            </a:r>
            <a:r>
              <a:rPr lang="en-US" dirty="0"/>
              <a:t> with </a:t>
            </a:r>
            <a:r>
              <a:rPr lang="en-US" dirty="0" err="1"/>
              <a:t>MedAchieve</a:t>
            </a:r>
            <a:r>
              <a:rPr lang="en-US" dirty="0"/>
              <a:t>: See description of </a:t>
            </a:r>
            <a:r>
              <a:rPr lang="en-US" dirty="0" err="1"/>
              <a:t>MedAchieve</a:t>
            </a:r>
            <a:r>
              <a:rPr lang="en-US" dirty="0"/>
              <a:t> above. A medical spelling bee was held by our chapter for the high school students on Zoom. </a:t>
            </a:r>
          </a:p>
          <a:p>
            <a:pPr marL="171450" indent="-171450">
              <a:buFontTx/>
              <a:buChar char="-"/>
            </a:pPr>
            <a:r>
              <a:rPr lang="en-US" dirty="0"/>
              <a:t>Business of Medicine Talk: A Zoom talk was organized by our chapter in which we had Dr. Sanjay </a:t>
            </a:r>
            <a:r>
              <a:rPr lang="en-US" dirty="0" err="1"/>
              <a:t>Bakshi</a:t>
            </a:r>
            <a:r>
              <a:rPr lang="en-US" dirty="0"/>
              <a:t>, a pain medicine specialist and investor in early-stage medical companies, presented on his experience with balancing private practice medicine and being an investor as well as an author.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6273F-0B4F-3349-9390-DC87F85F20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9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1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7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6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62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2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4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6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7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71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13" r:id="rId6"/>
    <p:sldLayoutId id="2147483908" r:id="rId7"/>
    <p:sldLayoutId id="2147483909" r:id="rId8"/>
    <p:sldLayoutId id="2147483910" r:id="rId9"/>
    <p:sldLayoutId id="2147483912" r:id="rId10"/>
    <p:sldLayoutId id="21474839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F0819-D8B6-5043-B3E7-2148EB732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Autofit/>
          </a:bodyPr>
          <a:lstStyle/>
          <a:p>
            <a:r>
              <a:rPr lang="en-US" sz="4400" dirty="0">
                <a:latin typeface="Farah" pitchFamily="2" charset="-78"/>
                <a:cs typeface="Farah" pitchFamily="2" charset="-78"/>
              </a:rPr>
              <a:t>Touro College of Osteopathic Medicine</a:t>
            </a:r>
            <a:br>
              <a:rPr lang="en-US" sz="4400" dirty="0">
                <a:latin typeface="Farah" pitchFamily="2" charset="-78"/>
                <a:cs typeface="Farah" pitchFamily="2" charset="-78"/>
              </a:rPr>
            </a:br>
            <a:r>
              <a:rPr lang="en-US" sz="4400" dirty="0">
                <a:latin typeface="Farah" pitchFamily="2" charset="-78"/>
                <a:cs typeface="Farah" pitchFamily="2" charset="-78"/>
              </a:rPr>
              <a:t>Middletown, NY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2DE71A-3EC6-714C-8736-2F07EB28F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Farah" pitchFamily="2" charset="-78"/>
                <a:cs typeface="Farah" pitchFamily="2" charset="-78"/>
              </a:rPr>
              <a:t>Sigma Sigma Phi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Farah" pitchFamily="2" charset="-78"/>
                <a:cs typeface="Farah" pitchFamily="2" charset="-78"/>
              </a:rPr>
              <a:t>Psi Chapter - Additional Site</a:t>
            </a:r>
          </a:p>
          <a:p>
            <a:pPr algn="ctr"/>
            <a:r>
              <a:rPr lang="en-US" sz="2000" dirty="0">
                <a:latin typeface="Farah" pitchFamily="2" charset="-78"/>
                <a:cs typeface="Farah" pitchFamily="2" charset="-78"/>
              </a:rPr>
              <a:t>Annual Chapter Report </a:t>
            </a:r>
            <a:r>
              <a:rPr lang="en-US" sz="1800" dirty="0">
                <a:latin typeface="Arial Nova" panose="020B0504020202020204" pitchFamily="34" charset="0"/>
                <a:cs typeface="Arial" panose="020B0604020202020204" pitchFamily="34" charset="0"/>
              </a:rPr>
              <a:t>- 2021</a:t>
            </a:r>
            <a:endParaRPr lang="en-US" sz="2000" dirty="0"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A1A37C"/>
          </a:solidFill>
          <a:ln w="38100" cap="rnd">
            <a:solidFill>
              <a:srgbClr val="A1A37C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orning view of a forest">
            <a:extLst>
              <a:ext uri="{FF2B5EF4-FFF2-40B4-BE49-F238E27FC236}">
                <a16:creationId xmlns:a16="http://schemas.microsoft.com/office/drawing/2014/main" id="{AE658A0E-A552-4C81-AB88-D0C7827D69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F7FB8C-ABC3-0E44-861E-F4628A577F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4733" y="210312"/>
            <a:ext cx="1864179" cy="18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20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rgbClr val="A1A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50C9A-5461-A147-9E7B-33311E82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76" y="259659"/>
            <a:ext cx="9144000" cy="133507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2021-2022 Executive Board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08FD86A2-82CE-48F4-B78A-8B9CA7BA2C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5406F-FEDA-E347-AE6F-795124660E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4542" y="6102475"/>
            <a:ext cx="4060371" cy="731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A59357-530D-EA4C-931D-0EB42EB4960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31" y="1070719"/>
            <a:ext cx="2327730" cy="31036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D14068E-EF1A-3E4A-A679-2D835222DCF4}"/>
              </a:ext>
            </a:extLst>
          </p:cNvPr>
          <p:cNvSpPr txBox="1"/>
          <p:nvPr/>
        </p:nvSpPr>
        <p:spPr>
          <a:xfrm>
            <a:off x="1068598" y="4259829"/>
            <a:ext cx="1544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President: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Brittany </a:t>
            </a:r>
            <a:r>
              <a:rPr lang="en-US" sz="2800" b="1" dirty="0" err="1">
                <a:solidFill>
                  <a:schemeClr val="bg1"/>
                </a:solidFill>
              </a:rPr>
              <a:t>Galuppo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4A60BC-B934-0F40-9E84-D707FFF11465}"/>
              </a:ext>
            </a:extLst>
          </p:cNvPr>
          <p:cNvSpPr txBox="1"/>
          <p:nvPr/>
        </p:nvSpPr>
        <p:spPr>
          <a:xfrm>
            <a:off x="4088820" y="2314878"/>
            <a:ext cx="13962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Vice President:</a:t>
            </a:r>
          </a:p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Herisha</a:t>
            </a:r>
            <a:r>
              <a:rPr lang="en-US" sz="2800" b="1" dirty="0">
                <a:solidFill>
                  <a:schemeClr val="bg1"/>
                </a:solidFill>
              </a:rPr>
              <a:t> Shah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78FF445-E0B3-5243-A404-268680F9741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3063" y="3380194"/>
            <a:ext cx="2327730" cy="285881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6A12F42-3430-4247-8B4A-282DDB92B0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2419" y="1654341"/>
            <a:ext cx="1988786" cy="298069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23A6D03-CE52-3044-BB57-C9832B76674B}"/>
              </a:ext>
            </a:extLst>
          </p:cNvPr>
          <p:cNvSpPr txBox="1"/>
          <p:nvPr/>
        </p:nvSpPr>
        <p:spPr>
          <a:xfrm>
            <a:off x="7087939" y="4726605"/>
            <a:ext cx="118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Treasurer:</a:t>
            </a:r>
          </a:p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Sachin</a:t>
            </a:r>
            <a:r>
              <a:rPr lang="en-US" sz="2800" b="1" dirty="0">
                <a:solidFill>
                  <a:schemeClr val="bg1"/>
                </a:solidFill>
              </a:rPr>
              <a:t> Shah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552E3B2-913E-3248-BB84-18A14168222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5401" y="3074692"/>
            <a:ext cx="2263371" cy="237027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EBCBDBE-EC24-5144-838E-71EF741A4260}"/>
              </a:ext>
            </a:extLst>
          </p:cNvPr>
          <p:cNvSpPr txBox="1"/>
          <p:nvPr/>
        </p:nvSpPr>
        <p:spPr>
          <a:xfrm>
            <a:off x="9731740" y="2019481"/>
            <a:ext cx="15906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Secretary: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Yong Seok Chang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392AD9-246F-724C-808C-662F1C40C453}"/>
              </a:ext>
            </a:extLst>
          </p:cNvPr>
          <p:cNvSpPr txBox="1"/>
          <p:nvPr/>
        </p:nvSpPr>
        <p:spPr>
          <a:xfrm>
            <a:off x="87087" y="6276887"/>
            <a:ext cx="338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Faculty Advisor: Dr. Kenneth </a:t>
            </a:r>
            <a:r>
              <a:rPr lang="en-US" sz="2800" b="1" dirty="0" err="1"/>
              <a:t>Steier</a:t>
            </a:r>
            <a:r>
              <a:rPr lang="en-US" sz="2800" b="1" dirty="0"/>
              <a:t>, DO</a:t>
            </a:r>
          </a:p>
        </p:txBody>
      </p:sp>
    </p:spTree>
    <p:extLst>
      <p:ext uri="{BB962C8B-B14F-4D97-AF65-F5344CB8AC3E}">
        <p14:creationId xmlns:p14="http://schemas.microsoft.com/office/powerpoint/2010/main" val="86120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rgbClr val="A1A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50C9A-5461-A147-9E7B-33311E82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76" y="-47490"/>
            <a:ext cx="9144000" cy="13765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Application process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08FD86A2-82CE-48F4-B78A-8B9CA7BA2C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5406F-FEDA-E347-AE6F-795124660E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4542" y="6102475"/>
            <a:ext cx="4060371" cy="7315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C6F8AA-F866-A441-8C53-60BB72A040D8}"/>
              </a:ext>
            </a:extLst>
          </p:cNvPr>
          <p:cNvSpPr txBox="1"/>
          <p:nvPr/>
        </p:nvSpPr>
        <p:spPr>
          <a:xfrm>
            <a:off x="936172" y="1305341"/>
            <a:ext cx="1082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Have at least a 3.0 cumulative GPA to apply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Submit an application for membership in spring of 1</a:t>
            </a:r>
            <a:r>
              <a:rPr lang="en-US" sz="3600" b="1" baseline="30000" dirty="0">
                <a:solidFill>
                  <a:schemeClr val="bg1"/>
                </a:solidFill>
              </a:rPr>
              <a:t>st</a:t>
            </a:r>
            <a:r>
              <a:rPr lang="en-US" sz="3600" b="1" dirty="0">
                <a:solidFill>
                  <a:schemeClr val="bg1"/>
                </a:solidFill>
              </a:rPr>
              <a:t> year or fall of 2</a:t>
            </a:r>
            <a:r>
              <a:rPr lang="en-US" sz="3600" b="1" baseline="30000" dirty="0">
                <a:solidFill>
                  <a:schemeClr val="bg1"/>
                </a:solidFill>
              </a:rPr>
              <a:t>nd</a:t>
            </a:r>
            <a:r>
              <a:rPr lang="en-US" sz="3600" b="1" dirty="0">
                <a:solidFill>
                  <a:schemeClr val="bg1"/>
                </a:solidFill>
              </a:rPr>
              <a:t> year of medical 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Application is reviewed blindly and scored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Points are given for commitment to service, honors, leadership, activities, work experience, academic performance, and essay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Membership is offered to top-scoring applicants, not to exceed more than 25% of the class (60% of seats available given in spring and 40% given in fall)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5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rgbClr val="A1A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50C9A-5461-A147-9E7B-33311E82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76" y="135479"/>
            <a:ext cx="9144000" cy="133507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Membership requirements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08FD86A2-82CE-48F4-B78A-8B9CA7BA2C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5406F-FEDA-E347-AE6F-795124660E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4542" y="6102475"/>
            <a:ext cx="4060371" cy="7315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95F46AF-A625-E943-9DF3-532DFB58497C}"/>
              </a:ext>
            </a:extLst>
          </p:cNvPr>
          <p:cNvSpPr txBox="1"/>
          <p:nvPr/>
        </p:nvSpPr>
        <p:spPr>
          <a:xfrm>
            <a:off x="968829" y="1850816"/>
            <a:ext cx="1082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Maintain a minimum 3.0 cumulative and semester GPA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Attend all general member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Complete 10 hours of community service outside of SSP per semester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Serve on one SSP service committee and dedicate 10 hours per semester toward event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Attend 1 national conference or 3 grand rounds meetings per academic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Not incur any honor code violations and maintain good standing with the school </a:t>
            </a:r>
          </a:p>
        </p:txBody>
      </p:sp>
    </p:spTree>
    <p:extLst>
      <p:ext uri="{BB962C8B-B14F-4D97-AF65-F5344CB8AC3E}">
        <p14:creationId xmlns:p14="http://schemas.microsoft.com/office/powerpoint/2010/main" val="166453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rgbClr val="A1A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50C9A-5461-A147-9E7B-33311E82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76" y="114942"/>
            <a:ext cx="9144000" cy="13761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Current membership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08FD86A2-82CE-48F4-B78A-8B9CA7BA2C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5406F-FEDA-E347-AE6F-795124660E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4542" y="6102475"/>
            <a:ext cx="4060371" cy="7315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9A640D-638C-A14F-B758-DF51E77DD438}"/>
              </a:ext>
            </a:extLst>
          </p:cNvPr>
          <p:cNvSpPr txBox="1"/>
          <p:nvPr/>
        </p:nvSpPr>
        <p:spPr>
          <a:xfrm>
            <a:off x="968829" y="1956101"/>
            <a:ext cx="1082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Class of 2022: 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Class of 2023: 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Class of 2024: 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Class of 2025 Anticipated: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20 in Spring 2022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14 in Fall 2022</a:t>
            </a:r>
          </a:p>
        </p:txBody>
      </p:sp>
    </p:spTree>
    <p:extLst>
      <p:ext uri="{BB962C8B-B14F-4D97-AF65-F5344CB8AC3E}">
        <p14:creationId xmlns:p14="http://schemas.microsoft.com/office/powerpoint/2010/main" val="395218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rgbClr val="A1A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50C9A-5461-A147-9E7B-33311E82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76" y="148221"/>
            <a:ext cx="9144000" cy="102562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Events held during 2020-2021 academic year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08FD86A2-82CE-48F4-B78A-8B9CA7BA2C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5406F-FEDA-E347-AE6F-795124660E2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4542" y="6102475"/>
            <a:ext cx="4060371" cy="7315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603EB75-ACCE-B245-9E57-0ACFC68CCBD5}"/>
              </a:ext>
            </a:extLst>
          </p:cNvPr>
          <p:cNvSpPr txBox="1"/>
          <p:nvPr/>
        </p:nvSpPr>
        <p:spPr>
          <a:xfrm>
            <a:off x="838200" y="1305341"/>
            <a:ext cx="666682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Virtual Kid’s </a:t>
            </a:r>
            <a:r>
              <a:rPr lang="en-US" sz="3600" b="1" dirty="0" err="1">
                <a:solidFill>
                  <a:schemeClr val="bg1"/>
                </a:solidFill>
              </a:rPr>
              <a:t>Klothing</a:t>
            </a:r>
            <a:r>
              <a:rPr lang="en-US" sz="3600" b="1" dirty="0">
                <a:solidFill>
                  <a:schemeClr val="bg1"/>
                </a:solidFill>
              </a:rPr>
              <a:t> Drive for local daycare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Letters to Santa – Make-A-Wish Foundation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Hygiene Kits for local Warming Station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err="1">
                <a:solidFill>
                  <a:schemeClr val="bg1"/>
                </a:solidFill>
              </a:rPr>
              <a:t>MedAchieve</a:t>
            </a:r>
            <a:r>
              <a:rPr lang="en-US" sz="3600" b="1" dirty="0">
                <a:solidFill>
                  <a:schemeClr val="bg1"/>
                </a:solidFill>
              </a:rPr>
              <a:t> Presentation – “Med School Myth Busting”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Earth Day Celebration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err="1">
                <a:solidFill>
                  <a:schemeClr val="bg1"/>
                </a:solidFill>
              </a:rPr>
              <a:t>MedBee</a:t>
            </a:r>
            <a:r>
              <a:rPr lang="en-US" sz="3600" b="1" dirty="0">
                <a:solidFill>
                  <a:schemeClr val="bg1"/>
                </a:solidFill>
              </a:rPr>
              <a:t> with </a:t>
            </a:r>
            <a:r>
              <a:rPr lang="en-US" sz="3600" b="1" dirty="0" err="1">
                <a:solidFill>
                  <a:schemeClr val="bg1"/>
                </a:solidFill>
              </a:rPr>
              <a:t>MedAchieve</a:t>
            </a:r>
            <a:endParaRPr lang="en-US" sz="3600" b="1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Business of Medicine Talk 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96A18F-618E-CC43-926B-F675B7B0D62D}"/>
              </a:ext>
            </a:extLst>
          </p:cNvPr>
          <p:cNvSpPr txBox="1"/>
          <p:nvPr/>
        </p:nvSpPr>
        <p:spPr>
          <a:xfrm>
            <a:off x="87087" y="6123125"/>
            <a:ext cx="6388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**Due to the COVID-19 pandemic, many of these events had to be done online on Zoom. Please see speaker notes for a description of each event.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4A9243-9A87-1940-980D-AB9963E8315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765371" y="2442115"/>
            <a:ext cx="2474844" cy="18561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933A245-4435-0640-BB38-CF8E994F37A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5024" y="3882048"/>
            <a:ext cx="2567100" cy="19253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10FCA77-EAB9-E44A-9C29-54D23C09EBE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8574" y="1332283"/>
            <a:ext cx="1511791" cy="8502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9FF3B34-D58B-8D41-BAC4-FF73F8016D17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7795" y="2404758"/>
            <a:ext cx="1511791" cy="100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7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rgbClr val="A1A3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B50C9A-5461-A147-9E7B-33311E824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476" y="114942"/>
            <a:ext cx="9144000" cy="13761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Goals for psi chapter – additional site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08FD86A2-82CE-48F4-B78A-8B9CA7BA2C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5406F-FEDA-E347-AE6F-795124660E2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4542" y="6102475"/>
            <a:ext cx="4060371" cy="7315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9A640D-638C-A14F-B758-DF51E77DD438}"/>
              </a:ext>
            </a:extLst>
          </p:cNvPr>
          <p:cNvSpPr txBox="1"/>
          <p:nvPr/>
        </p:nvSpPr>
        <p:spPr>
          <a:xfrm>
            <a:off x="838200" y="2018790"/>
            <a:ext cx="1082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Encourage members to volunteer in the community through our chapter-led events or others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Host new service and education events, adding to some of our recurring annual events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Promote academic excellence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Emphasize importance of professionalism in both academic and work settings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Continue to foster strong relationships with local organizations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Strengthen the relationship and understanding between student body and faculty and administration  </a:t>
            </a:r>
          </a:p>
        </p:txBody>
      </p:sp>
    </p:spTree>
    <p:extLst>
      <p:ext uri="{BB962C8B-B14F-4D97-AF65-F5344CB8AC3E}">
        <p14:creationId xmlns:p14="http://schemas.microsoft.com/office/powerpoint/2010/main" val="114008322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1B3120"/>
      </a:dk2>
      <a:lt2>
        <a:srgbClr val="F0F0F3"/>
      </a:lt2>
      <a:accent1>
        <a:srgbClr val="A1A37C"/>
      </a:accent1>
      <a:accent2>
        <a:srgbClr val="8EA772"/>
      </a:accent2>
      <a:accent3>
        <a:srgbClr val="84A87F"/>
      </a:accent3>
      <a:accent4>
        <a:srgbClr val="75AC86"/>
      </a:accent4>
      <a:accent5>
        <a:srgbClr val="7EA79C"/>
      </a:accent5>
      <a:accent6>
        <a:srgbClr val="77A7AF"/>
      </a:accent6>
      <a:hlink>
        <a:srgbClr val="736FB1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663</Words>
  <Application>Microsoft Office PowerPoint</Application>
  <PresentationFormat>Widescreen</PresentationFormat>
  <Paragraphs>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Nova</vt:lpstr>
      <vt:lpstr>Calibri</vt:lpstr>
      <vt:lpstr>Farah</vt:lpstr>
      <vt:lpstr>The Hand Bold</vt:lpstr>
      <vt:lpstr>The Serif Hand Black</vt:lpstr>
      <vt:lpstr>SketchyVTI</vt:lpstr>
      <vt:lpstr>Touro College of Osteopathic Medicine Middletown, NY</vt:lpstr>
      <vt:lpstr>2021-2022 Executive Board</vt:lpstr>
      <vt:lpstr>Application process</vt:lpstr>
      <vt:lpstr>Membership requirements</vt:lpstr>
      <vt:lpstr>Current membership</vt:lpstr>
      <vt:lpstr>Events held during 2020-2021 academic year</vt:lpstr>
      <vt:lpstr>Goals for psi chapter – additional 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Touro College of Osteopathic Medicine Middletown, NY</dc:title>
  <dc:creator>Brittany Galuppo</dc:creator>
  <cp:lastModifiedBy>Michael Whit</cp:lastModifiedBy>
  <cp:revision>9</cp:revision>
  <dcterms:created xsi:type="dcterms:W3CDTF">2021-10-19T00:16:01Z</dcterms:created>
  <dcterms:modified xsi:type="dcterms:W3CDTF">2021-10-21T13:19:21Z</dcterms:modified>
</cp:coreProperties>
</file>