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  <p:sldMasterId id="2147483653" r:id="rId4"/>
    <p:sldMasterId id="2147483654" r:id="rId5"/>
    <p:sldMasterId id="2147483655" r:id="rId6"/>
    <p:sldMasterId id="2147483656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y="6858000" cx="9144000"/>
  <p:notesSz cx="6858000" cy="9144000"/>
  <p:embeddedFontLst>
    <p:embeddedFont>
      <p:font typeface="Quattrocent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attrocento-regular.fntdata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21" Type="http://schemas.openxmlformats.org/officeDocument/2006/relationships/font" Target="fonts/Quattrocento-bold.fntdata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11.xml"/><Relationship Id="rId6" Type="http://schemas.openxmlformats.org/officeDocument/2006/relationships/slideMaster" Target="slideMasters/slideMaster4.xml"/><Relationship Id="rId18" Type="http://schemas.openxmlformats.org/officeDocument/2006/relationships/slide" Target="slides/slide10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371600" y="305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3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005172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UN Logo Color.tiff" id="6" name="Google Shape;6;p1"/>
          <p:cNvPicPr preferRelativeResize="0"/>
          <p:nvPr/>
        </p:nvPicPr>
        <p:blipFill rotWithShape="1">
          <a:blip r:embed="rId1">
            <a:alphaModFix/>
          </a:blip>
          <a:srcRect b="20833" l="0" r="50000" t="0"/>
          <a:stretch/>
        </p:blipFill>
        <p:spPr>
          <a:xfrm>
            <a:off x="7412037" y="381000"/>
            <a:ext cx="1731962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UN Horiz Color.tiff" id="7" name="Google Shape;7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00" y="5029200"/>
            <a:ext cx="66294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21" name="Google Shape;21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41" name="Google Shape;41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54" name="Google Shape;54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8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Sigma Sigma Phi</a:t>
            </a:r>
            <a:endParaRPr/>
          </a:p>
        </p:txBody>
      </p:sp>
      <p:sp>
        <p:nvSpPr>
          <p:cNvPr id="69" name="Google Shape;69;p10"/>
          <p:cNvSpPr txBox="1"/>
          <p:nvPr>
            <p:ph idx="1" type="subTitle"/>
          </p:nvPr>
        </p:nvSpPr>
        <p:spPr>
          <a:xfrm>
            <a:off x="1371600" y="305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Font typeface="Arial"/>
              <a:buNone/>
            </a:pPr>
            <a:r>
              <a:rPr lang="en-US">
                <a:solidFill>
                  <a:srgbClr val="BFBFBF"/>
                </a:solidFill>
              </a:rPr>
              <a:t>Tau Chapter - Henderson Additional Site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Goals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1156200" y="1235400"/>
            <a:ext cx="7987800" cy="56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i="0" lang="en-US" sz="2200" u="none">
                <a:solidFill>
                  <a:schemeClr val="lt1"/>
                </a:solidFill>
              </a:rPr>
              <a:t>Increase our exposure and influence on campus through: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Promoted Sigma Sigma Phi Membership at club day 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Info meeting in late November 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i="0" lang="en-US" sz="2200" u="none" cap="none" strike="noStrike">
                <a:solidFill>
                  <a:schemeClr val="lt1"/>
                </a:solidFill>
              </a:rPr>
              <a:t>Service projects</a:t>
            </a:r>
            <a:endParaRPr i="0" sz="2200" u="none" cap="none" strike="noStrike">
              <a:solidFill>
                <a:schemeClr val="lt1"/>
              </a:solidFill>
            </a:endParaRPr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Food Drive on Campus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Student to Student Outreach Panel</a:t>
            </a:r>
            <a:r>
              <a:rPr lang="en-US" sz="2200"/>
              <a:t> 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Trail Clean-Up 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i="0" lang="en-US" sz="2200" u="none" cap="none" strike="noStrike">
                <a:solidFill>
                  <a:schemeClr val="lt1"/>
                </a:solidFill>
              </a:rPr>
              <a:t>Guest lecturers</a:t>
            </a:r>
            <a:endParaRPr i="0" sz="2200" u="none" cap="none" strike="noStrike">
              <a:solidFill>
                <a:schemeClr val="lt1"/>
              </a:solidFill>
            </a:endParaRPr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Board exam preparation panel with SSP members in late November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Public Health lecturer 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Work on new sustainable community-service projects</a:t>
            </a:r>
            <a:endParaRPr sz="2200"/>
          </a:p>
          <a:p>
            <a:pPr indent="-2730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Shadowing Program 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Increase number of submitted applications and encourage early involvement for new inducted members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Graduation Honors</a:t>
            </a:r>
            <a:endParaRPr sz="2200"/>
          </a:p>
          <a:p>
            <a:pPr indent="-2730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Getting Sigma Sigma Phi pins and cords to all members </a:t>
            </a: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Achievements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Induction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Honors</a:t>
            </a:r>
            <a:endParaRPr sz="2400"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Sigma Sigma Phi </a:t>
            </a:r>
            <a:r>
              <a:rPr lang="en-US" sz="2400"/>
              <a:t>mugs 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to all members </a:t>
            </a:r>
            <a:endParaRPr sz="2400"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Introduction</a:t>
            </a:r>
            <a:endParaRPr/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President: </a:t>
            </a:r>
            <a:r>
              <a:rPr lang="en-US" sz="2400"/>
              <a:t>Christina Duong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Vice President: </a:t>
            </a:r>
            <a:r>
              <a:rPr lang="en-US" sz="2400"/>
              <a:t>Eric Nguyen	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Treasurer: </a:t>
            </a:r>
            <a:r>
              <a:rPr lang="en-US" sz="2400"/>
              <a:t>Luke Belmore 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Secretary:</a:t>
            </a:r>
            <a:r>
              <a:rPr lang="en-US" sz="2400"/>
              <a:t> Pranati Shah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Faculty Advisor: </a:t>
            </a:r>
            <a:r>
              <a:rPr lang="en-US" sz="2400"/>
              <a:t>Ronald Hedger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, DO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Qualifications</a:t>
            </a:r>
            <a:endParaRPr/>
          </a:p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Applicants must be in their  first, second, third or fourth year of medical school</a:t>
            </a:r>
            <a:endParaRPr sz="2400"/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GPA must be maintained at 3.0 or higher</a:t>
            </a:r>
            <a:endParaRPr sz="2400"/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Other factors considered: Community service hours (10 TOUCH points or more), club, research involvement, and short essay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Details</a:t>
            </a:r>
            <a:endParaRPr/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by Class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20</a:t>
            </a:r>
            <a:r>
              <a:rPr lang="en-US" sz="2400"/>
              <a:t>22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: </a:t>
            </a:r>
            <a:r>
              <a:rPr lang="en-US" sz="2400"/>
              <a:t>36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20</a:t>
            </a:r>
            <a:r>
              <a:rPr lang="en-US" sz="2400"/>
              <a:t>23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: </a:t>
            </a:r>
            <a:r>
              <a:rPr lang="en-US" sz="2400"/>
              <a:t>40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20</a:t>
            </a:r>
            <a:r>
              <a:rPr lang="en-US" sz="2400"/>
              <a:t>24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: </a:t>
            </a:r>
            <a:r>
              <a:rPr lang="en-US" sz="2400"/>
              <a:t>16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2025: </a:t>
            </a:r>
            <a:r>
              <a:rPr lang="en-US" sz="2400"/>
              <a:t>First application cycle will be completed Spring 2022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Application Process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Biannual Application Cycle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Late Fall &amp; Late Spring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Applicants are notified early December &amp; early April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Decisions are made by the Tau Chapter executive council 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Financial Report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We </a:t>
            </a:r>
            <a:r>
              <a:rPr lang="en-US" sz="2400"/>
              <a:t>are expected to receive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$</a:t>
            </a:r>
            <a:r>
              <a:rPr lang="en-US" sz="2400"/>
              <a:t>45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0 from our school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This </a:t>
            </a:r>
            <a:r>
              <a:rPr lang="en-US" sz="2400"/>
              <a:t>is 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decided by the OMSGA </a:t>
            </a:r>
            <a:endParaRPr sz="2400"/>
          </a:p>
          <a:p>
            <a:pPr indent="-3302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We currently have approximately $</a:t>
            </a:r>
            <a:r>
              <a:rPr lang="en-US" sz="2400"/>
              <a:t>1300.00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in our chapter account</a:t>
            </a:r>
            <a:endParaRPr sz="2400"/>
          </a:p>
          <a:p>
            <a:pPr indent="-3302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dues this year are: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National dues: $40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Chapter dues: $30</a:t>
            </a:r>
            <a:endParaRPr sz="2400"/>
          </a:p>
          <a:p>
            <a:pPr indent="-342900" lvl="0" marL="342900" marR="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Community Service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 are required to serve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5 hours per semester, for a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total of 10 hours per year</a:t>
            </a:r>
            <a:endParaRPr sz="2400"/>
          </a:p>
          <a:p>
            <a:pPr indent="-2921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Must be completed by the last day of the semester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Community Service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1333500" y="1187450"/>
            <a:ext cx="7497762" cy="4060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 are allowed to attend their own service projects, but we also provide opportunities for the entire chapter to get together and serve at selected organizations</a:t>
            </a:r>
            <a:endParaRPr sz="2400"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Three Square Food Drive</a:t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TUN Student to Student Outreach panel </a:t>
            </a:r>
            <a:endParaRPr sz="2400"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TOUCH Program: A nationwide volunteer program to record and provide service projects to students</a:t>
            </a:r>
            <a:endParaRPr sz="2400"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descr="Spread the Word Nevada"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85350" y="5523304"/>
            <a:ext cx="1173300" cy="11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Challenges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1371600" y="1417625"/>
            <a:ext cx="7315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</a:t>
            </a:r>
            <a:r>
              <a:rPr lang="en-US" sz="2400"/>
              <a:t>Tau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(Touro</a:t>
            </a:r>
            <a:r>
              <a:rPr lang="en-US" sz="2400"/>
              <a:t>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Nevada) chapter needs to better </a:t>
            </a:r>
            <a:r>
              <a:rPr lang="en-US" sz="2400"/>
              <a:t>convey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the responsibilities of being a member and what is expected of future and current members. This includes</a:t>
            </a:r>
            <a:r>
              <a:rPr lang="en-US" sz="2400"/>
              <a:t> particularly the community service component </a:t>
            </a:r>
            <a:endParaRPr sz="2400"/>
          </a:p>
          <a:p>
            <a:pPr indent="-304800" lvl="0" marL="3429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The Chapter continues to be relatively unknown despite prior year’s progress.</a:t>
            </a:r>
            <a:endParaRPr sz="2400"/>
          </a:p>
          <a:p>
            <a:pPr indent="-2730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Barriers include: high club fees, relevance, benefits, prestige, activities</a:t>
            </a:r>
            <a:endParaRPr sz="2400"/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