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62" r:id="rId4"/>
    <p:sldId id="258" r:id="rId5"/>
    <p:sldId id="259" r:id="rId6"/>
    <p:sldId id="260" r:id="rId7"/>
    <p:sldId id="261"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4"/>
  </p:normalViewPr>
  <p:slideViewPr>
    <p:cSldViewPr snapToGrid="0" snapToObjects="1">
      <p:cViewPr varScale="1">
        <p:scale>
          <a:sx n="102" d="100"/>
          <a:sy n="102" d="100"/>
        </p:scale>
        <p:origin x="138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BE7B5A-EC5E-7C46-838B-A96FA6712FD2}" type="datetimeFigureOut">
              <a:rPr lang="en-US" smtClean="0"/>
              <a:t>9/11/22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2886F3-6F26-F740-8574-CD31A8E33542}" type="slidenum">
              <a:rPr lang="en-US" smtClean="0"/>
              <a:t>‹#›</a:t>
            </a:fld>
            <a:endParaRPr lang="en-US"/>
          </a:p>
        </p:txBody>
      </p:sp>
    </p:spTree>
    <p:extLst>
      <p:ext uri="{BB962C8B-B14F-4D97-AF65-F5344CB8AC3E}">
        <p14:creationId xmlns:p14="http://schemas.microsoft.com/office/powerpoint/2010/main" val="18296738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2886F3-6F26-F740-8574-CD31A8E33542}" type="slidenum">
              <a:rPr lang="en-US" smtClean="0"/>
              <a:t>1</a:t>
            </a:fld>
            <a:endParaRPr lang="en-US"/>
          </a:p>
        </p:txBody>
      </p:sp>
    </p:spTree>
    <p:extLst>
      <p:ext uri="{BB962C8B-B14F-4D97-AF65-F5344CB8AC3E}">
        <p14:creationId xmlns:p14="http://schemas.microsoft.com/office/powerpoint/2010/main" val="3807618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2886F3-6F26-F740-8574-CD31A8E33542}" type="slidenum">
              <a:rPr lang="en-US" smtClean="0"/>
              <a:t>4</a:t>
            </a:fld>
            <a:endParaRPr lang="en-US"/>
          </a:p>
        </p:txBody>
      </p:sp>
    </p:spTree>
    <p:extLst>
      <p:ext uri="{BB962C8B-B14F-4D97-AF65-F5344CB8AC3E}">
        <p14:creationId xmlns:p14="http://schemas.microsoft.com/office/powerpoint/2010/main" val="2789331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2FE7D661-1836-44F7-8FAF-35E8F866ECD3}" type="datetime1">
              <a:rPr lang="en-US" smtClean="0"/>
              <a:pPr/>
              <a:t>9/11/22</a:t>
            </a:fld>
            <a:endParaRPr lang="en-US"/>
          </a:p>
        </p:txBody>
      </p:sp>
      <p:sp>
        <p:nvSpPr>
          <p:cNvPr id="8" name="Slide Number Placeholder 7"/>
          <p:cNvSpPr>
            <a:spLocks noGrp="1"/>
          </p:cNvSpPr>
          <p:nvPr>
            <p:ph type="sldNum" sz="quarter" idx="11"/>
          </p:nvPr>
        </p:nvSpPr>
        <p:spPr/>
        <p:txBody>
          <a:bodyPr/>
          <a:lstStyle/>
          <a:p>
            <a:fld id="{CE8079A4-7AA8-4A4F-87E2-7781EC5097DD}" type="slidenum">
              <a:rPr lang="en-US" smtClean="0"/>
              <a:pPr/>
              <a:t>‹#›</a:t>
            </a:fld>
            <a:endParaRPr lang="en-US"/>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FF71CE-B899-4B2B-848D-9F12F0C901B6}" type="datetimeFigureOut">
              <a:rPr lang="en-US" smtClean="0"/>
              <a:t>9/11/22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7606D-E5C4-4C2F-8241-EC2663EF1CD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2CF1CA-F464-4B29-B867-EAF8A9B936E3}" type="datetime1">
              <a:rPr lang="en-US" smtClean="0"/>
              <a:pPr/>
              <a:t>9/11/22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E6B357-51B9-47D2-A71D-0D06CB03185D}" type="datetime1">
              <a:rPr lang="en-US" smtClean="0"/>
              <a:pPr/>
              <a:t>9/11/22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8CB827-F132-4DF6-9FB9-4035A4C798EF}" type="datetime1">
              <a:rPr lang="en-US" smtClean="0"/>
              <a:pPr/>
              <a:t>9/11/22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92A601-7D32-4ED7-AD1A-974B6DDBDCDC}" type="datetime1">
              <a:rPr lang="en-US" smtClean="0"/>
              <a:pPr/>
              <a:t>9/11/22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
        <p:nvSpPr>
          <p:cNvPr id="9" name="Title 8"/>
          <p:cNvSpPr>
            <a:spLocks noGrp="1"/>
          </p:cNvSpPr>
          <p:nvPr>
            <p:ph type="title"/>
          </p:nvPr>
        </p:nvSpPr>
        <p:spPr>
          <a:xfrm>
            <a:off x="914400" y="1544715"/>
            <a:ext cx="7315200" cy="1154097"/>
          </a:xfrm>
        </p:spPr>
        <p:txBody>
          <a:bodyPr/>
          <a:lstStyle/>
          <a:p>
            <a:r>
              <a:rPr lang="en-US"/>
              <a:t>Click to edit Master title style</a:t>
            </a:r>
          </a:p>
        </p:txBody>
      </p:sp>
      <p:sp>
        <p:nvSpPr>
          <p:cNvPr id="8" name="Content Placeholder 7"/>
          <p:cNvSpPr>
            <a:spLocks noGrp="1"/>
          </p:cNvSpPr>
          <p:nvPr>
            <p:ph sz="quarter" idx="13"/>
          </p:nvPr>
        </p:nvSpPr>
        <p:spPr>
          <a:xfrm>
            <a:off x="914400" y="2743200"/>
            <a:ext cx="356616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81728" y="2743200"/>
            <a:ext cx="3566160" cy="359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3A17B41-4A0C-4639-A132-E5C8F99A4BE8}" type="datetime1">
              <a:rPr lang="en-US" smtClean="0"/>
              <a:pPr/>
              <a:t>9/11/22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8079A4-7AA8-4A4F-87E2-7781EC5097DD}" type="slidenum">
              <a:rPr lang="en-US" smtClean="0"/>
              <a:pPr/>
              <a:t>‹#›</a:t>
            </a:fld>
            <a:endParaRPr lang="en-US"/>
          </a:p>
        </p:txBody>
      </p:sp>
      <p:sp>
        <p:nvSpPr>
          <p:cNvPr id="10" name="Title 9"/>
          <p:cNvSpPr>
            <a:spLocks noGrp="1"/>
          </p:cNvSpPr>
          <p:nvPr>
            <p:ph type="title"/>
          </p:nvPr>
        </p:nvSpPr>
        <p:spPr>
          <a:xfrm>
            <a:off x="914400" y="1544715"/>
            <a:ext cx="7315200" cy="1154097"/>
          </a:xfrm>
        </p:spPr>
        <p:txBody>
          <a:bodyPr/>
          <a:lstStyle/>
          <a:p>
            <a:r>
              <a:rPr lang="en-US"/>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p:nvPr>
        </p:nvSpPr>
        <p:spPr>
          <a:xfrm>
            <a:off x="4681727" y="3383280"/>
            <a:ext cx="3566160" cy="29535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9967FD-6084-4075-993E-77EC8038773F}" type="datetime1">
              <a:rPr lang="en-US" smtClean="0"/>
              <a:pPr/>
              <a:t>9/11/22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88B47-74BA-4873-ADAE-EB0120124E83}" type="datetime1">
              <a:rPr lang="en-US" smtClean="0"/>
              <a:pPr/>
              <a:t>9/11/22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CF52C1-9A39-494C-9977-BBEFAB872C1F}" type="datetime1">
              <a:rPr lang="en-US" smtClean="0"/>
              <a:pPr/>
              <a:t>9/11/22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1EACE2-EA00-4376-9A66-47ABB8B02CF5}" type="datetime1">
              <a:rPr lang="en-US" smtClean="0"/>
              <a:pPr/>
              <a:t>9/11/22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DA47DADC-55EA-4839-91C8-5BCC0EC06F5C}" type="datetime1">
              <a:rPr lang="en-US" smtClean="0"/>
              <a:pPr/>
              <a:t>9/11/22</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CE8079A4-7AA8-4A4F-87E2-7781EC5097DD}" type="slidenum">
              <a:rPr lang="en-US" smtClean="0"/>
              <a:pPr/>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 id="2147483671" r:id="rId11"/>
  </p:sldLayoutIdLst>
  <p:hf sldNum="0"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4.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8-29 at 12.12.44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541969"/>
            <a:ext cx="9144000" cy="2147347"/>
          </a:xfrm>
          <a:prstGeom prst="rect">
            <a:avLst/>
          </a:prstGeom>
        </p:spPr>
      </p:pic>
      <p:sp>
        <p:nvSpPr>
          <p:cNvPr id="2" name="Title 1"/>
          <p:cNvSpPr>
            <a:spLocks noGrp="1"/>
          </p:cNvSpPr>
          <p:nvPr>
            <p:ph type="ctrTitle"/>
          </p:nvPr>
        </p:nvSpPr>
        <p:spPr>
          <a:xfrm>
            <a:off x="469365" y="3689316"/>
            <a:ext cx="8362471" cy="1960415"/>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600" b="1" dirty="0">
                <a:ln w="50800">
                  <a:solidFill>
                    <a:schemeClr val="tx1">
                      <a:alpha val="20000"/>
                    </a:schemeClr>
                  </a:solidFill>
                </a:ln>
                <a:solidFill>
                  <a:schemeClr val="tx1"/>
                </a:solidFill>
                <a:effectLst>
                  <a:glow rad="38100">
                    <a:schemeClr val="bg1">
                      <a:alpha val="75000"/>
                    </a:schemeClr>
                  </a:glow>
                </a:effectLst>
              </a:rPr>
              <a:t>Edward Via College of Osteopathic Medicine</a:t>
            </a:r>
            <a:br>
              <a:rPr lang="en-US" sz="5600" b="1" dirty="0">
                <a:ln w="50800">
                  <a:solidFill>
                    <a:schemeClr val="tx1">
                      <a:alpha val="20000"/>
                    </a:schemeClr>
                  </a:solidFill>
                </a:ln>
                <a:solidFill>
                  <a:schemeClr val="tx1"/>
                </a:solidFill>
                <a:effectLst>
                  <a:glow rad="38100">
                    <a:schemeClr val="bg1">
                      <a:alpha val="75000"/>
                    </a:schemeClr>
                  </a:glow>
                </a:effectLst>
              </a:rPr>
            </a:br>
            <a:endParaRPr lang="en-US" sz="5600" b="1" dirty="0">
              <a:ln w="50800">
                <a:solidFill>
                  <a:schemeClr val="tx1">
                    <a:alpha val="20000"/>
                  </a:schemeClr>
                </a:solidFill>
              </a:ln>
              <a:solidFill>
                <a:schemeClr val="tx1"/>
              </a:solidFill>
              <a:effectLst>
                <a:glow rad="38100">
                  <a:schemeClr val="bg1">
                    <a:alpha val="75000"/>
                  </a:schemeClr>
                </a:glow>
              </a:effectLst>
            </a:endParaRPr>
          </a:p>
        </p:txBody>
      </p:sp>
      <p:sp>
        <p:nvSpPr>
          <p:cNvPr id="3" name="Subtitle 2"/>
          <p:cNvSpPr>
            <a:spLocks noGrp="1"/>
          </p:cNvSpPr>
          <p:nvPr>
            <p:ph type="subTitle" idx="1"/>
          </p:nvPr>
        </p:nvSpPr>
        <p:spPr>
          <a:xfrm>
            <a:off x="2060205" y="4761911"/>
            <a:ext cx="4773206" cy="769937"/>
          </a:xfrm>
        </p:spPr>
        <p:txBody>
          <a:bodyPr>
            <a:normAutofit/>
            <a:scene3d>
              <a:camera prst="orthographicFront"/>
              <a:lightRig rig="soft" dir="t">
                <a:rot lat="0" lon="0" rev="10800000"/>
              </a:lightRig>
            </a:scene3d>
            <a:sp3d>
              <a:bevelT w="27940" h="12700"/>
              <a:contourClr>
                <a:srgbClr val="DDDDDD"/>
              </a:contourClr>
            </a:sp3d>
          </a:bodyPr>
          <a:lstStyle/>
          <a:p>
            <a:pPr algn="dist"/>
            <a:r>
              <a:rPr lang="en-US" sz="3500" b="1" spc="150" dirty="0">
                <a:ln w="11430"/>
                <a:solidFill>
                  <a:srgbClr val="FF6600"/>
                </a:solidFill>
                <a:effectLst>
                  <a:glow rad="25400">
                    <a:schemeClr val="bg1">
                      <a:alpha val="75000"/>
                    </a:schemeClr>
                  </a:glow>
                  <a:outerShdw blurRad="25400" algn="tl" rotWithShape="0">
                    <a:srgbClr val="000000">
                      <a:alpha val="43000"/>
                    </a:srgbClr>
                  </a:outerShdw>
                </a:effectLst>
              </a:rPr>
              <a:t>Auburn Campus</a:t>
            </a:r>
          </a:p>
          <a:p>
            <a:pPr algn="dist"/>
            <a:endParaRPr lang="en-US" sz="3500" b="1" spc="150" dirty="0">
              <a:ln w="11430"/>
              <a:solidFill>
                <a:srgbClr val="FF6600"/>
              </a:solidFill>
              <a:effectLst>
                <a:outerShdw blurRad="25400" algn="tl" rotWithShape="0">
                  <a:srgbClr val="000000">
                    <a:alpha val="43000"/>
                  </a:srgbClr>
                </a:outerShdw>
              </a:effectLst>
            </a:endParaRPr>
          </a:p>
          <a:p>
            <a:pPr algn="dist"/>
            <a:endParaRPr lang="en-US" b="1" spc="150" dirty="0">
              <a:ln w="11430"/>
              <a:solidFill>
                <a:srgbClr val="F8F8F8"/>
              </a:solidFill>
              <a:effectLst>
                <a:outerShdw blurRad="25400" algn="tl" rotWithShape="0">
                  <a:srgbClr val="000000">
                    <a:alpha val="43000"/>
                  </a:srgbClr>
                </a:outerShdw>
              </a:effectLst>
            </a:endParaRPr>
          </a:p>
        </p:txBody>
      </p:sp>
      <p:sp>
        <p:nvSpPr>
          <p:cNvPr id="5" name="TextBox 4"/>
          <p:cNvSpPr txBox="1"/>
          <p:nvPr/>
        </p:nvSpPr>
        <p:spPr>
          <a:xfrm>
            <a:off x="2691948" y="5321816"/>
            <a:ext cx="3699705" cy="369332"/>
          </a:xfrm>
          <a:prstGeom prst="rect">
            <a:avLst/>
          </a:prstGeom>
          <a:noFill/>
        </p:spPr>
        <p:txBody>
          <a:bodyPr wrap="square" rtlCol="0">
            <a:spAutoFit/>
          </a:bodyPr>
          <a:lstStyle/>
          <a:p>
            <a:pPr algn="ctr"/>
            <a:r>
              <a:rPr lang="en-US" dirty="0">
                <a:ln>
                  <a:solidFill>
                    <a:schemeClr val="tx1">
                      <a:alpha val="24000"/>
                    </a:schemeClr>
                  </a:solidFill>
                </a:ln>
                <a:effectLst>
                  <a:glow rad="25400">
                    <a:schemeClr val="bg1">
                      <a:alpha val="51000"/>
                    </a:schemeClr>
                  </a:glow>
                </a:effectLst>
              </a:rPr>
              <a:t>2022 Annual Report </a:t>
            </a:r>
          </a:p>
        </p:txBody>
      </p:sp>
    </p:spTree>
    <p:extLst>
      <p:ext uri="{BB962C8B-B14F-4D97-AF65-F5344CB8AC3E}">
        <p14:creationId xmlns:p14="http://schemas.microsoft.com/office/powerpoint/2010/main" val="2233320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847" y="1387269"/>
            <a:ext cx="5355771" cy="1154097"/>
          </a:xfrm>
        </p:spPr>
        <p:txBody>
          <a:bodyPr>
            <a:noAutofit/>
          </a:bodyPr>
          <a:lstStyle/>
          <a:p>
            <a:r>
              <a:rPr lang="en-US" sz="7200" b="1" dirty="0">
                <a:ln w="50800">
                  <a:solidFill>
                    <a:schemeClr val="tx1">
                      <a:alpha val="20000"/>
                    </a:schemeClr>
                  </a:solidFill>
                </a:ln>
                <a:solidFill>
                  <a:schemeClr val="tx1"/>
                </a:solidFill>
                <a:effectLst>
                  <a:glow rad="38100">
                    <a:schemeClr val="bg1">
                      <a:alpha val="75000"/>
                    </a:schemeClr>
                  </a:glow>
                </a:effectLst>
              </a:rPr>
              <a:t>Thank you!</a:t>
            </a:r>
            <a:endParaRPr lang="en-US" sz="7200" dirty="0"/>
          </a:p>
        </p:txBody>
      </p:sp>
      <p:pic>
        <p:nvPicPr>
          <p:cNvPr id="7" name="Picture 6" descr="Screen Shot 2018-08-29 at 12.11.04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3109055"/>
            <a:ext cx="9144000" cy="2173045"/>
          </a:xfrm>
          <a:prstGeom prst="rect">
            <a:avLst/>
          </a:prstGeom>
        </p:spPr>
      </p:pic>
    </p:spTree>
    <p:extLst>
      <p:ext uri="{BB962C8B-B14F-4D97-AF65-F5344CB8AC3E}">
        <p14:creationId xmlns:p14="http://schemas.microsoft.com/office/powerpoint/2010/main" val="793507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0594" y="1753330"/>
            <a:ext cx="3240866" cy="4859758"/>
          </a:xfrm>
        </p:spPr>
        <p:txBody>
          <a:bodyPr>
            <a:normAutofit/>
          </a:bodyPr>
          <a:lstStyle/>
          <a:p>
            <a:pPr marL="45720" indent="0" algn="ctr">
              <a:buNone/>
            </a:pPr>
            <a:r>
              <a:rPr lang="en-US" sz="1800" b="1" dirty="0">
                <a:ln>
                  <a:solidFill>
                    <a:schemeClr val="bg1">
                      <a:alpha val="17000"/>
                    </a:schemeClr>
                  </a:solidFill>
                </a:ln>
              </a:rPr>
              <a:t>Mission Statement: </a:t>
            </a:r>
          </a:p>
          <a:p>
            <a:pPr marL="45720" indent="0" algn="ctr">
              <a:buNone/>
            </a:pPr>
            <a:r>
              <a:rPr lang="en-US" sz="1400" b="1" dirty="0">
                <a:ln>
                  <a:solidFill>
                    <a:schemeClr val="bg1">
                      <a:alpha val="17000"/>
                    </a:schemeClr>
                  </a:solidFill>
                </a:ln>
              </a:rPr>
              <a:t>Sigma Sigma Phi is an Honorary Osteopathic Service Fraternity. Its objectives and purposes are to further the science of osteopathic medicine and its standards of practice, to improve the scholastic standing and promote a higher degree of fellowship among its students, to bring about a closer relationship and understanding between the student bodies and the officials and members of the faculties of our colleges, and to foster allegiance to the American Osteopathic Association and to perpetuate these principles and the teachings through the maintenance and development of this organization.</a:t>
            </a:r>
          </a:p>
          <a:p>
            <a:endParaRPr lang="en-US" dirty="0"/>
          </a:p>
        </p:txBody>
      </p:sp>
      <p:pic>
        <p:nvPicPr>
          <p:cNvPr id="4" name="Picture 3" descr="SSPLOGOCLEAR.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86786" y="1343708"/>
            <a:ext cx="2961517" cy="3621226"/>
          </a:xfrm>
          <a:prstGeom prst="rect">
            <a:avLst/>
          </a:prstGeom>
        </p:spPr>
      </p:pic>
      <p:sp>
        <p:nvSpPr>
          <p:cNvPr id="5" name="Rectangle 4"/>
          <p:cNvSpPr/>
          <p:nvPr/>
        </p:nvSpPr>
        <p:spPr>
          <a:xfrm>
            <a:off x="5374689" y="4964934"/>
            <a:ext cx="2535565" cy="1015663"/>
          </a:xfrm>
          <a:prstGeom prst="rect">
            <a:avLst/>
          </a:prstGeom>
        </p:spPr>
        <p:txBody>
          <a:bodyPr wrap="square">
            <a:spAutoFit/>
          </a:bodyPr>
          <a:lstStyle/>
          <a:p>
            <a:pPr algn="ctr"/>
            <a:r>
              <a:rPr lang="en-US" sz="1000" b="1" dirty="0">
                <a:ln>
                  <a:solidFill>
                    <a:schemeClr val="bg1">
                      <a:alpha val="8000"/>
                    </a:schemeClr>
                  </a:solidFill>
                </a:ln>
                <a:solidFill>
                  <a:srgbClr val="FFFFFF"/>
                </a:solidFill>
              </a:rPr>
              <a:t>The key symbols (skull, spine, &amp; femur) adorn the fraternity emblem. The emblem itself is shaped in the likeness of a sternum, due to it's key role in hematopoiesis, and thus, the origin of our life source &amp; vitality.</a:t>
            </a:r>
          </a:p>
        </p:txBody>
      </p:sp>
      <p:sp>
        <p:nvSpPr>
          <p:cNvPr id="6" name="Title 1"/>
          <p:cNvSpPr txBox="1">
            <a:spLocks/>
          </p:cNvSpPr>
          <p:nvPr/>
        </p:nvSpPr>
        <p:spPr>
          <a:xfrm>
            <a:off x="1314741" y="381298"/>
            <a:ext cx="6795928" cy="803757"/>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ln>
                  <a:solidFill>
                    <a:srgbClr val="FF6600">
                      <a:alpha val="70000"/>
                    </a:srgbClr>
                  </a:solidFill>
                </a:ln>
                <a:solidFill>
                  <a:srgbClr val="FF6600"/>
                </a:solidFill>
                <a:effectLst>
                  <a:glow rad="38100">
                    <a:schemeClr val="bg1">
                      <a:alpha val="70000"/>
                    </a:schemeClr>
                  </a:glow>
                  <a:outerShdw blurRad="50800" dist="38100" dir="2700000" algn="tl" rotWithShape="0">
                    <a:srgbClr val="000000">
                      <a:alpha val="43000"/>
                    </a:srgbClr>
                  </a:outerShdw>
                </a:effectLst>
              </a:rPr>
              <a:t>Chi - Auburn Chapter</a:t>
            </a:r>
          </a:p>
        </p:txBody>
      </p:sp>
      <p:pic>
        <p:nvPicPr>
          <p:cNvPr id="8" name="Picture 7" descr="Screen Shot 2018-08-29 at 12.02.23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3180" y="353686"/>
            <a:ext cx="883512" cy="1062871"/>
          </a:xfrm>
          <a:prstGeom prst="rect">
            <a:avLst/>
          </a:prstGeom>
          <a:ln>
            <a:solidFill>
              <a:schemeClr val="bg1">
                <a:alpha val="80000"/>
              </a:schemeClr>
            </a:solidFill>
          </a:ln>
        </p:spPr>
      </p:pic>
    </p:spTree>
    <p:extLst>
      <p:ext uri="{BB962C8B-B14F-4D97-AF65-F5344CB8AC3E}">
        <p14:creationId xmlns:p14="http://schemas.microsoft.com/office/powerpoint/2010/main" val="2421123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8-08-29 at 12.03.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229" y="1862646"/>
            <a:ext cx="8349628" cy="4666795"/>
          </a:xfrm>
          <a:prstGeom prst="rect">
            <a:avLst/>
          </a:prstGeom>
          <a:ln>
            <a:solidFill>
              <a:schemeClr val="bg1">
                <a:alpha val="80000"/>
              </a:schemeClr>
            </a:solidFill>
          </a:ln>
        </p:spPr>
      </p:pic>
      <p:sp>
        <p:nvSpPr>
          <p:cNvPr id="2" name="Title 1"/>
          <p:cNvSpPr>
            <a:spLocks noGrp="1"/>
          </p:cNvSpPr>
          <p:nvPr>
            <p:ph type="title"/>
          </p:nvPr>
        </p:nvSpPr>
        <p:spPr>
          <a:xfrm>
            <a:off x="1411375" y="307547"/>
            <a:ext cx="4773206" cy="780679"/>
          </a:xfrm>
        </p:spPr>
        <p:txBody>
          <a:bodyPr anchor="t">
            <a:normAutofit fontScale="90000"/>
          </a:bodyPr>
          <a:lstStyle/>
          <a:p>
            <a:pPr algn="dist"/>
            <a:r>
              <a:rPr lang="en-US" sz="5000" dirty="0">
                <a:ln>
                  <a:solidFill>
                    <a:srgbClr val="FF6600">
                      <a:alpha val="70000"/>
                    </a:srgbClr>
                  </a:solidFill>
                </a:ln>
                <a:solidFill>
                  <a:srgbClr val="FF6600"/>
                </a:solidFill>
                <a:effectLst>
                  <a:glow rad="38100">
                    <a:schemeClr val="bg1">
                      <a:alpha val="70000"/>
                    </a:schemeClr>
                  </a:glow>
                  <a:outerShdw blurRad="50800" dist="38100" dir="2700000" algn="tl" rotWithShape="0">
                    <a:srgbClr val="000000">
                      <a:alpha val="43000"/>
                    </a:srgbClr>
                  </a:outerShdw>
                </a:effectLst>
              </a:rPr>
              <a:t>VCOM Auburn</a:t>
            </a:r>
            <a:endParaRPr lang="en-US" sz="5000" dirty="0"/>
          </a:p>
        </p:txBody>
      </p:sp>
      <p:sp>
        <p:nvSpPr>
          <p:cNvPr id="3" name="Content Placeholder 2"/>
          <p:cNvSpPr>
            <a:spLocks noGrp="1"/>
          </p:cNvSpPr>
          <p:nvPr>
            <p:ph idx="1"/>
          </p:nvPr>
        </p:nvSpPr>
        <p:spPr>
          <a:xfrm>
            <a:off x="1411375" y="1029182"/>
            <a:ext cx="7037204" cy="530866"/>
          </a:xfrm>
        </p:spPr>
        <p:txBody>
          <a:bodyPr>
            <a:normAutofit/>
          </a:bodyPr>
          <a:lstStyle/>
          <a:p>
            <a:pPr marL="45720" indent="0">
              <a:buNone/>
            </a:pPr>
            <a:r>
              <a:rPr lang="en-US" dirty="0"/>
              <a:t>Auburn, AL, “The Loveliest Village on the Plains”</a:t>
            </a:r>
          </a:p>
        </p:txBody>
      </p:sp>
      <p:pic>
        <p:nvPicPr>
          <p:cNvPr id="8" name="Picture 7" descr="Screen Shot 2018-08-29 at 12.02.23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1229" y="307547"/>
            <a:ext cx="883512" cy="1062871"/>
          </a:xfrm>
          <a:prstGeom prst="rect">
            <a:avLst/>
          </a:prstGeom>
          <a:ln>
            <a:solidFill>
              <a:schemeClr val="bg1">
                <a:alpha val="80000"/>
              </a:schemeClr>
            </a:solidFill>
          </a:ln>
        </p:spPr>
      </p:pic>
    </p:spTree>
    <p:extLst>
      <p:ext uri="{BB962C8B-B14F-4D97-AF65-F5344CB8AC3E}">
        <p14:creationId xmlns:p14="http://schemas.microsoft.com/office/powerpoint/2010/main" val="167146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358" y="165669"/>
            <a:ext cx="5808571" cy="931677"/>
          </a:xfrm>
        </p:spPr>
        <p:txBody>
          <a:bodyPr>
            <a:normAutofit fontScale="90000"/>
          </a:bodyPr>
          <a:lstStyle/>
          <a:p>
            <a:r>
              <a:rPr lang="en-US" dirty="0">
                <a:ln>
                  <a:solidFill>
                    <a:srgbClr val="FF6600">
                      <a:alpha val="70000"/>
                    </a:srgbClr>
                  </a:solidFill>
                </a:ln>
                <a:solidFill>
                  <a:srgbClr val="FF6600"/>
                </a:solidFill>
                <a:effectLst>
                  <a:glow rad="38100">
                    <a:schemeClr val="bg1">
                      <a:alpha val="70000"/>
                    </a:schemeClr>
                  </a:glow>
                  <a:outerShdw blurRad="50800" dist="38100" dir="2700000" algn="tl" rotWithShape="0">
                    <a:srgbClr val="000000">
                      <a:alpha val="43000"/>
                    </a:srgbClr>
                  </a:outerShdw>
                </a:effectLst>
              </a:rPr>
              <a:t>Officers </a:t>
            </a:r>
            <a:br>
              <a:rPr lang="en-US" dirty="0">
                <a:ln>
                  <a:solidFill>
                    <a:srgbClr val="FF6600">
                      <a:alpha val="70000"/>
                    </a:srgbClr>
                  </a:solidFill>
                </a:ln>
                <a:solidFill>
                  <a:srgbClr val="FF6600"/>
                </a:solidFill>
                <a:effectLst>
                  <a:glow rad="38100">
                    <a:schemeClr val="bg1">
                      <a:alpha val="70000"/>
                    </a:schemeClr>
                  </a:glow>
                  <a:outerShdw blurRad="50800" dist="38100" dir="2700000" algn="tl" rotWithShape="0">
                    <a:srgbClr val="000000">
                      <a:alpha val="43000"/>
                    </a:srgbClr>
                  </a:outerShdw>
                </a:effectLst>
              </a:rPr>
            </a:br>
            <a:r>
              <a:rPr lang="en-US" sz="2000" dirty="0">
                <a:ln>
                  <a:solidFill>
                    <a:srgbClr val="FF6600">
                      <a:alpha val="70000"/>
                    </a:srgbClr>
                  </a:solidFill>
                </a:ln>
                <a:solidFill>
                  <a:srgbClr val="FF6600"/>
                </a:solidFill>
                <a:effectLst>
                  <a:glow rad="38100">
                    <a:schemeClr val="bg1">
                      <a:alpha val="70000"/>
                    </a:schemeClr>
                  </a:glow>
                  <a:outerShdw blurRad="50800" dist="38100" dir="2700000" algn="tl" rotWithShape="0">
                    <a:srgbClr val="000000">
                      <a:alpha val="43000"/>
                    </a:srgbClr>
                  </a:outerShdw>
                </a:effectLst>
              </a:rPr>
              <a:t>Fall 2022- Spring 2023</a:t>
            </a:r>
            <a:endParaRPr lang="en-US" sz="2000" dirty="0"/>
          </a:p>
        </p:txBody>
      </p:sp>
      <p:sp>
        <p:nvSpPr>
          <p:cNvPr id="9" name="TextBox 8"/>
          <p:cNvSpPr txBox="1"/>
          <p:nvPr/>
        </p:nvSpPr>
        <p:spPr>
          <a:xfrm>
            <a:off x="1305652" y="3564932"/>
            <a:ext cx="1676741" cy="424732"/>
          </a:xfrm>
          <a:prstGeom prst="rect">
            <a:avLst/>
          </a:prstGeom>
          <a:noFill/>
        </p:spPr>
        <p:txBody>
          <a:bodyPr wrap="none" rtlCol="0">
            <a:spAutoFit/>
          </a:bodyPr>
          <a:lstStyle/>
          <a:p>
            <a:pPr marL="45720" indent="0" algn="ctr">
              <a:lnSpc>
                <a:spcPct val="90000"/>
              </a:lnSpc>
              <a:buNone/>
            </a:pPr>
            <a:r>
              <a:rPr lang="en-US" sz="1200" b="1" dirty="0"/>
              <a:t>Cody Jones, OMS II</a:t>
            </a:r>
          </a:p>
          <a:p>
            <a:pPr marL="45720" indent="0" algn="ctr">
              <a:lnSpc>
                <a:spcPct val="90000"/>
              </a:lnSpc>
              <a:buNone/>
            </a:pPr>
            <a:r>
              <a:rPr lang="en-US" sz="1200" b="1" i="1" dirty="0"/>
              <a:t>President</a:t>
            </a:r>
          </a:p>
        </p:txBody>
      </p:sp>
      <p:sp>
        <p:nvSpPr>
          <p:cNvPr id="12" name="TextBox 11"/>
          <p:cNvSpPr txBox="1"/>
          <p:nvPr/>
        </p:nvSpPr>
        <p:spPr>
          <a:xfrm>
            <a:off x="3713201" y="3564932"/>
            <a:ext cx="1707520" cy="424732"/>
          </a:xfrm>
          <a:prstGeom prst="rect">
            <a:avLst/>
          </a:prstGeom>
          <a:noFill/>
        </p:spPr>
        <p:txBody>
          <a:bodyPr wrap="none" rtlCol="0">
            <a:spAutoFit/>
          </a:bodyPr>
          <a:lstStyle/>
          <a:p>
            <a:pPr algn="ctr">
              <a:lnSpc>
                <a:spcPct val="90000"/>
              </a:lnSpc>
            </a:pPr>
            <a:r>
              <a:rPr lang="en-US" sz="1200" b="1" dirty="0"/>
              <a:t>Claudia Reid, OMS II</a:t>
            </a:r>
          </a:p>
          <a:p>
            <a:pPr algn="ctr">
              <a:lnSpc>
                <a:spcPct val="90000"/>
              </a:lnSpc>
            </a:pPr>
            <a:r>
              <a:rPr lang="en-US" sz="1200" b="1" i="1" dirty="0"/>
              <a:t>Vice President</a:t>
            </a:r>
          </a:p>
        </p:txBody>
      </p:sp>
      <p:sp>
        <p:nvSpPr>
          <p:cNvPr id="13" name="TextBox 12"/>
          <p:cNvSpPr txBox="1"/>
          <p:nvPr/>
        </p:nvSpPr>
        <p:spPr>
          <a:xfrm>
            <a:off x="2295379" y="6419235"/>
            <a:ext cx="2109873" cy="387798"/>
          </a:xfrm>
          <a:prstGeom prst="rect">
            <a:avLst/>
          </a:prstGeom>
          <a:noFill/>
        </p:spPr>
        <p:txBody>
          <a:bodyPr wrap="none" rtlCol="0">
            <a:spAutoFit/>
          </a:bodyPr>
          <a:lstStyle/>
          <a:p>
            <a:pPr algn="ctr">
              <a:lnSpc>
                <a:spcPct val="80000"/>
              </a:lnSpc>
            </a:pPr>
            <a:r>
              <a:rPr lang="en-US" sz="1200" b="1" dirty="0"/>
              <a:t>Lindsay </a:t>
            </a:r>
            <a:r>
              <a:rPr lang="en-US" sz="1200" b="1" dirty="0" err="1"/>
              <a:t>Slemmons</a:t>
            </a:r>
            <a:r>
              <a:rPr lang="en-US" sz="1200" b="1" dirty="0"/>
              <a:t>, OMS II</a:t>
            </a:r>
          </a:p>
          <a:p>
            <a:pPr algn="ctr">
              <a:lnSpc>
                <a:spcPct val="80000"/>
              </a:lnSpc>
            </a:pPr>
            <a:r>
              <a:rPr lang="en-US" sz="1200" b="1" i="1" dirty="0"/>
              <a:t>Treasurer</a:t>
            </a:r>
          </a:p>
        </p:txBody>
      </p:sp>
      <p:sp>
        <p:nvSpPr>
          <p:cNvPr id="15" name="TextBox 14"/>
          <p:cNvSpPr txBox="1"/>
          <p:nvPr/>
        </p:nvSpPr>
        <p:spPr>
          <a:xfrm>
            <a:off x="5922597" y="3564932"/>
            <a:ext cx="2154757" cy="424732"/>
          </a:xfrm>
          <a:prstGeom prst="rect">
            <a:avLst/>
          </a:prstGeom>
          <a:noFill/>
        </p:spPr>
        <p:txBody>
          <a:bodyPr wrap="none" rtlCol="0">
            <a:spAutoFit/>
          </a:bodyPr>
          <a:lstStyle/>
          <a:p>
            <a:pPr algn="ctr">
              <a:lnSpc>
                <a:spcPct val="90000"/>
              </a:lnSpc>
            </a:pPr>
            <a:r>
              <a:rPr lang="en-US" sz="1200" b="1" dirty="0"/>
              <a:t>Kaylee Burlingame, OMS II</a:t>
            </a:r>
          </a:p>
          <a:p>
            <a:pPr algn="ctr">
              <a:lnSpc>
                <a:spcPct val="90000"/>
              </a:lnSpc>
            </a:pPr>
            <a:r>
              <a:rPr lang="en-US" sz="1200" b="1" i="1" dirty="0"/>
              <a:t>Secretary</a:t>
            </a:r>
          </a:p>
        </p:txBody>
      </p:sp>
      <p:pic>
        <p:nvPicPr>
          <p:cNvPr id="17" name="Picture 16" descr="Screen Shot 2018-08-29 at 12.02.23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4594" y="141875"/>
            <a:ext cx="883512" cy="1062871"/>
          </a:xfrm>
          <a:prstGeom prst="rect">
            <a:avLst/>
          </a:prstGeom>
          <a:ln>
            <a:solidFill>
              <a:schemeClr val="bg1">
                <a:alpha val="80000"/>
              </a:schemeClr>
            </a:solidFill>
          </a:ln>
        </p:spPr>
      </p:pic>
      <p:sp>
        <p:nvSpPr>
          <p:cNvPr id="6" name="TextBox 5">
            <a:extLst>
              <a:ext uri="{FF2B5EF4-FFF2-40B4-BE49-F238E27FC236}">
                <a16:creationId xmlns:a16="http://schemas.microsoft.com/office/drawing/2014/main" id="{8BDBB07F-D5D9-5F97-873E-2FCEA1C35BFD}"/>
              </a:ext>
            </a:extLst>
          </p:cNvPr>
          <p:cNvSpPr txBox="1"/>
          <p:nvPr/>
        </p:nvSpPr>
        <p:spPr>
          <a:xfrm>
            <a:off x="4892637" y="6400768"/>
            <a:ext cx="1802096" cy="424732"/>
          </a:xfrm>
          <a:prstGeom prst="rect">
            <a:avLst/>
          </a:prstGeom>
          <a:noFill/>
        </p:spPr>
        <p:txBody>
          <a:bodyPr wrap="none" rtlCol="0">
            <a:spAutoFit/>
          </a:bodyPr>
          <a:lstStyle/>
          <a:p>
            <a:pPr algn="ctr">
              <a:lnSpc>
                <a:spcPct val="90000"/>
              </a:lnSpc>
            </a:pPr>
            <a:r>
              <a:rPr lang="en-US" sz="1200" b="1" dirty="0"/>
              <a:t>Devan Barnett, OMS II</a:t>
            </a:r>
          </a:p>
          <a:p>
            <a:pPr algn="ctr">
              <a:lnSpc>
                <a:spcPct val="90000"/>
              </a:lnSpc>
            </a:pPr>
            <a:r>
              <a:rPr lang="en-US" sz="1200" b="1" i="1" dirty="0"/>
              <a:t>Membership Chair</a:t>
            </a:r>
          </a:p>
        </p:txBody>
      </p:sp>
      <p:pic>
        <p:nvPicPr>
          <p:cNvPr id="10" name="Picture 9">
            <a:extLst>
              <a:ext uri="{FF2B5EF4-FFF2-40B4-BE49-F238E27FC236}">
                <a16:creationId xmlns:a16="http://schemas.microsoft.com/office/drawing/2014/main" id="{17B8ABC1-6DF3-F264-C12B-949841A65A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2358" y="1121920"/>
            <a:ext cx="1603331" cy="2404997"/>
          </a:xfrm>
          <a:prstGeom prst="rect">
            <a:avLst/>
          </a:prstGeom>
        </p:spPr>
      </p:pic>
      <p:pic>
        <p:nvPicPr>
          <p:cNvPr id="14" name="Picture 13">
            <a:extLst>
              <a:ext uri="{FF2B5EF4-FFF2-40B4-BE49-F238E27FC236}">
                <a16:creationId xmlns:a16="http://schemas.microsoft.com/office/drawing/2014/main" id="{0EB163CF-61C5-FAA1-7A9D-44951CB1D4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0332" y="1121926"/>
            <a:ext cx="1603331" cy="2404997"/>
          </a:xfrm>
          <a:prstGeom prst="rect">
            <a:avLst/>
          </a:prstGeom>
        </p:spPr>
      </p:pic>
      <p:pic>
        <p:nvPicPr>
          <p:cNvPr id="18" name="Picture 17">
            <a:extLst>
              <a:ext uri="{FF2B5EF4-FFF2-40B4-BE49-F238E27FC236}">
                <a16:creationId xmlns:a16="http://schemas.microsoft.com/office/drawing/2014/main" id="{3BD28FA6-B529-2EE8-A2C3-1ADEE67F8A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98310" y="1121920"/>
            <a:ext cx="1603332" cy="2404998"/>
          </a:xfrm>
          <a:prstGeom prst="rect">
            <a:avLst/>
          </a:prstGeom>
        </p:spPr>
      </p:pic>
      <p:pic>
        <p:nvPicPr>
          <p:cNvPr id="20" name="Picture 19">
            <a:extLst>
              <a:ext uri="{FF2B5EF4-FFF2-40B4-BE49-F238E27FC236}">
                <a16:creationId xmlns:a16="http://schemas.microsoft.com/office/drawing/2014/main" id="{9F554336-D7B2-204B-D007-16CE6B75FF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48650" y="3983484"/>
            <a:ext cx="1603332" cy="2404997"/>
          </a:xfrm>
          <a:prstGeom prst="rect">
            <a:avLst/>
          </a:prstGeom>
        </p:spPr>
      </p:pic>
      <p:pic>
        <p:nvPicPr>
          <p:cNvPr id="22" name="Picture 21">
            <a:extLst>
              <a:ext uri="{FF2B5EF4-FFF2-40B4-BE49-F238E27FC236}">
                <a16:creationId xmlns:a16="http://schemas.microsoft.com/office/drawing/2014/main" id="{45955297-E9CF-0927-D9E3-9EA64D1AC30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92020" y="3983483"/>
            <a:ext cx="1603331" cy="2404997"/>
          </a:xfrm>
          <a:prstGeom prst="rect">
            <a:avLst/>
          </a:prstGeom>
        </p:spPr>
      </p:pic>
    </p:spTree>
    <p:extLst>
      <p:ext uri="{BB962C8B-B14F-4D97-AF65-F5344CB8AC3E}">
        <p14:creationId xmlns:p14="http://schemas.microsoft.com/office/powerpoint/2010/main" val="2211265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357" y="538424"/>
            <a:ext cx="4952669" cy="710786"/>
          </a:xfrm>
        </p:spPr>
        <p:txBody>
          <a:bodyPr>
            <a:noAutofit/>
          </a:bodyPr>
          <a:lstStyle/>
          <a:p>
            <a:r>
              <a:rPr lang="en-US" sz="4400" dirty="0">
                <a:ln>
                  <a:solidFill>
                    <a:srgbClr val="FF6600">
                      <a:alpha val="70000"/>
                    </a:srgbClr>
                  </a:solidFill>
                </a:ln>
                <a:solidFill>
                  <a:srgbClr val="FF6600"/>
                </a:solidFill>
                <a:effectLst>
                  <a:glow rad="38100">
                    <a:schemeClr val="bg1">
                      <a:alpha val="70000"/>
                    </a:schemeClr>
                  </a:glow>
                  <a:outerShdw blurRad="50800" dist="38100" dir="2700000" algn="tl" rotWithShape="0">
                    <a:srgbClr val="000000">
                      <a:alpha val="43000"/>
                    </a:srgbClr>
                  </a:outerShdw>
                </a:effectLst>
              </a:rPr>
              <a:t>Faculty Advisors</a:t>
            </a:r>
            <a:endParaRPr lang="en-US" sz="4400" dirty="0"/>
          </a:p>
        </p:txBody>
      </p:sp>
      <p:sp>
        <p:nvSpPr>
          <p:cNvPr id="8" name="TextBox 7"/>
          <p:cNvSpPr txBox="1"/>
          <p:nvPr/>
        </p:nvSpPr>
        <p:spPr>
          <a:xfrm>
            <a:off x="1041400" y="5461668"/>
            <a:ext cx="2840524" cy="400110"/>
          </a:xfrm>
          <a:prstGeom prst="rect">
            <a:avLst/>
          </a:prstGeom>
          <a:noFill/>
        </p:spPr>
        <p:txBody>
          <a:bodyPr wrap="square" rtlCol="0">
            <a:spAutoFit/>
          </a:bodyPr>
          <a:lstStyle/>
          <a:p>
            <a:pPr algn="ctr"/>
            <a:r>
              <a:rPr lang="en-US" sz="2000" dirty="0"/>
              <a:t>Jake Williamson, PhD</a:t>
            </a:r>
          </a:p>
        </p:txBody>
      </p:sp>
      <p:sp>
        <p:nvSpPr>
          <p:cNvPr id="9" name="TextBox 8"/>
          <p:cNvSpPr txBox="1"/>
          <p:nvPr/>
        </p:nvSpPr>
        <p:spPr>
          <a:xfrm>
            <a:off x="5273460" y="5463834"/>
            <a:ext cx="2830693" cy="400110"/>
          </a:xfrm>
          <a:prstGeom prst="rect">
            <a:avLst/>
          </a:prstGeom>
          <a:noFill/>
        </p:spPr>
        <p:txBody>
          <a:bodyPr wrap="square" rtlCol="0">
            <a:spAutoFit/>
          </a:bodyPr>
          <a:lstStyle/>
          <a:p>
            <a:pPr algn="ctr"/>
            <a:r>
              <a:rPr lang="en-US" sz="2000" dirty="0"/>
              <a:t>David J. Stephen, DO </a:t>
            </a:r>
          </a:p>
        </p:txBody>
      </p:sp>
      <p:sp>
        <p:nvSpPr>
          <p:cNvPr id="10" name="TextBox 9"/>
          <p:cNvSpPr txBox="1"/>
          <p:nvPr/>
        </p:nvSpPr>
        <p:spPr>
          <a:xfrm>
            <a:off x="944766" y="5846645"/>
            <a:ext cx="3047597" cy="523220"/>
          </a:xfrm>
          <a:prstGeom prst="rect">
            <a:avLst/>
          </a:prstGeom>
          <a:noFill/>
        </p:spPr>
        <p:txBody>
          <a:bodyPr wrap="square" rtlCol="0">
            <a:spAutoFit/>
          </a:bodyPr>
          <a:lstStyle/>
          <a:p>
            <a:pPr algn="ctr"/>
            <a:r>
              <a:rPr lang="en-US" sz="1400" i="1" dirty="0"/>
              <a:t>Associate Dean for </a:t>
            </a:r>
          </a:p>
          <a:p>
            <a:pPr algn="ctr"/>
            <a:r>
              <a:rPr lang="en-US" sz="1400" i="1" dirty="0"/>
              <a:t>Student Affairs</a:t>
            </a:r>
          </a:p>
        </p:txBody>
      </p:sp>
      <p:sp>
        <p:nvSpPr>
          <p:cNvPr id="11" name="TextBox 10"/>
          <p:cNvSpPr txBox="1"/>
          <p:nvPr/>
        </p:nvSpPr>
        <p:spPr>
          <a:xfrm>
            <a:off x="5428279" y="5842522"/>
            <a:ext cx="2675875" cy="954107"/>
          </a:xfrm>
          <a:prstGeom prst="rect">
            <a:avLst/>
          </a:prstGeom>
          <a:noFill/>
        </p:spPr>
        <p:txBody>
          <a:bodyPr wrap="square" rtlCol="0">
            <a:spAutoFit/>
          </a:bodyPr>
          <a:lstStyle/>
          <a:p>
            <a:pPr algn="ctr"/>
            <a:r>
              <a:rPr lang="en-US" sz="1400" i="1" dirty="0"/>
              <a:t>Associate Dean for OMS 4</a:t>
            </a:r>
            <a:r>
              <a:rPr lang="en-US" sz="1400" i="1" baseline="30000" dirty="0"/>
              <a:t>th</a:t>
            </a:r>
            <a:r>
              <a:rPr lang="en-US" sz="1400" i="1" dirty="0"/>
              <a:t> Year and Graduate Medical Education &amp; Discipline Chair for Pathology and Histology </a:t>
            </a:r>
          </a:p>
        </p:txBody>
      </p:sp>
      <p:pic>
        <p:nvPicPr>
          <p:cNvPr id="12" name="Picture 11" descr="Screen Shot 2018-08-29 at 12.02.23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9814" y="321353"/>
            <a:ext cx="883512" cy="1062871"/>
          </a:xfrm>
          <a:prstGeom prst="rect">
            <a:avLst/>
          </a:prstGeom>
          <a:ln>
            <a:solidFill>
              <a:schemeClr val="bg1">
                <a:alpha val="80000"/>
              </a:schemeClr>
            </a:solidFill>
          </a:ln>
        </p:spPr>
      </p:pic>
      <p:pic>
        <p:nvPicPr>
          <p:cNvPr id="14" name="Picture 13" descr="Screen Shot 2018-08-29 at 3.50.41 PM.png"/>
          <p:cNvPicPr>
            <a:picLocks noChangeAspect="1"/>
          </p:cNvPicPr>
          <p:nvPr/>
        </p:nvPicPr>
        <p:blipFill rotWithShape="1">
          <a:blip r:embed="rId3">
            <a:extLst>
              <a:ext uri="{28A0092B-C50C-407E-A947-70E740481C1C}">
                <a14:useLocalDpi xmlns:a14="http://schemas.microsoft.com/office/drawing/2010/main" val="0"/>
              </a:ext>
            </a:extLst>
          </a:blip>
          <a:srcRect l="6326" r="3336" b="2292"/>
          <a:stretch/>
        </p:blipFill>
        <p:spPr>
          <a:xfrm>
            <a:off x="1179576" y="1511460"/>
            <a:ext cx="2606040" cy="3950208"/>
          </a:xfrm>
          <a:prstGeom prst="rect">
            <a:avLst/>
          </a:prstGeom>
          <a:ln>
            <a:solidFill>
              <a:schemeClr val="bg1">
                <a:alpha val="80000"/>
              </a:schemeClr>
            </a:solidFill>
          </a:ln>
        </p:spPr>
      </p:pic>
      <p:pic>
        <p:nvPicPr>
          <p:cNvPr id="16" name="Picture 15" descr="Screen Shot 2018-08-29 at 3.53.4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9254" y="1511460"/>
            <a:ext cx="2635801" cy="4013360"/>
          </a:xfrm>
          <a:prstGeom prst="rect">
            <a:avLst/>
          </a:prstGeom>
          <a:ln>
            <a:solidFill>
              <a:schemeClr val="bg1">
                <a:alpha val="80000"/>
              </a:schemeClr>
            </a:solidFill>
          </a:ln>
        </p:spPr>
      </p:pic>
    </p:spTree>
    <p:extLst>
      <p:ext uri="{BB962C8B-B14F-4D97-AF65-F5344CB8AC3E}">
        <p14:creationId xmlns:p14="http://schemas.microsoft.com/office/powerpoint/2010/main" val="3270809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248" y="739451"/>
            <a:ext cx="5773792" cy="721586"/>
          </a:xfrm>
        </p:spPr>
        <p:txBody>
          <a:bodyPr/>
          <a:lstStyle/>
          <a:p>
            <a:r>
              <a:rPr lang="en-US" dirty="0">
                <a:ln>
                  <a:solidFill>
                    <a:srgbClr val="FF6600">
                      <a:alpha val="70000"/>
                    </a:srgbClr>
                  </a:solidFill>
                </a:ln>
                <a:solidFill>
                  <a:srgbClr val="FF6600"/>
                </a:solidFill>
                <a:effectLst>
                  <a:glow rad="38100">
                    <a:schemeClr val="bg1">
                      <a:alpha val="70000"/>
                    </a:schemeClr>
                  </a:glow>
                  <a:outerShdw blurRad="50800" dist="38100" dir="2700000" algn="tl" rotWithShape="0">
                    <a:srgbClr val="000000">
                      <a:alpha val="43000"/>
                    </a:srgbClr>
                  </a:outerShdw>
                </a:effectLst>
              </a:rPr>
              <a:t>Membership Criteria: </a:t>
            </a:r>
            <a:endParaRPr lang="en-US" dirty="0"/>
          </a:p>
        </p:txBody>
      </p:sp>
      <p:sp>
        <p:nvSpPr>
          <p:cNvPr id="3" name="Content Placeholder 2"/>
          <p:cNvSpPr>
            <a:spLocks noGrp="1"/>
          </p:cNvSpPr>
          <p:nvPr>
            <p:ph idx="1"/>
          </p:nvPr>
        </p:nvSpPr>
        <p:spPr>
          <a:xfrm>
            <a:off x="389814" y="2170126"/>
            <a:ext cx="8484890" cy="4752174"/>
          </a:xfrm>
        </p:spPr>
        <p:txBody>
          <a:bodyPr>
            <a:normAutofit/>
          </a:bodyPr>
          <a:lstStyle/>
          <a:p>
            <a:pPr>
              <a:buFont typeface="Arial"/>
              <a:buChar char="•"/>
            </a:pPr>
            <a:r>
              <a:rPr lang="en-US" sz="2500" b="1" dirty="0"/>
              <a:t>Our criteria for </a:t>
            </a:r>
            <a:r>
              <a:rPr lang="en-US" sz="2500" b="1" u="sng" dirty="0"/>
              <a:t>invitation</a:t>
            </a:r>
            <a:r>
              <a:rPr lang="en-US" sz="2500" b="1" dirty="0"/>
              <a:t> are currently: </a:t>
            </a:r>
          </a:p>
          <a:p>
            <a:pPr lvl="1">
              <a:buFont typeface="Arial"/>
              <a:buChar char="•"/>
            </a:pPr>
            <a:r>
              <a:rPr lang="en-US" sz="2200" dirty="0"/>
              <a:t>Must have a </a:t>
            </a:r>
            <a:r>
              <a:rPr lang="en-US" sz="2200" u="sng" dirty="0"/>
              <a:t>3.8 GPA or higher </a:t>
            </a:r>
            <a:r>
              <a:rPr lang="en-US" sz="2200" dirty="0"/>
              <a:t>at VCOM at end of first year or second year </a:t>
            </a:r>
          </a:p>
          <a:p>
            <a:pPr lvl="1">
              <a:buFont typeface="Arial"/>
              <a:buChar char="•"/>
            </a:pPr>
            <a:r>
              <a:rPr lang="en-US" sz="2200" dirty="0"/>
              <a:t>Must have no current or pending academic deficiencies </a:t>
            </a:r>
          </a:p>
          <a:p>
            <a:pPr lvl="1">
              <a:buFont typeface="Arial"/>
              <a:buChar char="•"/>
            </a:pPr>
            <a:r>
              <a:rPr lang="en-US" sz="2200" dirty="0"/>
              <a:t>Must be considered in good standing with VCOM </a:t>
            </a:r>
          </a:p>
          <a:p>
            <a:pPr lvl="2">
              <a:buFont typeface="Arial"/>
              <a:buChar char="•"/>
            </a:pPr>
            <a:r>
              <a:rPr lang="en-US" sz="2000" dirty="0"/>
              <a:t> </a:t>
            </a:r>
            <a:r>
              <a:rPr lang="en-US" sz="1800" dirty="0"/>
              <a:t>e.g., no current or pending behavioral infractions, no academic probation, etc. </a:t>
            </a:r>
          </a:p>
          <a:p>
            <a:pPr lvl="1">
              <a:buFont typeface="Arial"/>
              <a:buChar char="•"/>
            </a:pPr>
            <a:r>
              <a:rPr lang="en-US" sz="2200" dirty="0"/>
              <a:t>Must be willing to provide advice or counsel to other medical students or potential medical students on the values and benefits of being an osteopathic physician </a:t>
            </a:r>
          </a:p>
          <a:p>
            <a:endParaRPr lang="en-US" dirty="0"/>
          </a:p>
        </p:txBody>
      </p:sp>
      <p:pic>
        <p:nvPicPr>
          <p:cNvPr id="4" name="Picture 3" descr="Screen Shot 2018-08-29 at 12.02.23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9814" y="610703"/>
            <a:ext cx="883512" cy="1062871"/>
          </a:xfrm>
          <a:prstGeom prst="rect">
            <a:avLst/>
          </a:prstGeom>
          <a:ln>
            <a:solidFill>
              <a:schemeClr val="bg1">
                <a:alpha val="80000"/>
              </a:schemeClr>
            </a:solidFill>
          </a:ln>
        </p:spPr>
      </p:pic>
    </p:spTree>
    <p:extLst>
      <p:ext uri="{BB962C8B-B14F-4D97-AF65-F5344CB8AC3E}">
        <p14:creationId xmlns:p14="http://schemas.microsoft.com/office/powerpoint/2010/main" val="3210397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8485" y="514253"/>
            <a:ext cx="6416877" cy="1154097"/>
          </a:xfrm>
        </p:spPr>
        <p:txBody>
          <a:bodyPr>
            <a:normAutofit fontScale="90000"/>
          </a:bodyPr>
          <a:lstStyle/>
          <a:p>
            <a:r>
              <a:rPr lang="en-US" dirty="0">
                <a:ln>
                  <a:solidFill>
                    <a:srgbClr val="FF6600">
                      <a:alpha val="70000"/>
                    </a:srgbClr>
                  </a:solidFill>
                </a:ln>
                <a:solidFill>
                  <a:srgbClr val="FF6600"/>
                </a:solidFill>
                <a:effectLst>
                  <a:glow rad="38100">
                    <a:schemeClr val="bg1">
                      <a:alpha val="70000"/>
                    </a:schemeClr>
                  </a:glow>
                  <a:outerShdw blurRad="50800" dist="38100" dir="2700000" algn="tl" rotWithShape="0">
                    <a:srgbClr val="000000">
                      <a:alpha val="43000"/>
                    </a:srgbClr>
                  </a:outerShdw>
                </a:effectLst>
              </a:rPr>
              <a:t>Requirements to Maintain Membership:</a:t>
            </a:r>
            <a:endParaRPr lang="en-US" dirty="0"/>
          </a:p>
        </p:txBody>
      </p:sp>
      <p:sp>
        <p:nvSpPr>
          <p:cNvPr id="3" name="Content Placeholder 2"/>
          <p:cNvSpPr>
            <a:spLocks noGrp="1"/>
          </p:cNvSpPr>
          <p:nvPr>
            <p:ph idx="1"/>
          </p:nvPr>
        </p:nvSpPr>
        <p:spPr>
          <a:xfrm>
            <a:off x="389814" y="2073676"/>
            <a:ext cx="8275884" cy="4541109"/>
          </a:xfrm>
        </p:spPr>
        <p:txBody>
          <a:bodyPr/>
          <a:lstStyle/>
          <a:p>
            <a:pPr>
              <a:buFont typeface="Arial"/>
              <a:buChar char="•"/>
            </a:pPr>
            <a:r>
              <a:rPr lang="en-US" sz="2800" dirty="0"/>
              <a:t> </a:t>
            </a:r>
            <a:r>
              <a:rPr lang="en-US" sz="2800" u="sng" dirty="0"/>
              <a:t>Maintain GPA – 3.65</a:t>
            </a:r>
          </a:p>
          <a:p>
            <a:pPr lvl="1">
              <a:buFont typeface="Arial"/>
              <a:buChar char="•"/>
            </a:pPr>
            <a:r>
              <a:rPr lang="en-US" sz="2000" dirty="0"/>
              <a:t>Students with a GPA below 3.65 after induction will go under probation and  review</a:t>
            </a:r>
          </a:p>
          <a:p>
            <a:pPr>
              <a:buFont typeface="Arial"/>
              <a:buChar char="•"/>
            </a:pPr>
            <a:r>
              <a:rPr lang="en-US" sz="2800" dirty="0"/>
              <a:t> Recommended Service Hours</a:t>
            </a:r>
          </a:p>
          <a:p>
            <a:pPr lvl="1">
              <a:buFont typeface="Arial"/>
              <a:buChar char="•"/>
            </a:pPr>
            <a:r>
              <a:rPr lang="en-US" sz="2000" dirty="0"/>
              <a:t>2nd years – 20 hours/year (10 hours/semester)</a:t>
            </a:r>
          </a:p>
          <a:p>
            <a:pPr lvl="1">
              <a:buFont typeface="Arial"/>
              <a:buChar char="•"/>
            </a:pPr>
            <a:r>
              <a:rPr lang="en-US" sz="2000" dirty="0"/>
              <a:t>3rd and 4th years – 10 hours/year (5 hours/semester) </a:t>
            </a:r>
          </a:p>
          <a:p>
            <a:pPr>
              <a:buFont typeface="Arial"/>
              <a:buChar char="•"/>
            </a:pPr>
            <a:r>
              <a:rPr lang="en-US" sz="2800" dirty="0"/>
              <a:t>Must attend SSP events and member meetings</a:t>
            </a:r>
          </a:p>
        </p:txBody>
      </p:sp>
      <p:pic>
        <p:nvPicPr>
          <p:cNvPr id="4" name="Picture 3" descr="Screen Shot 2018-08-29 at 12.02.23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9814" y="546403"/>
            <a:ext cx="883512" cy="1062871"/>
          </a:xfrm>
          <a:prstGeom prst="rect">
            <a:avLst/>
          </a:prstGeom>
          <a:ln>
            <a:solidFill>
              <a:schemeClr val="bg1">
                <a:alpha val="80000"/>
              </a:schemeClr>
            </a:solidFill>
          </a:ln>
        </p:spPr>
      </p:pic>
    </p:spTree>
    <p:extLst>
      <p:ext uri="{BB962C8B-B14F-4D97-AF65-F5344CB8AC3E}">
        <p14:creationId xmlns:p14="http://schemas.microsoft.com/office/powerpoint/2010/main" val="3232645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8-09-03 at 7.26.58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25142" y="3871916"/>
            <a:ext cx="3601328" cy="2503833"/>
          </a:xfrm>
          <a:prstGeom prst="rect">
            <a:avLst/>
          </a:prstGeom>
        </p:spPr>
      </p:pic>
      <p:sp>
        <p:nvSpPr>
          <p:cNvPr id="3" name="Content Placeholder 2"/>
          <p:cNvSpPr>
            <a:spLocks noGrp="1"/>
          </p:cNvSpPr>
          <p:nvPr>
            <p:ph idx="1"/>
          </p:nvPr>
        </p:nvSpPr>
        <p:spPr>
          <a:xfrm>
            <a:off x="245120" y="2154050"/>
            <a:ext cx="8404503" cy="4484927"/>
          </a:xfrm>
        </p:spPr>
        <p:txBody>
          <a:bodyPr>
            <a:normAutofit/>
          </a:bodyPr>
          <a:lstStyle/>
          <a:p>
            <a:pPr>
              <a:buFont typeface="Arial"/>
              <a:buChar char="•"/>
            </a:pPr>
            <a:r>
              <a:rPr lang="en-US" dirty="0"/>
              <a:t>VCOM’s “Golden Apple” Award for Excellence in Teaching Practices </a:t>
            </a:r>
          </a:p>
          <a:p>
            <a:pPr lvl="1">
              <a:buFont typeface="Arial"/>
              <a:buChar char="•"/>
            </a:pPr>
            <a:r>
              <a:rPr lang="en-US" dirty="0"/>
              <a:t>The purpose of this award is to recognize faculty members who are dedicated to educating, mentoring and inspiring the students of VCOM </a:t>
            </a:r>
          </a:p>
          <a:p>
            <a:pPr>
              <a:buFont typeface="Arial"/>
              <a:buChar char="•"/>
            </a:pPr>
            <a:r>
              <a:rPr lang="en-US" u="sng" dirty="0"/>
              <a:t>Future Plans:</a:t>
            </a:r>
          </a:p>
          <a:p>
            <a:pPr lvl="1">
              <a:buFont typeface="Arial"/>
              <a:buChar char="•"/>
            </a:pPr>
            <a:r>
              <a:rPr lang="en-US" dirty="0"/>
              <a:t>VCOM After Dark Boards Trivia Night</a:t>
            </a:r>
          </a:p>
          <a:p>
            <a:pPr lvl="1">
              <a:buFont typeface="Arial"/>
              <a:buChar char="•"/>
            </a:pPr>
            <a:r>
              <a:rPr lang="en-US" dirty="0"/>
              <a:t>Merchandise Fair</a:t>
            </a:r>
          </a:p>
          <a:p>
            <a:pPr lvl="1">
              <a:buFont typeface="Arial"/>
              <a:buChar char="•"/>
            </a:pPr>
            <a:r>
              <a:rPr lang="en-US" dirty="0"/>
              <a:t>Bugs and Drugs</a:t>
            </a:r>
          </a:p>
          <a:p>
            <a:pPr lvl="2">
              <a:buFont typeface="Arial"/>
              <a:buChar char="•"/>
            </a:pPr>
            <a:r>
              <a:rPr lang="en-US" dirty="0"/>
              <a:t>Weekly board facts</a:t>
            </a:r>
          </a:p>
          <a:p>
            <a:pPr lvl="1">
              <a:buFont typeface="Arial"/>
              <a:buChar char="•"/>
            </a:pPr>
            <a:r>
              <a:rPr lang="en-US" dirty="0"/>
              <a:t>Rescue Race- scenario sponsor</a:t>
            </a:r>
          </a:p>
          <a:p>
            <a:pPr lvl="1">
              <a:buFont typeface="Arial"/>
              <a:buChar char="•"/>
            </a:pPr>
            <a:r>
              <a:rPr lang="en-US" dirty="0"/>
              <a:t> Auburn Undergraduate Outreach</a:t>
            </a:r>
          </a:p>
          <a:p>
            <a:pPr lvl="1">
              <a:buFont typeface="Arial"/>
              <a:buChar char="•"/>
            </a:pPr>
            <a:r>
              <a:rPr lang="en-US"/>
              <a:t>New Member Induction Ceremony</a:t>
            </a:r>
          </a:p>
          <a:p>
            <a:pPr marL="320040" lvl="1" indent="0">
              <a:buNone/>
            </a:pPr>
            <a:endParaRPr lang="en-US" dirty="0"/>
          </a:p>
          <a:p>
            <a:pPr marL="45720" indent="0">
              <a:buNone/>
            </a:pPr>
            <a:endParaRPr lang="en-US" dirty="0"/>
          </a:p>
        </p:txBody>
      </p:sp>
      <p:pic>
        <p:nvPicPr>
          <p:cNvPr id="4" name="Picture 3" descr="Screen Shot 2018-08-29 at 12.02.23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9814" y="546403"/>
            <a:ext cx="883512" cy="1062871"/>
          </a:xfrm>
          <a:prstGeom prst="rect">
            <a:avLst/>
          </a:prstGeom>
          <a:ln>
            <a:solidFill>
              <a:schemeClr val="bg1">
                <a:alpha val="80000"/>
              </a:schemeClr>
            </a:solidFill>
          </a:ln>
        </p:spPr>
      </p:pic>
      <p:sp>
        <p:nvSpPr>
          <p:cNvPr id="6" name="Title 1"/>
          <p:cNvSpPr txBox="1">
            <a:spLocks/>
          </p:cNvSpPr>
          <p:nvPr/>
        </p:nvSpPr>
        <p:spPr>
          <a:xfrm>
            <a:off x="1348485" y="546549"/>
            <a:ext cx="6416877" cy="1093101"/>
          </a:xfrm>
          <a:prstGeom prst="rect">
            <a:avLst/>
          </a:prstGeom>
        </p:spPr>
        <p:txBody>
          <a:bodyPr vert="horz" lIns="91440" tIns="45720" rIns="91440" bIns="45720" rtlCol="0" anchor="b">
            <a:normAutofit fontScale="90000" lnSpcReduction="10000"/>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ln>
                  <a:solidFill>
                    <a:srgbClr val="FF6600">
                      <a:alpha val="70000"/>
                    </a:srgbClr>
                  </a:solidFill>
                </a:ln>
                <a:solidFill>
                  <a:srgbClr val="FF6600"/>
                </a:solidFill>
                <a:effectLst>
                  <a:glow rad="38100">
                    <a:schemeClr val="bg1">
                      <a:alpha val="70000"/>
                    </a:schemeClr>
                  </a:glow>
                  <a:outerShdw blurRad="50800" dist="38100" dir="2700000" algn="tl" rotWithShape="0">
                    <a:srgbClr val="000000">
                      <a:alpha val="43000"/>
                    </a:srgbClr>
                  </a:outerShdw>
                </a:effectLst>
              </a:rPr>
              <a:t>Chapter Involvement:</a:t>
            </a:r>
          </a:p>
          <a:p>
            <a:r>
              <a:rPr lang="en-US" u="sng" dirty="0">
                <a:ln>
                  <a:solidFill>
                    <a:srgbClr val="FF6600">
                      <a:alpha val="70000"/>
                    </a:srgbClr>
                  </a:solidFill>
                </a:ln>
                <a:solidFill>
                  <a:srgbClr val="FF6600"/>
                </a:solidFill>
                <a:effectLst>
                  <a:glow rad="38100">
                    <a:schemeClr val="bg1">
                      <a:alpha val="70000"/>
                    </a:schemeClr>
                  </a:glow>
                  <a:outerShdw blurRad="50800" dist="38100" dir="2700000" algn="tl" rotWithShape="0">
                    <a:srgbClr val="000000">
                      <a:alpha val="43000"/>
                    </a:srgbClr>
                  </a:outerShdw>
                </a:effectLst>
              </a:rPr>
              <a:t>On Campus</a:t>
            </a:r>
            <a:endParaRPr lang="en-US" u="sng" dirty="0"/>
          </a:p>
        </p:txBody>
      </p:sp>
    </p:spTree>
    <p:extLst>
      <p:ext uri="{BB962C8B-B14F-4D97-AF65-F5344CB8AC3E}">
        <p14:creationId xmlns:p14="http://schemas.microsoft.com/office/powerpoint/2010/main" val="832308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7014704_1884297388298456_6211638804512505856_n.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80925" y="1283534"/>
            <a:ext cx="3082839" cy="3082839"/>
          </a:xfrm>
          <a:prstGeom prst="rect">
            <a:avLst/>
          </a:prstGeom>
        </p:spPr>
      </p:pic>
      <p:sp>
        <p:nvSpPr>
          <p:cNvPr id="3" name="Content Placeholder 2"/>
          <p:cNvSpPr>
            <a:spLocks noGrp="1"/>
          </p:cNvSpPr>
          <p:nvPr>
            <p:ph idx="1"/>
          </p:nvPr>
        </p:nvSpPr>
        <p:spPr>
          <a:xfrm>
            <a:off x="389813" y="1848625"/>
            <a:ext cx="8404503" cy="4838578"/>
          </a:xfrm>
        </p:spPr>
        <p:txBody>
          <a:bodyPr>
            <a:normAutofit/>
          </a:bodyPr>
          <a:lstStyle/>
          <a:p>
            <a:pPr>
              <a:buFont typeface="Arial"/>
              <a:buChar char="•"/>
            </a:pPr>
            <a:r>
              <a:rPr lang="en-US" sz="2300" dirty="0"/>
              <a:t>Medical Mission Trips</a:t>
            </a:r>
          </a:p>
          <a:p>
            <a:pPr lvl="1">
              <a:buFont typeface="Arial"/>
              <a:buChar char="•"/>
            </a:pPr>
            <a:r>
              <a:rPr lang="en-US" dirty="0"/>
              <a:t>Locations:</a:t>
            </a:r>
          </a:p>
          <a:p>
            <a:pPr lvl="2">
              <a:buFont typeface="Arial"/>
              <a:buChar char="•"/>
            </a:pPr>
            <a:r>
              <a:rPr lang="en-US" dirty="0"/>
              <a:t>Honduras</a:t>
            </a:r>
          </a:p>
          <a:p>
            <a:pPr lvl="2">
              <a:buFont typeface="Arial"/>
              <a:buChar char="•"/>
            </a:pPr>
            <a:r>
              <a:rPr lang="en-US" dirty="0"/>
              <a:t>Dominican Republic</a:t>
            </a:r>
          </a:p>
          <a:p>
            <a:pPr lvl="2">
              <a:buFont typeface="Arial"/>
              <a:buChar char="•"/>
            </a:pPr>
            <a:r>
              <a:rPr lang="en-US" dirty="0"/>
              <a:t>El Salvador</a:t>
            </a:r>
          </a:p>
          <a:p>
            <a:pPr>
              <a:buFont typeface="Arial"/>
              <a:buChar char="•"/>
            </a:pPr>
            <a:r>
              <a:rPr lang="en-US" sz="2300" dirty="0"/>
              <a:t>Peer Tutoring/Mentoring</a:t>
            </a:r>
          </a:p>
          <a:p>
            <a:pPr>
              <a:buFont typeface="Arial"/>
              <a:buChar char="•"/>
            </a:pPr>
            <a:r>
              <a:rPr lang="en-US" sz="2300" dirty="0"/>
              <a:t>White coat fitting</a:t>
            </a:r>
          </a:p>
          <a:p>
            <a:pPr lvl="1">
              <a:buFont typeface="Arial"/>
              <a:buChar char="•"/>
            </a:pPr>
            <a:r>
              <a:rPr lang="en-US" sz="2100" dirty="0"/>
              <a:t>Hosted for first years</a:t>
            </a:r>
          </a:p>
          <a:p>
            <a:pPr>
              <a:buFont typeface="Arial"/>
              <a:buChar char="•"/>
            </a:pPr>
            <a:r>
              <a:rPr lang="en-US" sz="2300" dirty="0"/>
              <a:t>White Coat Ceremony Attendants</a:t>
            </a:r>
          </a:p>
          <a:p>
            <a:pPr>
              <a:buFont typeface="Arial"/>
              <a:buChar char="•"/>
            </a:pPr>
            <a:r>
              <a:rPr lang="en-US" sz="2300" dirty="0"/>
              <a:t>Board Prep Jeopardy</a:t>
            </a:r>
            <a:endParaRPr lang="en-US" sz="1800" dirty="0"/>
          </a:p>
          <a:p>
            <a:pPr>
              <a:buFont typeface="Arial"/>
              <a:buChar char="•"/>
            </a:pPr>
            <a:r>
              <a:rPr lang="en-US" sz="2400" dirty="0"/>
              <a:t>Graduation Ceremony Attendant</a:t>
            </a:r>
          </a:p>
        </p:txBody>
      </p:sp>
      <p:pic>
        <p:nvPicPr>
          <p:cNvPr id="4" name="Picture 3" descr="Screen Shot 2018-08-29 at 12.02.23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9814" y="546403"/>
            <a:ext cx="883512" cy="1062871"/>
          </a:xfrm>
          <a:prstGeom prst="rect">
            <a:avLst/>
          </a:prstGeom>
          <a:ln>
            <a:solidFill>
              <a:schemeClr val="bg1">
                <a:alpha val="80000"/>
              </a:schemeClr>
            </a:solidFill>
          </a:ln>
        </p:spPr>
      </p:pic>
      <p:sp>
        <p:nvSpPr>
          <p:cNvPr id="6" name="Title 1"/>
          <p:cNvSpPr txBox="1">
            <a:spLocks/>
          </p:cNvSpPr>
          <p:nvPr/>
        </p:nvSpPr>
        <p:spPr>
          <a:xfrm>
            <a:off x="1348485" y="546402"/>
            <a:ext cx="6416877" cy="1062871"/>
          </a:xfrm>
          <a:prstGeom prst="rect">
            <a:avLst/>
          </a:prstGeom>
        </p:spPr>
        <p:txBody>
          <a:bodyPr vert="horz" lIns="91440" tIns="45720" rIns="91440" bIns="45720" rtlCol="0" anchor="b">
            <a:normAutofit fontScale="90000" lnSpcReduction="20000"/>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ln>
                  <a:solidFill>
                    <a:srgbClr val="FF6600">
                      <a:alpha val="70000"/>
                    </a:srgbClr>
                  </a:solidFill>
                </a:ln>
                <a:solidFill>
                  <a:srgbClr val="FF6600"/>
                </a:solidFill>
                <a:effectLst>
                  <a:glow rad="38100">
                    <a:schemeClr val="bg1">
                      <a:alpha val="70000"/>
                    </a:schemeClr>
                  </a:glow>
                  <a:outerShdw blurRad="50800" dist="38100" dir="2700000" algn="tl" rotWithShape="0">
                    <a:srgbClr val="000000">
                      <a:alpha val="43000"/>
                    </a:srgbClr>
                  </a:outerShdw>
                </a:effectLst>
              </a:rPr>
              <a:t>Chapter Involvement:</a:t>
            </a:r>
          </a:p>
          <a:p>
            <a:r>
              <a:rPr lang="en-US" u="sng" dirty="0">
                <a:ln>
                  <a:solidFill>
                    <a:srgbClr val="FF6600">
                      <a:alpha val="70000"/>
                    </a:srgbClr>
                  </a:solidFill>
                </a:ln>
                <a:solidFill>
                  <a:srgbClr val="FF6600"/>
                </a:solidFill>
                <a:effectLst>
                  <a:glow rad="38100">
                    <a:schemeClr val="bg1">
                      <a:alpha val="70000"/>
                    </a:schemeClr>
                  </a:glow>
                  <a:outerShdw blurRad="50800" dist="38100" dir="2700000" algn="tl" rotWithShape="0">
                    <a:srgbClr val="000000">
                      <a:alpha val="43000"/>
                    </a:srgbClr>
                  </a:outerShdw>
                </a:effectLst>
              </a:rPr>
              <a:t>Service</a:t>
            </a:r>
            <a:endParaRPr lang="en-US" u="sng" dirty="0"/>
          </a:p>
        </p:txBody>
      </p:sp>
    </p:spTree>
    <p:extLst>
      <p:ext uri="{BB962C8B-B14F-4D97-AF65-F5344CB8AC3E}">
        <p14:creationId xmlns:p14="http://schemas.microsoft.com/office/powerpoint/2010/main" val="14277807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Perspective.thmx</Template>
  <TotalTime>1872</TotalTime>
  <Words>505</Words>
  <Application>Microsoft Macintosh PowerPoint</Application>
  <PresentationFormat>On-screen Show (4:3)</PresentationFormat>
  <Paragraphs>68</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Wingdings</vt:lpstr>
      <vt:lpstr>Perspective</vt:lpstr>
      <vt:lpstr>Edward Via College of Osteopathic Medicine </vt:lpstr>
      <vt:lpstr>PowerPoint Presentation</vt:lpstr>
      <vt:lpstr>VCOM Auburn</vt:lpstr>
      <vt:lpstr>Officers  Fall 2022- Spring 2023</vt:lpstr>
      <vt:lpstr>Faculty Advisors</vt:lpstr>
      <vt:lpstr>Membership Criteria: </vt:lpstr>
      <vt:lpstr>Requirements to Maintain Membership:</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Edward Via College of Osteopathic Medicine</dc:title>
  <dc:creator>Julie Sawyer</dc:creator>
  <cp:lastModifiedBy>Jones, Cody A</cp:lastModifiedBy>
  <cp:revision>108</cp:revision>
  <dcterms:created xsi:type="dcterms:W3CDTF">2018-08-29T17:50:35Z</dcterms:created>
  <dcterms:modified xsi:type="dcterms:W3CDTF">2022-09-11T18:20:03Z</dcterms:modified>
</cp:coreProperties>
</file>