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aleway" pitchFamily="2" charset="0"/>
      <p:regular r:id="rId13"/>
      <p:bold r:id="rId14"/>
      <p:italic r:id="rId15"/>
      <p:boldItalic r:id="rId16"/>
    </p:embeddedFont>
    <p:embeddedFont>
      <p:font typeface="Lat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9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6003591682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6003591682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6003591682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6003591682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6003591682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6003591682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6003591682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6003591682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6003591682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6003591682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6003591682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6003591682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6003591682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6003591682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6003591682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6003591682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6003591682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6003591682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0"/>
              </a:spcBef>
              <a:spcAft>
                <a:spcPts val="0"/>
              </a:spcAft>
              <a:buClr>
                <a:schemeClr val="lt1"/>
              </a:buClr>
              <a:buSzPts val="11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298450" rtl="0">
              <a:spcBef>
                <a:spcPts val="0"/>
              </a:spcBef>
              <a:spcAft>
                <a:spcPts val="0"/>
              </a:spcAft>
              <a:buClr>
                <a:schemeClr val="lt1"/>
              </a:buClr>
              <a:buSzPts val="1100"/>
              <a:buChar char="●"/>
              <a:defRPr>
                <a:solidFill>
                  <a:schemeClr val="lt1"/>
                </a:solidFill>
              </a:defRPr>
            </a:lvl4pPr>
            <a:lvl5pPr marL="2286000" lvl="4" indent="-298450" rtl="0">
              <a:spcBef>
                <a:spcPts val="0"/>
              </a:spcBef>
              <a:spcAft>
                <a:spcPts val="0"/>
              </a:spcAft>
              <a:buClr>
                <a:schemeClr val="lt1"/>
              </a:buClr>
              <a:buSzPts val="1100"/>
              <a:buChar char="○"/>
              <a:defRPr>
                <a:solidFill>
                  <a:schemeClr val="lt1"/>
                </a:solidFill>
              </a:defRPr>
            </a:lvl5pPr>
            <a:lvl6pPr marL="2743200" lvl="5" indent="-298450" rtl="0">
              <a:spcBef>
                <a:spcPts val="0"/>
              </a:spcBef>
              <a:spcAft>
                <a:spcPts val="0"/>
              </a:spcAft>
              <a:buClr>
                <a:schemeClr val="lt1"/>
              </a:buClr>
              <a:buSzPts val="1100"/>
              <a:buChar char="■"/>
              <a:defRPr>
                <a:solidFill>
                  <a:schemeClr val="lt1"/>
                </a:solidFill>
              </a:defRPr>
            </a:lvl6pPr>
            <a:lvl7pPr marL="3200400" lvl="6" indent="-298450" rtl="0">
              <a:spcBef>
                <a:spcPts val="0"/>
              </a:spcBef>
              <a:spcAft>
                <a:spcPts val="0"/>
              </a:spcAft>
              <a:buClr>
                <a:schemeClr val="lt1"/>
              </a:buClr>
              <a:buSzPts val="1100"/>
              <a:buChar char="●"/>
              <a:defRPr>
                <a:solidFill>
                  <a:schemeClr val="lt1"/>
                </a:solidFill>
              </a:defRPr>
            </a:lvl7pPr>
            <a:lvl8pPr marL="3657600" lvl="7" indent="-298450" rtl="0">
              <a:spcBef>
                <a:spcPts val="0"/>
              </a:spcBef>
              <a:spcAft>
                <a:spcPts val="0"/>
              </a:spcAft>
              <a:buClr>
                <a:schemeClr val="lt1"/>
              </a:buClr>
              <a:buSzPts val="1100"/>
              <a:buChar char="○"/>
              <a:defRPr>
                <a:solidFill>
                  <a:schemeClr val="lt1"/>
                </a:solidFill>
              </a:defRPr>
            </a:lvl8pPr>
            <a:lvl9pPr marL="4114800" lvl="8" indent="-298450" rtl="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8414700" cy="71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80"/>
              <a:t>Edward Via College of Osteopathic Medicine</a:t>
            </a:r>
            <a:endParaRPr sz="2880"/>
          </a:p>
        </p:txBody>
      </p:sp>
      <p:sp>
        <p:nvSpPr>
          <p:cNvPr id="87" name="Google Shape;87;p13"/>
          <p:cNvSpPr txBox="1">
            <a:spLocks noGrp="1"/>
          </p:cNvSpPr>
          <p:nvPr>
            <p:ph type="subTitle" idx="1"/>
          </p:nvPr>
        </p:nvSpPr>
        <p:spPr>
          <a:xfrm>
            <a:off x="801325" y="1796850"/>
            <a:ext cx="7688100" cy="774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300" b="1"/>
              <a:t>Louisiana Campus</a:t>
            </a:r>
            <a:endParaRPr sz="2300" b="1"/>
          </a:p>
          <a:p>
            <a:pPr marL="0" lvl="0" indent="0" algn="l" rtl="0">
              <a:spcBef>
                <a:spcPts val="0"/>
              </a:spcBef>
              <a:spcAft>
                <a:spcPts val="0"/>
              </a:spcAft>
              <a:buNone/>
            </a:pPr>
            <a:r>
              <a:rPr lang="en"/>
              <a:t>2022 Annual Report</a:t>
            </a:r>
            <a:endParaRPr/>
          </a:p>
        </p:txBody>
      </p:sp>
      <p:pic>
        <p:nvPicPr>
          <p:cNvPr id="88" name="Google Shape;88;p13"/>
          <p:cNvPicPr preferRelativeResize="0"/>
          <p:nvPr/>
        </p:nvPicPr>
        <p:blipFill>
          <a:blip r:embed="rId3">
            <a:alphaModFix/>
          </a:blip>
          <a:stretch>
            <a:fillRect/>
          </a:stretch>
        </p:blipFill>
        <p:spPr>
          <a:xfrm>
            <a:off x="0" y="2571754"/>
            <a:ext cx="9144001" cy="2669241"/>
          </a:xfrm>
          <a:prstGeom prst="rect">
            <a:avLst/>
          </a:prstGeom>
          <a:noFill/>
          <a:ln>
            <a:noFill/>
          </a:ln>
        </p:spPr>
      </p:pic>
      <p:pic>
        <p:nvPicPr>
          <p:cNvPr id="89" name="Google Shape;89;p1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567068" y="505375"/>
            <a:ext cx="576931" cy="813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2"/>
          <p:cNvPicPr preferRelativeResize="0"/>
          <p:nvPr/>
        </p:nvPicPr>
        <p:blipFill>
          <a:blip r:embed="rId3">
            <a:alphaModFix/>
          </a:blip>
          <a:stretch>
            <a:fillRect/>
          </a:stretch>
        </p:blipFill>
        <p:spPr>
          <a:xfrm>
            <a:off x="3377" y="0"/>
            <a:ext cx="9140624" cy="5143500"/>
          </a:xfrm>
          <a:prstGeom prst="rect">
            <a:avLst/>
          </a:prstGeom>
          <a:noFill/>
          <a:ln>
            <a:noFill/>
          </a:ln>
        </p:spPr>
      </p:pic>
      <p:sp>
        <p:nvSpPr>
          <p:cNvPr id="163" name="Google Shape;163;p22"/>
          <p:cNvSpPr txBox="1">
            <a:spLocks noGrp="1"/>
          </p:cNvSpPr>
          <p:nvPr>
            <p:ph type="title"/>
          </p:nvPr>
        </p:nvSpPr>
        <p:spPr>
          <a:xfrm>
            <a:off x="550125" y="12208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Chi Chapter- Monroe Branch</a:t>
            </a:r>
            <a:endParaRPr/>
          </a:p>
        </p:txBody>
      </p:sp>
      <p:sp>
        <p:nvSpPr>
          <p:cNvPr id="95" name="Google Shape;95;p14"/>
          <p:cNvSpPr txBox="1">
            <a:spLocks noGrp="1"/>
          </p:cNvSpPr>
          <p:nvPr>
            <p:ph type="body" idx="1"/>
          </p:nvPr>
        </p:nvSpPr>
        <p:spPr>
          <a:xfrm>
            <a:off x="729450" y="2078875"/>
            <a:ext cx="3842400" cy="2835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4768"/>
              <a:t>Mission Statement:</a:t>
            </a:r>
            <a:endParaRPr sz="4768"/>
          </a:p>
          <a:p>
            <a:pPr marL="0" lvl="0" indent="0" algn="l" rtl="0">
              <a:spcBef>
                <a:spcPts val="1200"/>
              </a:spcBef>
              <a:spcAft>
                <a:spcPts val="0"/>
              </a:spcAft>
              <a:buNone/>
            </a:pPr>
            <a:r>
              <a:rPr lang="en" sz="4768"/>
              <a:t>Sigma Sigma Phi is an Honorary Osteopathic Service Fraternity. Its objectives and purposes are to further the science of osteopathic medicine and its standards of practice, to improve the scholastic standing and promote a higher degree of fellowship among its students, to bring about a closer relationship and understanding between the student bodies and the officials and members of the faculties of our colleges, and to foster allegiance to the American Osteopathic Association and to perpetuate these principles and the teachings through the maintenance and development of this organization.</a:t>
            </a:r>
            <a:endParaRPr sz="4768"/>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96" name="Google Shape;96;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696025" y="899674"/>
            <a:ext cx="2438401" cy="2980249"/>
          </a:xfrm>
          <a:prstGeom prst="rect">
            <a:avLst/>
          </a:prstGeom>
          <a:noFill/>
          <a:ln>
            <a:noFill/>
          </a:ln>
        </p:spPr>
      </p:pic>
      <p:sp>
        <p:nvSpPr>
          <p:cNvPr id="97" name="Google Shape;97;p14"/>
          <p:cNvSpPr txBox="1">
            <a:spLocks noGrp="1"/>
          </p:cNvSpPr>
          <p:nvPr>
            <p:ph type="body" idx="1"/>
          </p:nvPr>
        </p:nvSpPr>
        <p:spPr>
          <a:xfrm>
            <a:off x="5962425" y="3964825"/>
            <a:ext cx="2172000" cy="10263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1200"/>
              </a:spcAft>
              <a:buNone/>
            </a:pPr>
            <a:r>
              <a:rPr lang="en"/>
              <a:t>The key symbols (skull, spine, &amp; femur) adorn the fraternity emblem. The emblem itself is shaped in the likeness of a sternum, due to its key role in hematopoiesis, and thus, the origin of our life source &amp; vitality.</a:t>
            </a:r>
            <a:endParaRPr/>
          </a:p>
        </p:txBody>
      </p:sp>
      <p:pic>
        <p:nvPicPr>
          <p:cNvPr id="98" name="Google Shape;98;p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567068" y="505375"/>
            <a:ext cx="576931" cy="813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189890"/>
            <a:ext cx="9144001" cy="5141109"/>
          </a:xfrm>
          <a:prstGeom prst="rect">
            <a:avLst/>
          </a:prstGeom>
          <a:noFill/>
          <a:ln>
            <a:noFill/>
          </a:ln>
        </p:spPr>
      </p:pic>
      <p:sp>
        <p:nvSpPr>
          <p:cNvPr id="104" name="Google Shape;104;p15"/>
          <p:cNvSpPr txBox="1">
            <a:spLocks noGrp="1"/>
          </p:cNvSpPr>
          <p:nvPr>
            <p:ph type="title"/>
          </p:nvPr>
        </p:nvSpPr>
        <p:spPr>
          <a:xfrm>
            <a:off x="476225" y="5075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VCOM-Louisiana</a:t>
            </a:r>
            <a:endParaRPr/>
          </a:p>
        </p:txBody>
      </p:sp>
      <p:sp>
        <p:nvSpPr>
          <p:cNvPr id="105" name="Google Shape;105;p15"/>
          <p:cNvSpPr txBox="1">
            <a:spLocks noGrp="1"/>
          </p:cNvSpPr>
          <p:nvPr>
            <p:ph type="body" idx="1"/>
          </p:nvPr>
        </p:nvSpPr>
        <p:spPr>
          <a:xfrm>
            <a:off x="719700" y="1042750"/>
            <a:ext cx="1318800" cy="436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600"/>
              <a:t>Monroe, LA</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Officers</a:t>
            </a:r>
            <a:endParaRPr/>
          </a:p>
        </p:txBody>
      </p:sp>
      <p:sp>
        <p:nvSpPr>
          <p:cNvPr id="111" name="Google Shape;111;p16"/>
          <p:cNvSpPr txBox="1">
            <a:spLocks noGrp="1"/>
          </p:cNvSpPr>
          <p:nvPr>
            <p:ph type="body" idx="1"/>
          </p:nvPr>
        </p:nvSpPr>
        <p:spPr>
          <a:xfrm>
            <a:off x="3385175" y="1360950"/>
            <a:ext cx="7688700" cy="492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
              <a:t>Fall 2022-Spring 2023</a:t>
            </a:r>
            <a:endParaRPr/>
          </a:p>
        </p:txBody>
      </p:sp>
      <p:sp>
        <p:nvSpPr>
          <p:cNvPr id="112" name="Google Shape;112;p16"/>
          <p:cNvSpPr txBox="1">
            <a:spLocks noGrp="1"/>
          </p:cNvSpPr>
          <p:nvPr>
            <p:ph type="body" idx="1"/>
          </p:nvPr>
        </p:nvSpPr>
        <p:spPr>
          <a:xfrm>
            <a:off x="6830050" y="4196925"/>
            <a:ext cx="1589400" cy="492900"/>
          </a:xfrm>
          <a:prstGeom prst="rect">
            <a:avLst/>
          </a:prstGeom>
        </p:spPr>
        <p:txBody>
          <a:bodyPr spcFirstLastPara="1" wrap="square" lIns="91425" tIns="91425" rIns="91425" bIns="91425" anchor="t" anchorCtr="0">
            <a:normAutofit fontScale="70000" lnSpcReduction="10000"/>
          </a:bodyPr>
          <a:lstStyle/>
          <a:p>
            <a:pPr marL="0" lvl="0" indent="0" algn="ctr" rtl="0">
              <a:spcBef>
                <a:spcPts val="0"/>
              </a:spcBef>
              <a:spcAft>
                <a:spcPts val="0"/>
              </a:spcAft>
              <a:buNone/>
            </a:pPr>
            <a:r>
              <a:rPr lang="en"/>
              <a:t>Madison Lambert, OMS III</a:t>
            </a:r>
            <a:endParaRPr/>
          </a:p>
          <a:p>
            <a:pPr marL="0" lvl="0" indent="0" algn="ctr" rtl="0">
              <a:spcBef>
                <a:spcPts val="0"/>
              </a:spcBef>
              <a:spcAft>
                <a:spcPts val="0"/>
              </a:spcAft>
              <a:buNone/>
            </a:pPr>
            <a:r>
              <a:rPr lang="en"/>
              <a:t>OMS-3 Advisor</a:t>
            </a:r>
            <a:endParaRPr/>
          </a:p>
        </p:txBody>
      </p:sp>
      <p:sp>
        <p:nvSpPr>
          <p:cNvPr id="113" name="Google Shape;113;p16"/>
          <p:cNvSpPr txBox="1">
            <a:spLocks noGrp="1"/>
          </p:cNvSpPr>
          <p:nvPr>
            <p:ph type="body" idx="1"/>
          </p:nvPr>
        </p:nvSpPr>
        <p:spPr>
          <a:xfrm>
            <a:off x="4503675" y="4196925"/>
            <a:ext cx="1821000" cy="49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688"/>
              <a:buNone/>
            </a:pPr>
            <a:r>
              <a:rPr lang="en" sz="912"/>
              <a:t>Chris Yacobucci, OMS II</a:t>
            </a:r>
            <a:endParaRPr sz="912"/>
          </a:p>
          <a:p>
            <a:pPr marL="0" lvl="0" indent="0" algn="ctr" rtl="0">
              <a:spcBef>
                <a:spcPts val="0"/>
              </a:spcBef>
              <a:spcAft>
                <a:spcPts val="0"/>
              </a:spcAft>
              <a:buSzPts val="688"/>
              <a:buNone/>
            </a:pPr>
            <a:r>
              <a:rPr lang="en" sz="912"/>
              <a:t>Secretary/Treasurer</a:t>
            </a:r>
            <a:endParaRPr sz="912"/>
          </a:p>
        </p:txBody>
      </p:sp>
      <p:sp>
        <p:nvSpPr>
          <p:cNvPr id="114" name="Google Shape;114;p16"/>
          <p:cNvSpPr txBox="1">
            <a:spLocks noGrp="1"/>
          </p:cNvSpPr>
          <p:nvPr>
            <p:ph type="body" idx="1"/>
          </p:nvPr>
        </p:nvSpPr>
        <p:spPr>
          <a:xfrm>
            <a:off x="2408900" y="4196925"/>
            <a:ext cx="1589400" cy="492900"/>
          </a:xfrm>
          <a:prstGeom prst="rect">
            <a:avLst/>
          </a:prstGeom>
        </p:spPr>
        <p:txBody>
          <a:bodyPr spcFirstLastPara="1" wrap="square" lIns="91425" tIns="91425" rIns="91425" bIns="91425" anchor="t" anchorCtr="0">
            <a:normAutofit fontScale="70000" lnSpcReduction="10000"/>
          </a:bodyPr>
          <a:lstStyle/>
          <a:p>
            <a:pPr marL="0" lvl="0" indent="0" algn="ctr" rtl="0">
              <a:spcBef>
                <a:spcPts val="0"/>
              </a:spcBef>
              <a:spcAft>
                <a:spcPts val="0"/>
              </a:spcAft>
              <a:buNone/>
            </a:pPr>
            <a:r>
              <a:rPr lang="en"/>
              <a:t>Macey Tycoliz, OSM II</a:t>
            </a:r>
            <a:endParaRPr/>
          </a:p>
          <a:p>
            <a:pPr marL="0" lvl="0" indent="0" algn="ctr" rtl="0">
              <a:spcBef>
                <a:spcPts val="0"/>
              </a:spcBef>
              <a:spcAft>
                <a:spcPts val="0"/>
              </a:spcAft>
              <a:buNone/>
            </a:pPr>
            <a:r>
              <a:rPr lang="en"/>
              <a:t>Vice President</a:t>
            </a:r>
            <a:endParaRPr/>
          </a:p>
        </p:txBody>
      </p:sp>
      <p:sp>
        <p:nvSpPr>
          <p:cNvPr id="115" name="Google Shape;115;p16"/>
          <p:cNvSpPr txBox="1">
            <a:spLocks noGrp="1"/>
          </p:cNvSpPr>
          <p:nvPr>
            <p:ph type="body" idx="1"/>
          </p:nvPr>
        </p:nvSpPr>
        <p:spPr>
          <a:xfrm>
            <a:off x="314125" y="4196925"/>
            <a:ext cx="1589400" cy="49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900"/>
              <a:t>Samantha Jacobson, OMS II</a:t>
            </a:r>
            <a:endParaRPr sz="900"/>
          </a:p>
          <a:p>
            <a:pPr marL="0" lvl="0" indent="0" algn="ctr" rtl="0">
              <a:spcBef>
                <a:spcPts val="0"/>
              </a:spcBef>
              <a:spcAft>
                <a:spcPts val="0"/>
              </a:spcAft>
              <a:buNone/>
            </a:pPr>
            <a:r>
              <a:rPr lang="en" sz="900"/>
              <a:t>President</a:t>
            </a:r>
            <a:endParaRPr sz="900"/>
          </a:p>
        </p:txBody>
      </p:sp>
      <p:pic>
        <p:nvPicPr>
          <p:cNvPr id="116" name="Google Shape;116;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567068" y="505375"/>
            <a:ext cx="576931" cy="813275"/>
          </a:xfrm>
          <a:prstGeom prst="rect">
            <a:avLst/>
          </a:prstGeom>
          <a:noFill/>
          <a:ln>
            <a:noFill/>
          </a:ln>
        </p:spPr>
      </p:pic>
      <p:pic>
        <p:nvPicPr>
          <p:cNvPr id="117" name="Google Shape;117;p1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69677" y="2161100"/>
            <a:ext cx="1478300" cy="2074824"/>
          </a:xfrm>
          <a:prstGeom prst="rect">
            <a:avLst/>
          </a:prstGeom>
          <a:noFill/>
          <a:ln>
            <a:noFill/>
          </a:ln>
        </p:spPr>
      </p:pic>
      <p:pic>
        <p:nvPicPr>
          <p:cNvPr id="118" name="Google Shape;118;p1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830050" y="2161100"/>
            <a:ext cx="1454317" cy="2035825"/>
          </a:xfrm>
          <a:prstGeom prst="rect">
            <a:avLst/>
          </a:prstGeom>
          <a:noFill/>
          <a:ln>
            <a:noFill/>
          </a:ln>
        </p:spPr>
      </p:pic>
      <p:pic>
        <p:nvPicPr>
          <p:cNvPr id="119" name="Google Shape;119;p16"/>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476436" y="2180598"/>
            <a:ext cx="1454324" cy="2035840"/>
          </a:xfrm>
          <a:prstGeom prst="rect">
            <a:avLst/>
          </a:prstGeom>
          <a:noFill/>
          <a:ln>
            <a:noFill/>
          </a:ln>
        </p:spPr>
      </p:pic>
      <p:pic>
        <p:nvPicPr>
          <p:cNvPr id="120" name="Google Shape;120;p16"/>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4687016" y="2180601"/>
            <a:ext cx="1454324" cy="2035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Faculty Advisor</a:t>
            </a:r>
            <a:endParaRPr/>
          </a:p>
        </p:txBody>
      </p:sp>
      <p:sp>
        <p:nvSpPr>
          <p:cNvPr id="126" name="Google Shape;126;p17"/>
          <p:cNvSpPr txBox="1">
            <a:spLocks noGrp="1"/>
          </p:cNvSpPr>
          <p:nvPr>
            <p:ph type="body" idx="1"/>
          </p:nvPr>
        </p:nvSpPr>
        <p:spPr>
          <a:xfrm>
            <a:off x="4521475" y="3742275"/>
            <a:ext cx="3045300" cy="125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t>Ray Morrison, DO</a:t>
            </a:r>
            <a:endParaRPr sz="1100"/>
          </a:p>
          <a:p>
            <a:pPr marL="0" lvl="0" indent="0" algn="l" rtl="0">
              <a:lnSpc>
                <a:spcPct val="125000"/>
              </a:lnSpc>
              <a:spcBef>
                <a:spcPts val="1200"/>
              </a:spcBef>
              <a:spcAft>
                <a:spcPts val="0"/>
              </a:spcAft>
              <a:buNone/>
            </a:pPr>
            <a:r>
              <a:rPr lang="en" sz="1100"/>
              <a:t>Associate Vice President for College Development and Advancement in the Louisiana Region</a:t>
            </a:r>
            <a:endParaRPr sz="1100"/>
          </a:p>
          <a:p>
            <a:pPr marL="0" lvl="0" indent="0" algn="l" rtl="0">
              <a:lnSpc>
                <a:spcPct val="125000"/>
              </a:lnSpc>
              <a:spcBef>
                <a:spcPts val="0"/>
              </a:spcBef>
              <a:spcAft>
                <a:spcPts val="0"/>
              </a:spcAft>
              <a:buNone/>
            </a:pPr>
            <a:r>
              <a:rPr lang="en" sz="1100"/>
              <a:t>Dean Emeritus</a:t>
            </a:r>
            <a:endParaRPr sz="1100"/>
          </a:p>
          <a:p>
            <a:pPr marL="0" lvl="0" indent="0" algn="l" rtl="0">
              <a:spcBef>
                <a:spcPts val="0"/>
              </a:spcBef>
              <a:spcAft>
                <a:spcPts val="1200"/>
              </a:spcAft>
              <a:buNone/>
            </a:pPr>
            <a:endParaRPr/>
          </a:p>
        </p:txBody>
      </p:sp>
      <p:pic>
        <p:nvPicPr>
          <p:cNvPr id="127" name="Google Shape;127;p17"/>
          <p:cNvPicPr preferRelativeResize="0"/>
          <p:nvPr/>
        </p:nvPicPr>
        <p:blipFill rotWithShape="1">
          <a:blip r:embed="rId3" cstate="screen">
            <a:alphaModFix/>
            <a:extLst>
              <a:ext uri="{28A0092B-C50C-407E-A947-70E740481C1C}">
                <a14:useLocalDpi xmlns:a14="http://schemas.microsoft.com/office/drawing/2010/main"/>
              </a:ext>
            </a:extLst>
          </a:blip>
          <a:srcRect t="4100" b="-4100"/>
          <a:stretch/>
        </p:blipFill>
        <p:spPr>
          <a:xfrm>
            <a:off x="4572000" y="883700"/>
            <a:ext cx="2132036" cy="2984851"/>
          </a:xfrm>
          <a:prstGeom prst="rect">
            <a:avLst/>
          </a:prstGeom>
          <a:noFill/>
          <a:ln>
            <a:noFill/>
          </a:ln>
        </p:spPr>
      </p:pic>
      <p:pic>
        <p:nvPicPr>
          <p:cNvPr id="128" name="Google Shape;128;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567068" y="505375"/>
            <a:ext cx="576931" cy="813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Membership Criteria:</a:t>
            </a:r>
            <a:endParaRPr/>
          </a:p>
        </p:txBody>
      </p:sp>
      <p:sp>
        <p:nvSpPr>
          <p:cNvPr id="134" name="Google Shape;134;p18"/>
          <p:cNvSpPr txBox="1">
            <a:spLocks noGrp="1"/>
          </p:cNvSpPr>
          <p:nvPr>
            <p:ph type="body" idx="1"/>
          </p:nvPr>
        </p:nvSpPr>
        <p:spPr>
          <a:xfrm>
            <a:off x="729450" y="2078875"/>
            <a:ext cx="7987500" cy="30645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None/>
            </a:pPr>
            <a:r>
              <a:rPr lang="en" sz="4000"/>
              <a:t>Our criteria for invitation are currently: </a:t>
            </a:r>
            <a:endParaRPr sz="4000"/>
          </a:p>
          <a:p>
            <a:pPr marL="457200" lvl="0" indent="-330200" algn="l" rtl="0">
              <a:spcBef>
                <a:spcPts val="1200"/>
              </a:spcBef>
              <a:spcAft>
                <a:spcPts val="0"/>
              </a:spcAft>
              <a:buSzPct val="100000"/>
              <a:buChar char="●"/>
            </a:pPr>
            <a:r>
              <a:rPr lang="en" sz="4000"/>
              <a:t>Must have a 3.8 GPA or higher at VCOM at end of the 3rd or 7th blocks </a:t>
            </a:r>
            <a:endParaRPr sz="4000"/>
          </a:p>
          <a:p>
            <a:pPr marL="457200" lvl="0" indent="-330200" algn="l" rtl="0">
              <a:spcBef>
                <a:spcPts val="0"/>
              </a:spcBef>
              <a:spcAft>
                <a:spcPts val="0"/>
              </a:spcAft>
              <a:buSzPct val="100000"/>
              <a:buChar char="●"/>
            </a:pPr>
            <a:r>
              <a:rPr lang="en" sz="4000"/>
              <a:t>Must have no current or pending academic deficiencies </a:t>
            </a:r>
            <a:endParaRPr sz="4000"/>
          </a:p>
          <a:p>
            <a:pPr marL="457200" lvl="0" indent="-330200" algn="l" rtl="0">
              <a:spcBef>
                <a:spcPts val="0"/>
              </a:spcBef>
              <a:spcAft>
                <a:spcPts val="0"/>
              </a:spcAft>
              <a:buSzPct val="100000"/>
              <a:buChar char="●"/>
            </a:pPr>
            <a:r>
              <a:rPr lang="en" sz="4000"/>
              <a:t>Must be considered in good standing with VCOM </a:t>
            </a:r>
            <a:endParaRPr sz="4000"/>
          </a:p>
          <a:p>
            <a:pPr marL="914400" lvl="1" indent="-330200" algn="l" rtl="0">
              <a:spcBef>
                <a:spcPts val="0"/>
              </a:spcBef>
              <a:spcAft>
                <a:spcPts val="0"/>
              </a:spcAft>
              <a:buSzPct val="100000"/>
              <a:buChar char="○"/>
            </a:pPr>
            <a:r>
              <a:rPr lang="en" sz="4000"/>
              <a:t>e.g., no current or pending behavioral infractions, no academic probation, etc. </a:t>
            </a:r>
            <a:endParaRPr sz="4000"/>
          </a:p>
          <a:p>
            <a:pPr marL="457200" lvl="0" indent="-330200" algn="l" rtl="0">
              <a:spcBef>
                <a:spcPts val="0"/>
              </a:spcBef>
              <a:spcAft>
                <a:spcPts val="0"/>
              </a:spcAft>
              <a:buSzPct val="100000"/>
              <a:buChar char="●"/>
            </a:pPr>
            <a:r>
              <a:rPr lang="en" sz="4000"/>
              <a:t>Must be willing to provide advice or counsel to other medical students or potential medical students on the values and benefits of being an osteopathic physician </a:t>
            </a:r>
            <a:endParaRPr sz="4000"/>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35" name="Google Shape;135;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567068" y="505375"/>
            <a:ext cx="576931" cy="813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Requirements to Maintain Membership:</a:t>
            </a:r>
            <a:endParaRPr/>
          </a:p>
        </p:txBody>
      </p:sp>
      <p:sp>
        <p:nvSpPr>
          <p:cNvPr id="141" name="Google Shape;141;p19"/>
          <p:cNvSpPr txBox="1">
            <a:spLocks noGrp="1"/>
          </p:cNvSpPr>
          <p:nvPr>
            <p:ph type="body" idx="1"/>
          </p:nvPr>
        </p:nvSpPr>
        <p:spPr>
          <a:xfrm>
            <a:off x="729450" y="2078875"/>
            <a:ext cx="7337100" cy="2571300"/>
          </a:xfrm>
          <a:prstGeom prst="rect">
            <a:avLst/>
          </a:prstGeom>
        </p:spPr>
        <p:txBody>
          <a:bodyPr spcFirstLastPara="1" wrap="square" lIns="91425" tIns="91425" rIns="91425" bIns="91425" anchor="t" anchorCtr="0">
            <a:normAutofit fontScale="62500" lnSpcReduction="20000"/>
          </a:bodyPr>
          <a:lstStyle/>
          <a:p>
            <a:pPr marL="457200" lvl="0" indent="-328136" algn="l" rtl="0">
              <a:lnSpc>
                <a:spcPct val="200000"/>
              </a:lnSpc>
              <a:spcBef>
                <a:spcPts val="0"/>
              </a:spcBef>
              <a:spcAft>
                <a:spcPts val="0"/>
              </a:spcAft>
              <a:buSzPct val="100000"/>
              <a:buChar char="●"/>
            </a:pPr>
            <a:r>
              <a:rPr lang="en" sz="3300"/>
              <a:t>Maintain GPA – 3.8</a:t>
            </a:r>
            <a:endParaRPr sz="3300"/>
          </a:p>
          <a:p>
            <a:pPr marL="457200" lvl="0" indent="-328136" algn="l" rtl="0">
              <a:lnSpc>
                <a:spcPct val="200000"/>
              </a:lnSpc>
              <a:spcBef>
                <a:spcPts val="0"/>
              </a:spcBef>
              <a:spcAft>
                <a:spcPts val="0"/>
              </a:spcAft>
              <a:buSzPct val="100000"/>
              <a:buChar char="●"/>
            </a:pPr>
            <a:r>
              <a:rPr lang="en" sz="3300"/>
              <a:t> Required Service Hours</a:t>
            </a:r>
            <a:endParaRPr sz="3300"/>
          </a:p>
          <a:p>
            <a:pPr marL="914400" lvl="1" indent="-328136" algn="l" rtl="0">
              <a:lnSpc>
                <a:spcPct val="200000"/>
              </a:lnSpc>
              <a:spcBef>
                <a:spcPts val="0"/>
              </a:spcBef>
              <a:spcAft>
                <a:spcPts val="0"/>
              </a:spcAft>
              <a:buSzPct val="100000"/>
              <a:buChar char="○"/>
            </a:pPr>
            <a:r>
              <a:rPr lang="en" sz="3300"/>
              <a:t>10 hours/year</a:t>
            </a:r>
            <a:endParaRPr sz="3300"/>
          </a:p>
          <a:p>
            <a:pPr marL="457200" lvl="0" indent="-328136" algn="l" rtl="0">
              <a:lnSpc>
                <a:spcPct val="200000"/>
              </a:lnSpc>
              <a:spcBef>
                <a:spcPts val="0"/>
              </a:spcBef>
              <a:spcAft>
                <a:spcPts val="0"/>
              </a:spcAft>
              <a:buSzPct val="100000"/>
              <a:buChar char="●"/>
            </a:pPr>
            <a:r>
              <a:rPr lang="en" sz="3300"/>
              <a:t>Must attend SSP events and member meetings</a:t>
            </a:r>
            <a:endParaRPr sz="3300"/>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42" name="Google Shape;142;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567068" y="505375"/>
            <a:ext cx="576931" cy="813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727650" y="12534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Chapter Involvement: On Campus</a:t>
            </a:r>
            <a:endParaRPr/>
          </a:p>
        </p:txBody>
      </p:sp>
      <p:sp>
        <p:nvSpPr>
          <p:cNvPr id="148" name="Google Shape;148;p20"/>
          <p:cNvSpPr txBox="1">
            <a:spLocks noGrp="1"/>
          </p:cNvSpPr>
          <p:nvPr>
            <p:ph type="body" idx="1"/>
          </p:nvPr>
        </p:nvSpPr>
        <p:spPr>
          <a:xfrm>
            <a:off x="727650" y="1853850"/>
            <a:ext cx="7688700" cy="2893500"/>
          </a:xfrm>
          <a:prstGeom prst="rect">
            <a:avLst/>
          </a:prstGeom>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None/>
            </a:pPr>
            <a:r>
              <a:rPr lang="en" sz="6400"/>
              <a:t>VCOM’s “Golden Apple” Award for Excellence in Teaching Practices </a:t>
            </a:r>
            <a:endParaRPr sz="6400"/>
          </a:p>
          <a:p>
            <a:pPr marL="457200" lvl="0" indent="-330200" algn="l" rtl="0">
              <a:lnSpc>
                <a:spcPct val="115000"/>
              </a:lnSpc>
              <a:spcBef>
                <a:spcPts val="1200"/>
              </a:spcBef>
              <a:spcAft>
                <a:spcPts val="0"/>
              </a:spcAft>
              <a:buSzPct val="100000"/>
              <a:buChar char="●"/>
            </a:pPr>
            <a:r>
              <a:rPr lang="en" sz="6400"/>
              <a:t>The purpose of this award is to recognize faculty members who are dedicated to educating, mentoring and inspiring the students of VCOM </a:t>
            </a:r>
            <a:endParaRPr sz="6400"/>
          </a:p>
          <a:p>
            <a:pPr marL="0" lvl="0" indent="0" algn="l" rtl="0">
              <a:lnSpc>
                <a:spcPct val="115000"/>
              </a:lnSpc>
              <a:spcBef>
                <a:spcPts val="1200"/>
              </a:spcBef>
              <a:spcAft>
                <a:spcPts val="0"/>
              </a:spcAft>
              <a:buNone/>
            </a:pPr>
            <a:r>
              <a:rPr lang="en" sz="6400"/>
              <a:t>New Member Induction Ceremony</a:t>
            </a:r>
            <a:endParaRPr sz="6400"/>
          </a:p>
          <a:p>
            <a:pPr marL="0" lvl="0" indent="0" algn="l" rtl="0">
              <a:lnSpc>
                <a:spcPct val="115000"/>
              </a:lnSpc>
              <a:spcBef>
                <a:spcPts val="1200"/>
              </a:spcBef>
              <a:spcAft>
                <a:spcPts val="0"/>
              </a:spcAft>
              <a:buNone/>
            </a:pPr>
            <a:r>
              <a:rPr lang="en" sz="6400"/>
              <a:t>Future Plans:</a:t>
            </a:r>
            <a:endParaRPr sz="6400"/>
          </a:p>
          <a:p>
            <a:pPr marL="457200" lvl="0" indent="-330200" algn="l" rtl="0">
              <a:lnSpc>
                <a:spcPct val="115000"/>
              </a:lnSpc>
              <a:spcBef>
                <a:spcPts val="1200"/>
              </a:spcBef>
              <a:spcAft>
                <a:spcPts val="0"/>
              </a:spcAft>
              <a:buSzPct val="100000"/>
              <a:buChar char="●"/>
            </a:pPr>
            <a:r>
              <a:rPr lang="en" sz="6400"/>
              <a:t>Merchandise Fair</a:t>
            </a:r>
            <a:endParaRPr sz="6400"/>
          </a:p>
          <a:p>
            <a:pPr marL="457200" lvl="0" indent="-330200" algn="l" rtl="0">
              <a:lnSpc>
                <a:spcPct val="115000"/>
              </a:lnSpc>
              <a:spcBef>
                <a:spcPts val="0"/>
              </a:spcBef>
              <a:spcAft>
                <a:spcPts val="0"/>
              </a:spcAft>
              <a:buSzPct val="100000"/>
              <a:buChar char="●"/>
            </a:pPr>
            <a:r>
              <a:rPr lang="en" sz="6400"/>
              <a:t>Bugs and Drugs</a:t>
            </a:r>
            <a:endParaRPr sz="6400"/>
          </a:p>
          <a:p>
            <a:pPr marL="457200" lvl="0" indent="-330200" algn="l" rtl="0">
              <a:lnSpc>
                <a:spcPct val="115000"/>
              </a:lnSpc>
              <a:spcBef>
                <a:spcPts val="0"/>
              </a:spcBef>
              <a:spcAft>
                <a:spcPts val="0"/>
              </a:spcAft>
              <a:buSzPct val="100000"/>
              <a:buChar char="●"/>
            </a:pPr>
            <a:r>
              <a:rPr lang="en" sz="6400"/>
              <a:t>CV workshop</a:t>
            </a:r>
            <a:endParaRPr sz="6400"/>
          </a:p>
          <a:p>
            <a:pPr marL="0" lvl="0" indent="0" algn="l" rtl="0">
              <a:spcBef>
                <a:spcPts val="1200"/>
              </a:spcBef>
              <a:spcAft>
                <a:spcPts val="0"/>
              </a:spcAft>
              <a:buNone/>
            </a:pPr>
            <a:endParaRPr sz="4500"/>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49" name="Google Shape;149;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567068" y="505375"/>
            <a:ext cx="576931" cy="813275"/>
          </a:xfrm>
          <a:prstGeom prst="rect">
            <a:avLst/>
          </a:prstGeom>
          <a:noFill/>
          <a:ln>
            <a:noFill/>
          </a:ln>
        </p:spPr>
      </p:pic>
      <p:pic>
        <p:nvPicPr>
          <p:cNvPr id="150" name="Google Shape;150;p2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780893" y="3356718"/>
            <a:ext cx="2363100" cy="1643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Chapter Involvement: Service</a:t>
            </a:r>
            <a:endParaRPr/>
          </a:p>
        </p:txBody>
      </p:sp>
      <p:sp>
        <p:nvSpPr>
          <p:cNvPr id="156" name="Google Shape;156;p21"/>
          <p:cNvSpPr txBox="1">
            <a:spLocks noGrp="1"/>
          </p:cNvSpPr>
          <p:nvPr>
            <p:ph type="body" idx="1"/>
          </p:nvPr>
        </p:nvSpPr>
        <p:spPr>
          <a:xfrm>
            <a:off x="729450" y="2078875"/>
            <a:ext cx="7688700" cy="2934300"/>
          </a:xfrm>
          <a:prstGeom prst="rect">
            <a:avLst/>
          </a:prstGeom>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None/>
            </a:pPr>
            <a:r>
              <a:rPr lang="en" sz="6400"/>
              <a:t>White Coat Ceremony </a:t>
            </a:r>
            <a:endParaRPr sz="6400"/>
          </a:p>
          <a:p>
            <a:pPr marL="0" lvl="0" indent="0" algn="l" rtl="0">
              <a:lnSpc>
                <a:spcPct val="115000"/>
              </a:lnSpc>
              <a:spcBef>
                <a:spcPts val="1200"/>
              </a:spcBef>
              <a:spcAft>
                <a:spcPts val="0"/>
              </a:spcAft>
              <a:buNone/>
            </a:pPr>
            <a:r>
              <a:rPr lang="en" sz="6400"/>
              <a:t>Future Plans:</a:t>
            </a:r>
            <a:endParaRPr sz="6400"/>
          </a:p>
          <a:p>
            <a:pPr marL="0" lvl="0" indent="457200" algn="l" rtl="0">
              <a:lnSpc>
                <a:spcPct val="115000"/>
              </a:lnSpc>
              <a:spcBef>
                <a:spcPts val="1200"/>
              </a:spcBef>
              <a:spcAft>
                <a:spcPts val="0"/>
              </a:spcAft>
              <a:buNone/>
            </a:pPr>
            <a:r>
              <a:rPr lang="en" sz="6400"/>
              <a:t>Peer Tutoring/Mentoring</a:t>
            </a:r>
            <a:endParaRPr sz="6400"/>
          </a:p>
          <a:p>
            <a:pPr marL="0" lvl="0" indent="457200" algn="l" rtl="0">
              <a:lnSpc>
                <a:spcPct val="115000"/>
              </a:lnSpc>
              <a:spcBef>
                <a:spcPts val="1200"/>
              </a:spcBef>
              <a:spcAft>
                <a:spcPts val="0"/>
              </a:spcAft>
              <a:buNone/>
            </a:pPr>
            <a:r>
              <a:rPr lang="en" sz="6400"/>
              <a:t>Tutoring local students of community </a:t>
            </a:r>
            <a:endParaRPr sz="6400"/>
          </a:p>
          <a:p>
            <a:pPr marL="0" lvl="0" indent="457200" algn="l" rtl="0">
              <a:lnSpc>
                <a:spcPct val="115000"/>
              </a:lnSpc>
              <a:spcBef>
                <a:spcPts val="1200"/>
              </a:spcBef>
              <a:spcAft>
                <a:spcPts val="0"/>
              </a:spcAft>
              <a:buNone/>
            </a:pPr>
            <a:r>
              <a:rPr lang="en" sz="6400"/>
              <a:t>White coat fitting</a:t>
            </a:r>
            <a:endParaRPr sz="6400"/>
          </a:p>
          <a:p>
            <a:pPr marL="0" lvl="0" indent="457200" algn="l" rtl="0">
              <a:lnSpc>
                <a:spcPct val="115000"/>
              </a:lnSpc>
              <a:spcBef>
                <a:spcPts val="1200"/>
              </a:spcBef>
              <a:spcAft>
                <a:spcPts val="0"/>
              </a:spcAft>
              <a:buNone/>
            </a:pPr>
            <a:r>
              <a:rPr lang="en" sz="6400"/>
              <a:t>Board Prep Jeopardy / Trivia</a:t>
            </a:r>
            <a:endParaRPr sz="6400"/>
          </a:p>
          <a:p>
            <a:pPr marL="0" lvl="0" indent="457200" algn="l" rtl="0">
              <a:lnSpc>
                <a:spcPct val="115000"/>
              </a:lnSpc>
              <a:spcBef>
                <a:spcPts val="1200"/>
              </a:spcBef>
              <a:spcAft>
                <a:spcPts val="0"/>
              </a:spcAft>
              <a:buNone/>
            </a:pPr>
            <a:r>
              <a:rPr lang="en" sz="6400"/>
              <a:t>Graduation Ceremony Attendant</a:t>
            </a:r>
            <a:endParaRPr sz="6400"/>
          </a:p>
          <a:p>
            <a:pPr marL="0" lvl="0" indent="0" algn="l" rtl="0">
              <a:spcBef>
                <a:spcPts val="1200"/>
              </a:spcBef>
              <a:spcAft>
                <a:spcPts val="1200"/>
              </a:spcAft>
              <a:buNone/>
            </a:pPr>
            <a:endParaRPr/>
          </a:p>
        </p:txBody>
      </p:sp>
      <p:pic>
        <p:nvPicPr>
          <p:cNvPr id="157" name="Google Shape;157;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567068" y="505375"/>
            <a:ext cx="576931" cy="813275"/>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404</Words>
  <Application>Microsoft Office PowerPoint</Application>
  <PresentationFormat>On-screen Show (16:9)</PresentationFormat>
  <Paragraphs>54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Raleway</vt:lpstr>
      <vt:lpstr>Arial</vt:lpstr>
      <vt:lpstr>Lato</vt:lpstr>
      <vt:lpstr>Streamline</vt:lpstr>
      <vt:lpstr>Edward Via College of Osteopathic Medicine</vt:lpstr>
      <vt:lpstr>Chi Chapter- Monroe Branch</vt:lpstr>
      <vt:lpstr>VCOM-Louisiana</vt:lpstr>
      <vt:lpstr>Officers</vt:lpstr>
      <vt:lpstr>Faculty Advisor</vt:lpstr>
      <vt:lpstr>Membership Criteria:</vt:lpstr>
      <vt:lpstr>Requirements to Maintain Membership:</vt:lpstr>
      <vt:lpstr>Chapter Involvement: On Campus</vt:lpstr>
      <vt:lpstr>Chapter Involvement: Service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Edward Via College of Osteopathic Medicine</dc:title>
  <cp:lastModifiedBy>Michael Whit</cp:lastModifiedBy>
  <cp:revision>1</cp:revision>
  <dcterms:modified xsi:type="dcterms:W3CDTF">2022-11-01T15:41:34Z</dcterms:modified>
</cp:coreProperties>
</file>