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0" r:id="rId4"/>
    <p:sldId id="258" r:id="rId5"/>
    <p:sldId id="259" r:id="rId6"/>
    <p:sldId id="275" r:id="rId7"/>
    <p:sldId id="260" r:id="rId8"/>
    <p:sldId id="261" r:id="rId9"/>
    <p:sldId id="262" r:id="rId10"/>
    <p:sldId id="263" r:id="rId11"/>
    <p:sldId id="264" r:id="rId12"/>
    <p:sldId id="265" r:id="rId13"/>
    <p:sldId id="272" r:id="rId14"/>
    <p:sldId id="273" r:id="rId15"/>
    <p:sldId id="269" r:id="rId16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21"/>
    <p:restoredTop sz="94181"/>
  </p:normalViewPr>
  <p:slideViewPr>
    <p:cSldViewPr snapToGrid="0" snapToObjects="1">
      <p:cViewPr varScale="1">
        <p:scale>
          <a:sx n="73" d="100"/>
          <a:sy n="73" d="100"/>
        </p:scale>
        <p:origin x="13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8051613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1" name="Shape 111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2" name="Shape 1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4645025" y="1535111"/>
            <a:ext cx="4041775" cy="639765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half" idx="13"/>
          </p:nvPr>
        </p:nvSpPr>
        <p:spPr>
          <a:xfrm>
            <a:off x="457198" y="1435100"/>
            <a:ext cx="3008316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413147" y="6406786"/>
            <a:ext cx="273654" cy="26425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monica.misch@midwestern.ed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image1.png" descr="pwrpntopen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Shape 122"/>
          <p:cNvSpPr>
            <a:spLocks noGrp="1"/>
          </p:cNvSpPr>
          <p:nvPr>
            <p:ph type="ctrTitle"/>
          </p:nvPr>
        </p:nvSpPr>
        <p:spPr>
          <a:xfrm>
            <a:off x="2514600" y="3505200"/>
            <a:ext cx="6629400" cy="1736725"/>
          </a:xfrm>
          <a:prstGeom prst="rect">
            <a:avLst/>
          </a:prstGeom>
        </p:spPr>
        <p:txBody>
          <a:bodyPr/>
          <a:lstStyle/>
          <a:p>
            <a:pPr algn="r">
              <a:defRPr sz="3200"/>
            </a:pPr>
            <a:br/>
            <a:r>
              <a:rPr>
                <a:latin typeface="Adobe Caslon Pro Bold"/>
                <a:ea typeface="Adobe Caslon Pro Bold"/>
                <a:cs typeface="Adobe Caslon Pro Bold"/>
                <a:sym typeface="Adobe Caslon Pro Bold"/>
              </a:rPr>
              <a:t>Midwestern University </a:t>
            </a:r>
            <a:br>
              <a:rPr>
                <a:latin typeface="Adobe Caslon Pro Bold"/>
                <a:ea typeface="Adobe Caslon Pro Bold"/>
                <a:cs typeface="Adobe Caslon Pro Bold"/>
                <a:sym typeface="Adobe Caslon Pro Bold"/>
              </a:rPr>
            </a:br>
            <a:r>
              <a:rPr sz="2000">
                <a:latin typeface="Adobe Caslon Pro Bold"/>
                <a:ea typeface="Adobe Caslon Pro Bold"/>
                <a:cs typeface="Adobe Caslon Pro Bold"/>
                <a:sym typeface="Adobe Caslon Pro Bold"/>
              </a:rPr>
              <a:t>Chicago College of Osteopathic Medicine</a:t>
            </a:r>
          </a:p>
        </p:txBody>
      </p:sp>
      <p:sp>
        <p:nvSpPr>
          <p:cNvPr id="123" name="Shape 123"/>
          <p:cNvSpPr>
            <a:spLocks noGrp="1"/>
          </p:cNvSpPr>
          <p:nvPr>
            <p:ph type="subTitle" sz="quarter" idx="1"/>
          </p:nvPr>
        </p:nvSpPr>
        <p:spPr>
          <a:xfrm>
            <a:off x="2590800" y="5334000"/>
            <a:ext cx="6400800" cy="1752600"/>
          </a:xfrm>
          <a:prstGeom prst="rect">
            <a:avLst/>
          </a:prstGeom>
        </p:spPr>
        <p:txBody>
          <a:bodyPr/>
          <a:lstStyle/>
          <a:p>
            <a:pPr algn="r">
              <a:spcBef>
                <a:spcPts val="400"/>
              </a:spcBef>
              <a:defRPr sz="2000">
                <a:latin typeface="Adobe Caslon Pro Bold"/>
                <a:ea typeface="Adobe Caslon Pro Bold"/>
                <a:cs typeface="Adobe Caslon Pro Bold"/>
                <a:sym typeface="Adobe Caslon Pro Bold"/>
              </a:defRPr>
            </a:pPr>
            <a:r>
              <a:rPr lang="en-US" sz="2000" dirty="0"/>
              <a:t>Monica Misch</a:t>
            </a:r>
            <a:endParaRPr sz="2400" dirty="0"/>
          </a:p>
          <a:p>
            <a:pPr algn="r">
              <a:spcBef>
                <a:spcPts val="400"/>
              </a:spcBef>
              <a:defRPr sz="2000">
                <a:latin typeface="Adobe Caslon Pro Bold"/>
                <a:ea typeface="Adobe Caslon Pro Bold"/>
                <a:cs typeface="Adobe Caslon Pro Bold"/>
                <a:sym typeface="Adobe Caslon Pro Bold"/>
              </a:defRPr>
            </a:pPr>
            <a:r>
              <a:rPr lang="en-US" dirty="0"/>
              <a:t> Chapter </a:t>
            </a:r>
            <a:r>
              <a:rPr dirty="0"/>
              <a:t>President</a:t>
            </a:r>
            <a:r>
              <a:rPr lang="en-US" dirty="0"/>
              <a:t>,</a:t>
            </a:r>
            <a:r>
              <a:rPr dirty="0"/>
              <a:t> </a:t>
            </a:r>
            <a:r>
              <a:rPr lang="en-US" dirty="0"/>
              <a:t>2022-2023</a:t>
            </a:r>
            <a:r>
              <a:rPr dirty="0"/>
              <a:t> </a:t>
            </a:r>
          </a:p>
          <a:p>
            <a:r>
              <a:rPr dirty="0"/>
              <a:t>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image2.jpeg" descr="pwrpntback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8763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Shape 156"/>
          <p:cNvSpPr>
            <a:spLocks noGrp="1"/>
          </p:cNvSpPr>
          <p:nvPr>
            <p:ph type="title"/>
          </p:nvPr>
        </p:nvSpPr>
        <p:spPr>
          <a:xfrm>
            <a:off x="1371600" y="1905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sz="4000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Rotation </a:t>
            </a:r>
            <a:r>
              <a:rPr lang="en-US" sz="4000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"</a:t>
            </a:r>
            <a:r>
              <a:rPr sz="4000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Speed Dating</a:t>
            </a:r>
            <a:r>
              <a:rPr lang="en-US" sz="4000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"</a:t>
            </a:r>
            <a:endParaRPr sz="4000" dirty="0">
              <a:latin typeface="Avenir Next" panose="020B0503020202020204" pitchFamily="34" charset="0"/>
              <a:ea typeface="Helvetica Neue" panose="02000503000000020004" pitchFamily="2"/>
              <a:cs typeface="Helvetica Neue" panose="02000503000000020004" pitchFamily="2"/>
            </a:endParaRPr>
          </a:p>
        </p:txBody>
      </p:sp>
      <p:sp>
        <p:nvSpPr>
          <p:cNvPr id="157" name="Shape 157"/>
          <p:cNvSpPr>
            <a:spLocks noGrp="1"/>
          </p:cNvSpPr>
          <p:nvPr>
            <p:ph type="body" idx="1"/>
          </p:nvPr>
        </p:nvSpPr>
        <p:spPr>
          <a:xfrm>
            <a:off x="2362200" y="1981200"/>
            <a:ext cx="60960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r>
              <a:rPr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Annual event</a:t>
            </a:r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 to take place Winter Quarter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Third and fourth year students</a:t>
            </a:r>
            <a:r>
              <a:rPr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 return to campus to share their rotation experiences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Small group format facilitates discussion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Chance for members to compare and contrast specialty interests</a:t>
            </a:r>
            <a:endParaRPr dirty="0">
              <a:latin typeface="Avenir Next" panose="020B0503020202020204" pitchFamily="34" charset="0"/>
              <a:ea typeface="Helvetica Neue" panose="02000503000000020004" pitchFamily="2"/>
              <a:cs typeface="Helvetica Neue" panose="02000503000000020004" pitchFamily="2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endParaRPr lang="en-US"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image2.jpeg" descr="pwrpntback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8763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0" name="Shape 160"/>
          <p:cNvSpPr>
            <a:spLocks noGrp="1"/>
          </p:cNvSpPr>
          <p:nvPr>
            <p:ph type="title" idx="4294967295"/>
          </p:nvPr>
        </p:nvSpPr>
        <p:spPr>
          <a:xfrm>
            <a:off x="1371600" y="2286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 sz="3800"/>
            </a:lvl1pPr>
          </a:lstStyle>
          <a:p>
            <a:r>
              <a:rPr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Student Informatio</a:t>
            </a:r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n</a:t>
            </a:r>
            <a:r>
              <a:rPr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 Panel</a:t>
            </a:r>
          </a:p>
        </p:txBody>
      </p:sp>
      <p:sp>
        <p:nvSpPr>
          <p:cNvPr id="161" name="Shape 161"/>
          <p:cNvSpPr>
            <a:spLocks noGrp="1"/>
          </p:cNvSpPr>
          <p:nvPr>
            <p:ph type="body" idx="4294967295"/>
          </p:nvPr>
        </p:nvSpPr>
        <p:spPr>
          <a:xfrm>
            <a:off x="2133598" y="1988985"/>
            <a:ext cx="6248403" cy="411480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buFont typeface="Times New Roman"/>
              <a:defRPr sz="2800"/>
            </a:pPr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Several second-year members answer questions from current first year students</a:t>
            </a:r>
          </a:p>
          <a:p>
            <a:pPr>
              <a:spcBef>
                <a:spcPts val="0"/>
              </a:spcBef>
              <a:buFont typeface="Times New Roman"/>
              <a:defRPr sz="2800"/>
            </a:pPr>
            <a:endParaRPr dirty="0">
              <a:latin typeface="Avenir Next" panose="020B0503020202020204" pitchFamily="34" charset="0"/>
              <a:ea typeface="Helvetica Neue" panose="02000503000000020004" pitchFamily="2"/>
              <a:cs typeface="Helvetica Neue" panose="02000503000000020004" pitchFamily="2"/>
            </a:endParaRPr>
          </a:p>
          <a:p>
            <a:pPr>
              <a:spcBef>
                <a:spcPts val="0"/>
              </a:spcBef>
              <a:buFont typeface="Times New Roman"/>
              <a:defRPr sz="2800"/>
            </a:pPr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Members offer advice on managing course load and how to make the most out of the M1 summer</a:t>
            </a:r>
            <a:endParaRPr dirty="0">
              <a:latin typeface="Avenir Next" panose="020B0503020202020204" pitchFamily="34" charset="0"/>
              <a:ea typeface="Helvetica Neue" panose="02000503000000020004" pitchFamily="2"/>
              <a:cs typeface="Helvetica Neue" panose="02000503000000020004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image2.jpeg" descr="pwrpntback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8763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4" name="Shape 164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Boards Study Strategy Panel </a:t>
            </a:r>
          </a:p>
        </p:txBody>
      </p:sp>
      <p:sp>
        <p:nvSpPr>
          <p:cNvPr id="165" name="Shape 165"/>
          <p:cNvSpPr>
            <a:spLocks noGrp="1"/>
          </p:cNvSpPr>
          <p:nvPr>
            <p:ph type="body" idx="1"/>
          </p:nvPr>
        </p:nvSpPr>
        <p:spPr>
          <a:xfrm>
            <a:off x="2209800" y="1981200"/>
            <a:ext cx="6248400" cy="41148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00"/>
            </a:pPr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Third year members answer questions from second year students and offer suggestions for how to best prepare for boards </a:t>
            </a:r>
            <a:endParaRPr dirty="0">
              <a:latin typeface="Avenir Next" panose="020B0503020202020204" pitchFamily="34" charset="0"/>
              <a:ea typeface="Helvetica Neue" panose="02000503000000020004" pitchFamily="2"/>
              <a:cs typeface="Helvetica Neue" panose="02000503000000020004" pitchFamily="2"/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  <a:buNone/>
              <a:defRPr sz="2800"/>
            </a:pPr>
            <a:endParaRPr lang="en-US"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00"/>
            </a:pPr>
            <a:r>
              <a:rPr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Topics include</a:t>
            </a:r>
            <a:endParaRPr lang="en-US" dirty="0">
              <a:latin typeface="Avenir Next" panose="020B0503020202020204" pitchFamily="34" charset="0"/>
              <a:ea typeface="Helvetica Neue" panose="02000503000000020004" pitchFamily="2"/>
              <a:cs typeface="Helvetica Neue" panose="02000503000000020004" pitchFamily="2"/>
            </a:endParaRPr>
          </a:p>
          <a:p>
            <a:pPr marL="971550" lvl="1" indent="-51435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  <a:defRPr sz="2800"/>
            </a:pPr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W</a:t>
            </a:r>
            <a:r>
              <a:rPr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hen to start studying </a:t>
            </a:r>
            <a:endParaRPr lang="en-US" dirty="0">
              <a:latin typeface="Avenir Next" panose="020B0503020202020204" pitchFamily="34" charset="0"/>
              <a:ea typeface="Helvetica Neue" panose="02000503000000020004" pitchFamily="2"/>
              <a:cs typeface="Helvetica Neue" panose="02000503000000020004" pitchFamily="2"/>
            </a:endParaRPr>
          </a:p>
          <a:p>
            <a:pPr marL="971550" lvl="1" indent="-51435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  <a:defRPr sz="2800"/>
            </a:pPr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H</a:t>
            </a:r>
            <a:r>
              <a:rPr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ow much </a:t>
            </a:r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time should be allocated</a:t>
            </a:r>
          </a:p>
          <a:p>
            <a:pPr marL="971550" lvl="1" indent="-51435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  <a:defRPr sz="2800"/>
            </a:pPr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Most beneficial resources</a:t>
            </a:r>
            <a:r>
              <a:rPr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image2.jpeg" descr="pwrpntback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8763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Shape 168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z="3200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Service Opportunity Newsletter</a:t>
            </a:r>
            <a:endParaRPr sz="3200" dirty="0">
              <a:latin typeface="Avenir Next" panose="020B0503020202020204" pitchFamily="34" charset="0"/>
              <a:ea typeface="Helvetica Neue" panose="02000503000000020004" pitchFamily="2"/>
              <a:cs typeface="Helvetica Neue" panose="02000503000000020004" pitchFamily="2"/>
            </a:endParaRPr>
          </a:p>
        </p:txBody>
      </p:sp>
      <p:sp>
        <p:nvSpPr>
          <p:cNvPr id="169" name="Shape 169"/>
          <p:cNvSpPr>
            <a:spLocks noGrp="1"/>
          </p:cNvSpPr>
          <p:nvPr>
            <p:ph type="body" idx="1"/>
          </p:nvPr>
        </p:nvSpPr>
        <p:spPr>
          <a:xfrm>
            <a:off x="2209800" y="1981200"/>
            <a:ext cx="6248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443483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700"/>
            </a:pPr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+mn-cs"/>
              </a:rPr>
              <a:t>List of service opportunities near the CCOM campus </a:t>
            </a:r>
          </a:p>
          <a:p>
            <a:pPr lvl="1" defTabSz="443483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700"/>
            </a:pPr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+mn-cs"/>
              </a:rPr>
              <a:t>Makes search seem less daunting, more approachable</a:t>
            </a:r>
          </a:p>
          <a:p>
            <a:pPr lvl="1" defTabSz="443483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700"/>
            </a:pPr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+mn-cs"/>
              </a:rPr>
              <a:t>Encourages active participation </a:t>
            </a:r>
          </a:p>
          <a:p>
            <a:pPr lvl="1" defTabSz="443483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700"/>
            </a:pPr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+mn-cs"/>
              </a:rPr>
              <a:t>Convenient perk for members</a:t>
            </a:r>
          </a:p>
          <a:p>
            <a:pPr defTabSz="443483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700"/>
            </a:pPr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+mn-cs"/>
              </a:rPr>
              <a:t>List will be made available to all members of Epsilon Chapter on a bi-monthly basis</a:t>
            </a:r>
          </a:p>
        </p:txBody>
      </p:sp>
    </p:spTree>
    <p:extLst>
      <p:ext uri="{BB962C8B-B14F-4D97-AF65-F5344CB8AC3E}">
        <p14:creationId xmlns:p14="http://schemas.microsoft.com/office/powerpoint/2010/main" val="3888624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image2.jpeg" descr="pwrpntback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8763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76" name="Shape 176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Goals</a:t>
            </a:r>
          </a:p>
        </p:txBody>
      </p:sp>
      <p:sp>
        <p:nvSpPr>
          <p:cNvPr id="177" name="Shape 177"/>
          <p:cNvSpPr>
            <a:spLocks noGrp="1"/>
          </p:cNvSpPr>
          <p:nvPr>
            <p:ph type="body" idx="1"/>
          </p:nvPr>
        </p:nvSpPr>
        <p:spPr>
          <a:xfrm>
            <a:off x="2216399" y="1738789"/>
            <a:ext cx="5835220" cy="511921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60604" indent="-260604" defTabSz="347472">
              <a:lnSpc>
                <a:spcPct val="90000"/>
              </a:lnSpc>
              <a:spcBef>
                <a:spcPts val="500"/>
              </a:spcBef>
              <a:defRPr sz="2400"/>
            </a:pPr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Create a precedent for academic success that is centered around an encouraging, positive outlook</a:t>
            </a:r>
          </a:p>
          <a:p>
            <a:pPr marL="260604" indent="-260604" defTabSz="347472">
              <a:lnSpc>
                <a:spcPct val="90000"/>
              </a:lnSpc>
              <a:spcBef>
                <a:spcPts val="500"/>
              </a:spcBef>
              <a:defRPr sz="2400"/>
            </a:pPr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Host a celebratory induction ceremony following the Spring application cycle</a:t>
            </a:r>
          </a:p>
          <a:p>
            <a:pPr marL="260604" indent="-260604" defTabSz="347472">
              <a:lnSpc>
                <a:spcPct val="90000"/>
              </a:lnSpc>
              <a:spcBef>
                <a:spcPts val="500"/>
              </a:spcBef>
              <a:defRPr sz="2400"/>
            </a:pPr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Actively search for group service opportunities so members can develop meaningful friendships </a:t>
            </a:r>
          </a:p>
          <a:p>
            <a:pPr marL="260604" indent="-260604" defTabSz="347472">
              <a:lnSpc>
                <a:spcPct val="90000"/>
              </a:lnSpc>
              <a:spcBef>
                <a:spcPts val="500"/>
              </a:spcBef>
              <a:defRPr sz="2400"/>
            </a:pPr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Advocate for Sigma Sigma Phi on campus and increase chapter size</a:t>
            </a:r>
            <a:endParaRPr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1777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image2.jpeg" descr="pwrpntback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8763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Contact</a:t>
            </a:r>
            <a:endParaRPr dirty="0">
              <a:latin typeface="Avenir Next" panose="020B0503020202020204" pitchFamily="34" charset="0"/>
              <a:ea typeface="Helvetica Neue" panose="02000503000000020004" pitchFamily="2"/>
              <a:cs typeface="Helvetica Neue" panose="02000503000000020004" pitchFamily="2"/>
            </a:endParaRPr>
          </a:p>
        </p:txBody>
      </p:sp>
      <p:sp>
        <p:nvSpPr>
          <p:cNvPr id="181" name="Shape 181"/>
          <p:cNvSpPr>
            <a:spLocks noGrp="1"/>
          </p:cNvSpPr>
          <p:nvPr>
            <p:ph type="body" idx="1"/>
          </p:nvPr>
        </p:nvSpPr>
        <p:spPr>
          <a:xfrm>
            <a:off x="266700" y="1166017"/>
            <a:ext cx="8229601" cy="4525965"/>
          </a:xfrm>
          <a:prstGeom prst="rect">
            <a:avLst/>
          </a:prstGeom>
        </p:spPr>
        <p:txBody>
          <a:bodyPr/>
          <a:lstStyle/>
          <a:p>
            <a:pPr marL="267461" indent="-267461" defTabSz="356615">
              <a:spcBef>
                <a:spcPts val="500"/>
              </a:spcBef>
              <a:defRPr sz="2400"/>
            </a:pPr>
            <a:endParaRPr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 marL="267461" indent="-267461" defTabSz="356615">
              <a:spcBef>
                <a:spcPts val="500"/>
              </a:spcBef>
              <a:defRPr sz="2400"/>
            </a:pPr>
            <a:endParaRPr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 marL="267461" indent="-267461" defTabSz="356615">
              <a:spcBef>
                <a:spcPts val="500"/>
              </a:spcBef>
              <a:defRPr sz="2400"/>
            </a:pPr>
            <a:endParaRPr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 marL="267461" indent="-267461" algn="ctr" defTabSz="356615">
              <a:spcBef>
                <a:spcPts val="500"/>
              </a:spcBef>
              <a:buSzTx/>
              <a:buNone/>
              <a:defRPr sz="2400"/>
            </a:pPr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+mn-cs"/>
              </a:rPr>
              <a:t>Chapter President, Monica Misch</a:t>
            </a:r>
          </a:p>
          <a:p>
            <a:pPr marL="267461" indent="-267461" algn="ctr" defTabSz="356615">
              <a:spcBef>
                <a:spcPts val="500"/>
              </a:spcBef>
              <a:buSzTx/>
              <a:buNone/>
              <a:defRPr sz="2400"/>
            </a:pPr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+mn-cs"/>
                <a:hlinkClick r:id="rId3"/>
              </a:rPr>
              <a:t>monica.misch@midwestern.edu</a:t>
            </a:r>
            <a:endParaRPr lang="en-US" dirty="0">
              <a:latin typeface="Avenir Next" panose="020B0503020202020204" pitchFamily="34" charset="0"/>
              <a:ea typeface="Helvetica Neue" panose="02000503000000020004" pitchFamily="2"/>
              <a:cs typeface="+mn-cs"/>
            </a:endParaRPr>
          </a:p>
          <a:p>
            <a:pPr marL="267461" indent="-267461" algn="ctr" defTabSz="356615">
              <a:spcBef>
                <a:spcPts val="500"/>
              </a:spcBef>
              <a:buSzTx/>
              <a:buNone/>
              <a:defRPr sz="2400"/>
            </a:pPr>
            <a:endParaRPr lang="en-US" dirty="0">
              <a:latin typeface="Avenir Next" panose="020B0503020202020204" pitchFamily="34" charset="0"/>
              <a:ea typeface="Helvetica Neue" panose="02000503000000020004" pitchFamily="2"/>
              <a:cs typeface="+mn-cs"/>
            </a:endParaRPr>
          </a:p>
          <a:p>
            <a:pPr marL="267461" indent="-267461" algn="ctr" defTabSz="356615">
              <a:spcBef>
                <a:spcPts val="500"/>
              </a:spcBef>
              <a:buSzTx/>
              <a:buNone/>
              <a:defRPr sz="2400"/>
            </a:pPr>
            <a:r>
              <a:rPr lang="en-US" i="1" dirty="0">
                <a:latin typeface="Avenir Next" panose="020B0503020202020204" pitchFamily="34" charset="0"/>
                <a:ea typeface="Helvetica Neue" panose="02000503000000020004" pitchFamily="2"/>
                <a:cs typeface="+mn-cs"/>
              </a:rPr>
              <a:t>Thank you!</a:t>
            </a:r>
          </a:p>
          <a:p>
            <a:pPr marL="267461" indent="-267461" algn="ctr" defTabSz="356615">
              <a:spcBef>
                <a:spcPts val="500"/>
              </a:spcBef>
              <a:buSzTx/>
              <a:buNone/>
              <a:defRPr sz="2400"/>
            </a:pPr>
            <a:endParaRPr lang="en-US"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image2.jpeg" descr="pwrpntback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8763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Shape 126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What </a:t>
            </a:r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is </a:t>
            </a:r>
            <a:r>
              <a:rPr lang="el-GR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ΣΣΦ</a:t>
            </a:r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?</a:t>
            </a:r>
            <a:endParaRPr dirty="0">
              <a:latin typeface="Avenir Next" panose="020B0503020202020204" pitchFamily="34" charset="0"/>
              <a:ea typeface="Helvetica Neue" panose="02000503000000020004" pitchFamily="2"/>
              <a:cs typeface="Helvetica Neue" panose="02000503000000020004" pitchFamily="2"/>
            </a:endParaRPr>
          </a:p>
        </p:txBody>
      </p:sp>
      <p:sp>
        <p:nvSpPr>
          <p:cNvPr id="127" name="Shape 127"/>
          <p:cNvSpPr>
            <a:spLocks noGrp="1"/>
          </p:cNvSpPr>
          <p:nvPr>
            <p:ph type="body" sz="half" idx="1"/>
          </p:nvPr>
        </p:nvSpPr>
        <p:spPr>
          <a:xfrm>
            <a:off x="2133600" y="1600200"/>
            <a:ext cx="7010400" cy="32766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00"/>
            </a:pPr>
            <a:r>
              <a:rPr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Honorary Osteopathic Service Fraternity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00"/>
            </a:pPr>
            <a:r>
              <a:rPr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National Objectives: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pPr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F</a:t>
            </a:r>
            <a:r>
              <a:rPr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urther the science of Osteopathic Medicine and its standards of practice</a:t>
            </a:r>
            <a:endParaRPr sz="2800" dirty="0">
              <a:latin typeface="Avenir Next" panose="020B0503020202020204" pitchFamily="34" charset="0"/>
              <a:ea typeface="Helvetica Neue" panose="02000503000000020004" pitchFamily="2"/>
              <a:cs typeface="Helvetica Neue" panose="02000503000000020004" pitchFamily="2"/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pPr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I</a:t>
            </a:r>
            <a:r>
              <a:rPr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mprove the scholastic standing and promote a higher degree of fellowship among its students</a:t>
            </a:r>
            <a:endParaRPr sz="2800" dirty="0">
              <a:latin typeface="Avenir Next" panose="020B0503020202020204" pitchFamily="34" charset="0"/>
              <a:ea typeface="Helvetica Neue" panose="02000503000000020004" pitchFamily="2"/>
              <a:cs typeface="Helvetica Neue" panose="02000503000000020004" pitchFamily="2"/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pPr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F</a:t>
            </a:r>
            <a:r>
              <a:rPr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oster allegiance to the AOA</a:t>
            </a:r>
          </a:p>
        </p:txBody>
      </p:sp>
      <p:sp>
        <p:nvSpPr>
          <p:cNvPr id="128" name="Shape 128"/>
          <p:cNvSpPr/>
          <p:nvPr/>
        </p:nvSpPr>
        <p:spPr>
          <a:xfrm>
            <a:off x="1760659" y="4876800"/>
            <a:ext cx="5622682" cy="142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lnSpc>
                <a:spcPct val="90000"/>
              </a:lnSpc>
              <a:defRPr sz="2400"/>
            </a:lvl1pPr>
            <a:lvl2pPr indent="457200">
              <a:lnSpc>
                <a:spcPct val="90000"/>
              </a:lnSpc>
              <a:defRPr sz="2400"/>
            </a:lvl2pPr>
          </a:lstStyle>
          <a:p>
            <a:pPr algn="ctr"/>
            <a:r>
              <a:rPr u="sng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Epsilon Corollary</a:t>
            </a:r>
            <a:r>
              <a:rPr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:</a:t>
            </a:r>
            <a:endParaRPr dirty="0">
              <a:latin typeface="Avenir Next" panose="020B0503020202020204" pitchFamily="34" charset="0"/>
              <a:ea typeface="Helvetica Neue" panose="02000503000000020004" pitchFamily="2"/>
              <a:cs typeface="Helvetica Neue" panose="02000503000000020004" pitchFamily="2"/>
              <a:sym typeface="Arial"/>
            </a:endParaRPr>
          </a:p>
          <a:p>
            <a:pPr lvl="1" algn="ctr"/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D</a:t>
            </a:r>
            <a:r>
              <a:rPr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emonstrate a sincere commitment to ser</a:t>
            </a:r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ving communities in Chicago as well as within CCOM</a:t>
            </a:r>
            <a:endParaRPr dirty="0">
              <a:latin typeface="Avenir Next" panose="020B0503020202020204" pitchFamily="34" charset="0"/>
              <a:ea typeface="Helvetica Neue" panose="02000503000000020004" pitchFamily="2"/>
              <a:cs typeface="Helvetica Neue" panose="02000503000000020004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image2.jpeg" descr="pwrpntback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6625"/>
            <a:ext cx="8763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Shape 126"/>
          <p:cNvSpPr>
            <a:spLocks noGrp="1"/>
          </p:cNvSpPr>
          <p:nvPr>
            <p:ph type="title"/>
          </p:nvPr>
        </p:nvSpPr>
        <p:spPr>
          <a:xfrm>
            <a:off x="1477488" y="21524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000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Executive Board 2022-2023</a:t>
            </a:r>
            <a:endParaRPr sz="4000" dirty="0">
              <a:latin typeface="Avenir Next" panose="020B0503020202020204" pitchFamily="34" charset="0"/>
              <a:ea typeface="Helvetica Neue" panose="02000503000000020004" pitchFamily="2"/>
              <a:cs typeface="Helvetica Neue" panose="02000503000000020004" pitchFamily="2"/>
            </a:endParaRPr>
          </a:p>
        </p:txBody>
      </p:sp>
      <p:sp>
        <p:nvSpPr>
          <p:cNvPr id="127" name="Shape 127"/>
          <p:cNvSpPr>
            <a:spLocks noGrp="1"/>
          </p:cNvSpPr>
          <p:nvPr>
            <p:ph type="body" sz="half" idx="1"/>
          </p:nvPr>
        </p:nvSpPr>
        <p:spPr>
          <a:xfrm>
            <a:off x="838200" y="2716480"/>
            <a:ext cx="8411688" cy="32766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r>
              <a:rPr lang="en-US" sz="3600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President </a:t>
            </a:r>
            <a:r>
              <a:rPr lang="mr-IN" sz="3600" dirty="0">
                <a:latin typeface="Avenir Next" panose="020B0503020202020204" pitchFamily="34" charset="0"/>
                <a:ea typeface="Helvetica Neue" panose="02000503000000020004" pitchFamily="2"/>
              </a:rPr>
              <a:t>–</a:t>
            </a:r>
            <a:r>
              <a:rPr lang="en-US" sz="3600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 Monica Misch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r>
              <a:rPr lang="en-US" sz="3600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Vice President </a:t>
            </a:r>
            <a:r>
              <a:rPr lang="mr-IN" sz="3600" dirty="0">
                <a:latin typeface="Avenir Next" panose="020B0503020202020204" pitchFamily="34" charset="0"/>
                <a:ea typeface="Helvetica Neue" panose="02000503000000020004" pitchFamily="2"/>
              </a:rPr>
              <a:t>–</a:t>
            </a:r>
            <a:r>
              <a:rPr lang="en-US" sz="3600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 Bryce Young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r>
              <a:rPr lang="en-US" sz="3600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Treasurer </a:t>
            </a:r>
            <a:r>
              <a:rPr lang="mr-IN" sz="3600" dirty="0">
                <a:latin typeface="Avenir Next" panose="020B0503020202020204" pitchFamily="34" charset="0"/>
                <a:ea typeface="Helvetica Neue" panose="02000503000000020004" pitchFamily="2"/>
              </a:rPr>
              <a:t>–</a:t>
            </a:r>
            <a:r>
              <a:rPr lang="en-US" sz="3600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 Andrea St. Laurent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r>
              <a:rPr lang="en-US" sz="3600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Secretary </a:t>
            </a:r>
            <a:r>
              <a:rPr lang="mr-IN" sz="3600" dirty="0">
                <a:latin typeface="Avenir Next" panose="020B0503020202020204" pitchFamily="34" charset="0"/>
                <a:ea typeface="Helvetica Neue" panose="02000503000000020004" pitchFamily="2"/>
              </a:rPr>
              <a:t>–</a:t>
            </a:r>
            <a:r>
              <a:rPr lang="en-US" sz="3600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 To be recruited</a:t>
            </a:r>
            <a:endParaRPr sz="3600" dirty="0">
              <a:latin typeface="Avenir Next" panose="020B0503020202020204" pitchFamily="34" charset="0"/>
              <a:ea typeface="Helvetica Neue" panose="02000503000000020004" pitchFamily="2"/>
              <a:cs typeface="Helvetica Neue" panose="02000503000000020004" pitchFamily="2"/>
            </a:endParaRPr>
          </a:p>
        </p:txBody>
      </p:sp>
      <p:sp>
        <p:nvSpPr>
          <p:cNvPr id="128" name="Shape 128"/>
          <p:cNvSpPr/>
          <p:nvPr/>
        </p:nvSpPr>
        <p:spPr>
          <a:xfrm>
            <a:off x="3429000" y="4648200"/>
            <a:ext cx="5257800" cy="4247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ct val="90000"/>
              </a:lnSpc>
              <a:defRPr sz="2400"/>
            </a:lvl1pPr>
            <a:lvl2pPr indent="457200">
              <a:lnSpc>
                <a:spcPct val="90000"/>
              </a:lnSpc>
              <a:defRPr sz="2400"/>
            </a:lvl2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9351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image2.jpeg" descr="pwrpntback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068" y="0"/>
            <a:ext cx="8763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Shape 132"/>
          <p:cNvSpPr>
            <a:spLocks noGrp="1"/>
          </p:cNvSpPr>
          <p:nvPr>
            <p:ph type="title"/>
          </p:nvPr>
        </p:nvSpPr>
        <p:spPr>
          <a:xfrm>
            <a:off x="990600" y="1524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Membership</a:t>
            </a:r>
          </a:p>
        </p:txBody>
      </p:sp>
      <p:sp>
        <p:nvSpPr>
          <p:cNvPr id="133" name="Shape 133"/>
          <p:cNvSpPr>
            <a:spLocks noGrp="1"/>
          </p:cNvSpPr>
          <p:nvPr>
            <p:ph type="body" sz="half" idx="1"/>
          </p:nvPr>
        </p:nvSpPr>
        <p:spPr>
          <a:xfrm>
            <a:off x="117933" y="2637515"/>
            <a:ext cx="3911199" cy="406808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00"/>
            </a:pPr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46</a:t>
            </a:r>
            <a:r>
              <a:rPr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 active members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pPr>
            <a:r>
              <a:rPr lang="en-US" sz="2400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9</a:t>
            </a:r>
            <a:r>
              <a:rPr sz="2400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 OMS-IV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/>
            </a:pPr>
            <a:r>
              <a:rPr lang="en-US" sz="2400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19</a:t>
            </a:r>
            <a:r>
              <a:rPr sz="2400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 OMS-III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pPr>
            <a:r>
              <a:rPr lang="en-US" sz="2400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18 </a:t>
            </a:r>
            <a:r>
              <a:rPr sz="2400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OMS-II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00"/>
            </a:pPr>
            <a:r>
              <a:rPr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Faculty Advisors</a:t>
            </a:r>
            <a:r>
              <a:rPr sz="2400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.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pPr>
            <a:r>
              <a:rPr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Dr. Perry Marshall, D.O.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82DA0206-3852-4343-8CF1-DEC50DE8651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74268" y="2167485"/>
            <a:ext cx="4706664" cy="35308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image2.jpeg" descr="pwrpntback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8763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Shape 138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Fall Membership Drive</a:t>
            </a:r>
          </a:p>
        </p:txBody>
      </p:sp>
      <p:sp>
        <p:nvSpPr>
          <p:cNvPr id="139" name="Shape 139"/>
          <p:cNvSpPr>
            <a:spLocks noGrp="1"/>
          </p:cNvSpPr>
          <p:nvPr>
            <p:ph type="body" sz="half" idx="1"/>
          </p:nvPr>
        </p:nvSpPr>
        <p:spPr>
          <a:xfrm>
            <a:off x="304794" y="2558933"/>
            <a:ext cx="4038603" cy="4299067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397763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700"/>
            </a:pPr>
            <a:r>
              <a:rPr lang="en-US" sz="1600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Executive board meeting with former president as early as June 24 to set clear expectations for the year</a:t>
            </a:r>
          </a:p>
          <a:p>
            <a:pPr defTabSz="397763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700"/>
            </a:pPr>
            <a:r>
              <a:rPr sz="1600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Written </a:t>
            </a:r>
            <a:r>
              <a:rPr lang="en-US" sz="1600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a</a:t>
            </a:r>
            <a:r>
              <a:rPr sz="1600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pplication</a:t>
            </a:r>
            <a:r>
              <a:rPr lang="en-US" sz="1600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s closed on August 29</a:t>
            </a:r>
            <a:r>
              <a:rPr lang="en-US" sz="1600" baseline="30000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th</a:t>
            </a:r>
            <a:endParaRPr lang="en-US" sz="1600" dirty="0">
              <a:latin typeface="Avenir Next" panose="020B0503020202020204" pitchFamily="34" charset="0"/>
              <a:ea typeface="Helvetica Neue" panose="02000503000000020004" pitchFamily="2"/>
              <a:cs typeface="Helvetica Neue" panose="02000503000000020004" pitchFamily="2"/>
            </a:endParaRPr>
          </a:p>
          <a:p>
            <a:pPr lvl="1" defTabSz="397763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700"/>
            </a:pPr>
            <a:r>
              <a:rPr lang="en-US" sz="1600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Applicants are currently undergoing a grade check</a:t>
            </a:r>
          </a:p>
          <a:p>
            <a:pPr lvl="1" defTabSz="397763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700"/>
            </a:pPr>
            <a:r>
              <a:rPr lang="en-US" sz="1600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Will be randomized before  distribution to a blind peer review</a:t>
            </a:r>
          </a:p>
          <a:p>
            <a:pPr lvl="1" defTabSz="397763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700"/>
            </a:pPr>
            <a:r>
              <a:rPr lang="en-US" sz="1600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Conducted</a:t>
            </a:r>
            <a:r>
              <a:rPr sz="1600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 by 2-3 current members who are </a:t>
            </a:r>
            <a:r>
              <a:rPr sz="1600" i="1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not</a:t>
            </a:r>
            <a:r>
              <a:rPr sz="1600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 classmates</a:t>
            </a:r>
          </a:p>
          <a:p>
            <a:pPr defTabSz="397763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700"/>
            </a:pPr>
            <a:r>
              <a:rPr sz="1600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Applications reviewed by selection committee </a:t>
            </a:r>
            <a:r>
              <a:rPr lang="en-US" sz="1600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by the goal of Sep. 16th</a:t>
            </a:r>
            <a:endParaRPr sz="1600" dirty="0">
              <a:latin typeface="Avenir Next" panose="020B0503020202020204" pitchFamily="34" charset="0"/>
              <a:ea typeface="Helvetica Neue" panose="02000503000000020004" pitchFamily="2"/>
              <a:cs typeface="Helvetica Neue" panose="02000503000000020004" pitchFamily="2"/>
            </a:endParaRPr>
          </a:p>
          <a:p>
            <a:pPr defTabSz="397763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700"/>
            </a:pPr>
            <a:r>
              <a:rPr sz="1600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Criteria for admission</a:t>
            </a:r>
          </a:p>
          <a:p>
            <a:pPr marL="683514" lvl="1" indent="-285750" defTabSz="397763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1500"/>
            </a:pPr>
            <a:r>
              <a:rPr sz="1600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Scholastics (GPA </a:t>
            </a:r>
            <a:r>
              <a:rPr lang="en-US" sz="1600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&gt; </a:t>
            </a:r>
            <a:r>
              <a:rPr sz="1600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3.3</a:t>
            </a:r>
            <a:r>
              <a:rPr lang="en-US" sz="1600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0</a:t>
            </a:r>
            <a:r>
              <a:rPr sz="1600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)</a:t>
            </a:r>
          </a:p>
          <a:p>
            <a:pPr marL="683514" lvl="1" indent="-285750" defTabSz="397763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1500"/>
            </a:pPr>
            <a:r>
              <a:rPr lang="en-US" sz="1600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Community </a:t>
            </a:r>
            <a:r>
              <a:rPr sz="1600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Service</a:t>
            </a:r>
          </a:p>
          <a:p>
            <a:pPr marL="683514" lvl="1" indent="-285750" defTabSz="397763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1500"/>
            </a:pPr>
            <a:r>
              <a:rPr sz="1600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Interest in</a:t>
            </a:r>
            <a:r>
              <a:rPr lang="en-US" sz="1600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 </a:t>
            </a:r>
            <a:r>
              <a:rPr sz="1600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SSP</a:t>
            </a:r>
          </a:p>
          <a:p>
            <a:pPr marL="683514" lvl="1" indent="-285750" defTabSz="397763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1500"/>
            </a:pPr>
            <a:r>
              <a:rPr sz="1600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Demonstrated leadership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158CD82-414E-C047-844E-73356457203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4397" y="2679249"/>
            <a:ext cx="4038603" cy="302969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ECC55-BFCA-96BC-3AC4-55AB4101F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9044B-91B9-8B3E-BEA1-F875478529F5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age2.jpeg" descr="pwrpntback">
            <a:extLst>
              <a:ext uri="{FF2B5EF4-FFF2-40B4-BE49-F238E27FC236}">
                <a16:creationId xmlns:a16="http://schemas.microsoft.com/office/drawing/2014/main" id="{A6DC4024-02B2-5957-9A4C-EB6569DEBA1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85010"/>
            <a:ext cx="8763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38">
            <a:extLst>
              <a:ext uri="{FF2B5EF4-FFF2-40B4-BE49-F238E27FC236}">
                <a16:creationId xmlns:a16="http://schemas.microsoft.com/office/drawing/2014/main" id="{D6585C9E-5253-C16B-E119-04D4C0114058}"/>
              </a:ext>
            </a:extLst>
          </p:cNvPr>
          <p:cNvSpPr txBox="1">
            <a:spLocks/>
          </p:cNvSpPr>
          <p:nvPr/>
        </p:nvSpPr>
        <p:spPr>
          <a:xfrm>
            <a:off x="1371600" y="228600"/>
            <a:ext cx="77724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 marL="0" marR="0" indent="0" algn="ctr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0" marR="0" indent="0" algn="ctr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0" algn="ctr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0" algn="ctr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0" algn="ctr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0" algn="ctr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0" algn="ctr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0" algn="ctr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0" algn="ctr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hangingPunct="1"/>
            <a:r>
              <a:rPr lang="en-US" sz="3600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Sample Essay Prompts</a:t>
            </a:r>
          </a:p>
        </p:txBody>
      </p:sp>
      <p:sp>
        <p:nvSpPr>
          <p:cNvPr id="6" name="Shape 127">
            <a:extLst>
              <a:ext uri="{FF2B5EF4-FFF2-40B4-BE49-F238E27FC236}">
                <a16:creationId xmlns:a16="http://schemas.microsoft.com/office/drawing/2014/main" id="{CBDA7448-89B9-B39F-3C9C-99694E40396D}"/>
              </a:ext>
            </a:extLst>
          </p:cNvPr>
          <p:cNvSpPr txBox="1">
            <a:spLocks/>
          </p:cNvSpPr>
          <p:nvPr/>
        </p:nvSpPr>
        <p:spPr>
          <a:xfrm>
            <a:off x="838200" y="2716480"/>
            <a:ext cx="8411688" cy="3276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>
            <a:lvl1pPr marL="342900" marR="0" indent="-34290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783771" marR="0" indent="-326571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1219200" marR="0" indent="-30480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1737360" marR="0" indent="-36576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2194560" marR="0" indent="-36576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2651760" marR="0" indent="-36576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108960" marR="0" indent="-36576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66159" marR="0" indent="-365759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23359" marR="0" indent="-365759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hangingPunct="1">
              <a:lnSpc>
                <a:spcPct val="90000"/>
              </a:lnSpc>
              <a:spcBef>
                <a:spcPts val="600"/>
              </a:spcBef>
              <a:defRPr sz="2800"/>
            </a:pPr>
            <a:endParaRPr lang="en-US" sz="3600" dirty="0">
              <a:latin typeface="Avenir Next" panose="020B0503020202020204" pitchFamily="34" charset="0"/>
              <a:ea typeface="Helvetica Neue" panose="02000503000000020004" pitchFamily="2"/>
              <a:cs typeface="Helvetica Neue" panose="02000503000000020004" pitchFamily="2"/>
            </a:endParaRPr>
          </a:p>
        </p:txBody>
      </p:sp>
      <p:sp>
        <p:nvSpPr>
          <p:cNvPr id="7" name="Shape 127">
            <a:extLst>
              <a:ext uri="{FF2B5EF4-FFF2-40B4-BE49-F238E27FC236}">
                <a16:creationId xmlns:a16="http://schemas.microsoft.com/office/drawing/2014/main" id="{965B946D-4A40-7043-23D4-82E5CBD3C24D}"/>
              </a:ext>
            </a:extLst>
          </p:cNvPr>
          <p:cNvSpPr txBox="1">
            <a:spLocks/>
          </p:cNvSpPr>
          <p:nvPr/>
        </p:nvSpPr>
        <p:spPr>
          <a:xfrm>
            <a:off x="838200" y="3196390"/>
            <a:ext cx="8411688" cy="3276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>
            <a:lvl1pPr marL="342900" marR="0" indent="-34290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783771" marR="0" indent="-326571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1219200" marR="0" indent="-30480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1737360" marR="0" indent="-36576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2194560" marR="0" indent="-36576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2651760" marR="0" indent="-36576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108960" marR="0" indent="-36576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66159" marR="0" indent="-365759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23359" marR="0" indent="-365759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hangingPunct="1">
              <a:lnSpc>
                <a:spcPct val="90000"/>
              </a:lnSpc>
              <a:spcBef>
                <a:spcPts val="600"/>
              </a:spcBef>
              <a:defRPr sz="2800"/>
            </a:pPr>
            <a:r>
              <a:rPr lang="en-US" sz="2000" i="1" dirty="0"/>
              <a:t>Hippocrates is credited with coining the aphorism “Wherever the art of medicine is loved, there is also a love of Humanity”. According to this quote, how is Sigma Sigma Phi’s commitment to service imperative to the art of medicine?</a:t>
            </a:r>
          </a:p>
          <a:p>
            <a:pPr hangingPunct="1">
              <a:lnSpc>
                <a:spcPct val="90000"/>
              </a:lnSpc>
              <a:spcBef>
                <a:spcPts val="600"/>
              </a:spcBef>
              <a:defRPr sz="2800"/>
            </a:pPr>
            <a:r>
              <a:rPr lang="en-US" sz="2000" i="1" dirty="0"/>
              <a:t>In your opinion, what is the most valuable aspect of an Osteopathic education?</a:t>
            </a:r>
          </a:p>
          <a:p>
            <a:pPr hangingPunct="1">
              <a:lnSpc>
                <a:spcPct val="90000"/>
              </a:lnSpc>
              <a:spcBef>
                <a:spcPts val="600"/>
              </a:spcBef>
              <a:defRPr sz="2800"/>
            </a:pPr>
            <a:r>
              <a:rPr lang="en-US" sz="2000" i="1" dirty="0"/>
              <a:t>How do you believe academic integrity relates to a future in medicine? How will this value influence your career as an Osteopathic physician?</a:t>
            </a:r>
          </a:p>
        </p:txBody>
      </p:sp>
    </p:spTree>
    <p:extLst>
      <p:ext uri="{BB962C8B-B14F-4D97-AF65-F5344CB8AC3E}">
        <p14:creationId xmlns:p14="http://schemas.microsoft.com/office/powerpoint/2010/main" val="2972817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image2.jpeg" descr="pwrpntback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8763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Shape 143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Finances</a:t>
            </a:r>
          </a:p>
        </p:txBody>
      </p:sp>
      <p:sp>
        <p:nvSpPr>
          <p:cNvPr id="144" name="Shape 144"/>
          <p:cNvSpPr>
            <a:spLocks noGrp="1"/>
          </p:cNvSpPr>
          <p:nvPr>
            <p:ph type="body" idx="1"/>
          </p:nvPr>
        </p:nvSpPr>
        <p:spPr>
          <a:xfrm>
            <a:off x="2133600" y="1752600"/>
            <a:ext cx="6553200" cy="4114800"/>
          </a:xfrm>
          <a:prstGeom prst="rect">
            <a:avLst/>
          </a:prstGeom>
        </p:spPr>
        <p:txBody>
          <a:bodyPr/>
          <a:lstStyle/>
          <a:p>
            <a:pPr marL="440871" lvl="1" indent="0">
              <a:spcBef>
                <a:spcPts val="600"/>
              </a:spcBef>
              <a:buNone/>
              <a:defRPr sz="2800"/>
            </a:pPr>
            <a:r>
              <a:rPr u="sng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Current Student Accounts Balance: </a:t>
            </a:r>
          </a:p>
          <a:p>
            <a:pPr>
              <a:spcBef>
                <a:spcPts val="600"/>
              </a:spcBef>
              <a:buSzTx/>
              <a:buNone/>
              <a:defRPr sz="2800"/>
            </a:pPr>
            <a:r>
              <a:rPr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	</a:t>
            </a:r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$4,000</a:t>
            </a:r>
            <a:r>
              <a:rPr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 as of</a:t>
            </a:r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 August 30, 2021</a:t>
            </a:r>
            <a:endParaRPr baseline="30000" dirty="0">
              <a:latin typeface="Avenir Next" panose="020B0503020202020204" pitchFamily="34" charset="0"/>
              <a:ea typeface="Helvetica Neue" panose="02000503000000020004" pitchFamily="2"/>
              <a:cs typeface="Helvetica Neue" panose="02000503000000020004" pitchFamily="2"/>
            </a:endParaRPr>
          </a:p>
          <a:p>
            <a:pPr>
              <a:spcBef>
                <a:spcPts val="600"/>
              </a:spcBef>
              <a:buSzTx/>
              <a:buNone/>
              <a:defRPr sz="2800"/>
            </a:pP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	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image2.jpeg" descr="pwrpntback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8763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7" name="Shape 147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dirty="0">
                <a:latin typeface="Avenir Next" panose="020B0503020202020204" pitchFamily="34" charset="0"/>
                <a:ea typeface="Helvetica Neue" panose="02000503000000020004" pitchFamily="2"/>
                <a:cs typeface="+mn-cs"/>
              </a:rPr>
              <a:t>Fundraisers</a:t>
            </a:r>
          </a:p>
        </p:txBody>
      </p:sp>
      <p:sp>
        <p:nvSpPr>
          <p:cNvPr id="148" name="Shape 148"/>
          <p:cNvSpPr>
            <a:spLocks noGrp="1"/>
          </p:cNvSpPr>
          <p:nvPr>
            <p:ph type="body" sz="half" idx="1"/>
          </p:nvPr>
        </p:nvSpPr>
        <p:spPr>
          <a:xfrm>
            <a:off x="1383896" y="2477825"/>
            <a:ext cx="3188104" cy="4114800"/>
          </a:xfrm>
          <a:prstGeom prst="rect">
            <a:avLst/>
          </a:prstGeom>
        </p:spPr>
        <p:txBody>
          <a:bodyPr/>
          <a:lstStyle/>
          <a:p>
            <a:pPr>
              <a:buSzTx/>
              <a:defRPr sz="2800"/>
            </a:pPr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CCOM Apparel Sale</a:t>
            </a:r>
          </a:p>
          <a:p>
            <a:pPr lvl="1">
              <a:buSzTx/>
              <a:defRPr sz="2800"/>
            </a:pPr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Half Zip Sweatshirts and T-shirts</a:t>
            </a:r>
          </a:p>
          <a:p>
            <a:pPr>
              <a:buSzTx/>
              <a:defRPr sz="2800"/>
            </a:pPr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Sale goes live in Winter Quarter</a:t>
            </a:r>
          </a:p>
          <a:p>
            <a:pPr>
              <a:buSzTx/>
              <a:defRPr sz="2800"/>
            </a:pPr>
            <a:endParaRPr lang="en-US" dirty="0">
              <a:latin typeface="Avenir Next" panose="020B0503020202020204" pitchFamily="34" charset="0"/>
              <a:ea typeface="Helvetica Neue" panose="02000503000000020004" pitchFamily="2"/>
              <a:cs typeface="Helvetica Neue" panose="02000503000000020004" pitchFamily="2"/>
            </a:endParaRPr>
          </a:p>
          <a:p>
            <a:pPr marL="0" indent="0">
              <a:buSzTx/>
              <a:buNone/>
              <a:defRPr sz="2800"/>
            </a:pPr>
            <a:endParaRPr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1E1845-17CB-DC49-975A-E3AEC7CE5A1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53794" y="1574397"/>
            <a:ext cx="3709206" cy="370920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image2.jpeg" descr="pwrpntback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8763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Shape 152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Projects</a:t>
            </a:r>
            <a:endParaRPr dirty="0">
              <a:latin typeface="Avenir Next" panose="020B0503020202020204" pitchFamily="34" charset="0"/>
              <a:ea typeface="Helvetica Neue" panose="02000503000000020004" pitchFamily="2"/>
              <a:cs typeface="Helvetica Neue" panose="02000503000000020004" pitchFamily="2"/>
            </a:endParaRPr>
          </a:p>
        </p:txBody>
      </p:sp>
      <p:sp>
        <p:nvSpPr>
          <p:cNvPr id="153" name="Shape 153"/>
          <p:cNvSpPr>
            <a:spLocks noGrp="1"/>
          </p:cNvSpPr>
          <p:nvPr>
            <p:ph type="body" idx="1"/>
          </p:nvPr>
        </p:nvSpPr>
        <p:spPr>
          <a:xfrm>
            <a:off x="2057400" y="1981200"/>
            <a:ext cx="7010400" cy="41148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29184" indent="-329184" defTabSz="438911">
              <a:lnSpc>
                <a:spcPct val="90000"/>
              </a:lnSpc>
              <a:spcBef>
                <a:spcPts val="600"/>
              </a:spcBef>
              <a:defRPr sz="2600"/>
            </a:pPr>
            <a:r>
              <a:rPr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Speed </a:t>
            </a:r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r</a:t>
            </a:r>
            <a:r>
              <a:rPr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otating </a:t>
            </a:r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e</a:t>
            </a:r>
            <a:r>
              <a:rPr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vent for MS2 students</a:t>
            </a:r>
          </a:p>
          <a:p>
            <a:pPr marL="329184" indent="-329184" defTabSz="438911">
              <a:lnSpc>
                <a:spcPct val="90000"/>
              </a:lnSpc>
              <a:spcBef>
                <a:spcPts val="600"/>
              </a:spcBef>
              <a:defRPr sz="2600"/>
            </a:pPr>
            <a:r>
              <a:rPr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Student informational panel for MS1 students</a:t>
            </a:r>
          </a:p>
          <a:p>
            <a:pPr marL="329184" indent="-329184" defTabSz="438911">
              <a:lnSpc>
                <a:spcPct val="90000"/>
              </a:lnSpc>
              <a:spcBef>
                <a:spcPts val="600"/>
              </a:spcBef>
              <a:defRPr sz="2600"/>
            </a:pPr>
            <a:r>
              <a:rPr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Boards </a:t>
            </a:r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s</a:t>
            </a:r>
            <a:r>
              <a:rPr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tudy </a:t>
            </a:r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s</a:t>
            </a:r>
            <a:r>
              <a:rPr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trategy </a:t>
            </a:r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p</a:t>
            </a:r>
            <a:r>
              <a:rPr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anel for MS2 </a:t>
            </a:r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s</a:t>
            </a:r>
            <a:r>
              <a:rPr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tudents</a:t>
            </a:r>
            <a:endParaRPr lang="en-US" dirty="0">
              <a:latin typeface="Avenir Next" panose="020B0503020202020204" pitchFamily="34" charset="0"/>
              <a:ea typeface="Helvetica Neue" panose="02000503000000020004" pitchFamily="2"/>
              <a:cs typeface="Helvetica Neue" panose="02000503000000020004" pitchFamily="2"/>
            </a:endParaRPr>
          </a:p>
          <a:p>
            <a:pPr marL="329184" indent="-329184" defTabSz="438911">
              <a:lnSpc>
                <a:spcPct val="90000"/>
              </a:lnSpc>
              <a:spcBef>
                <a:spcPts val="600"/>
              </a:spcBef>
              <a:defRPr sz="2600"/>
            </a:pPr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Bi-monthly service opportunity newsletter</a:t>
            </a:r>
          </a:p>
          <a:p>
            <a:pPr marL="329184" indent="-329184" defTabSz="438911">
              <a:lnSpc>
                <a:spcPct val="90000"/>
              </a:lnSpc>
              <a:spcBef>
                <a:spcPts val="600"/>
              </a:spcBef>
              <a:defRPr sz="2600"/>
            </a:pPr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Collaboration with local food pantries</a:t>
            </a:r>
          </a:p>
          <a:p>
            <a:pPr marL="770055" lvl="1" indent="-329184" defTabSz="438911">
              <a:lnSpc>
                <a:spcPct val="90000"/>
              </a:lnSpc>
              <a:spcBef>
                <a:spcPts val="600"/>
              </a:spcBef>
              <a:defRPr sz="2600"/>
            </a:pPr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West Suburban Community Pantry, monthly visits</a:t>
            </a:r>
          </a:p>
          <a:p>
            <a:pPr marL="770055" lvl="1" indent="-329184" defTabSz="438911">
              <a:lnSpc>
                <a:spcPct val="90000"/>
              </a:lnSpc>
              <a:spcBef>
                <a:spcPts val="600"/>
              </a:spcBef>
              <a:defRPr sz="2600"/>
            </a:pPr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People’s Resource Center, self sign-up</a:t>
            </a:r>
          </a:p>
          <a:p>
            <a:pPr marL="329184" indent="-329184" defTabSz="438911">
              <a:lnSpc>
                <a:spcPct val="90000"/>
              </a:lnSpc>
              <a:spcBef>
                <a:spcPts val="600"/>
              </a:spcBef>
              <a:defRPr sz="2600"/>
            </a:pPr>
            <a:r>
              <a:rPr lang="en-US" dirty="0">
                <a:latin typeface="Avenir Next" panose="020B0503020202020204" pitchFamily="34" charset="0"/>
                <a:ea typeface="Helvetica Neue" panose="02000503000000020004" pitchFamily="2"/>
                <a:cs typeface="Helvetica Neue" panose="02000503000000020004" pitchFamily="2"/>
              </a:rPr>
              <a:t>Making Strides Against Breast Cancer Walk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2268</TotalTime>
  <Words>598</Words>
  <Application>Microsoft Macintosh PowerPoint</Application>
  <PresentationFormat>On-screen Show (4:3)</PresentationFormat>
  <Paragraphs>92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Adobe Caslon Pro Bold</vt:lpstr>
      <vt:lpstr>Arial</vt:lpstr>
      <vt:lpstr>Avenir Next</vt:lpstr>
      <vt:lpstr>Calibri</vt:lpstr>
      <vt:lpstr>Helvetica Neue</vt:lpstr>
      <vt:lpstr>Times New Roman</vt:lpstr>
      <vt:lpstr>Office Theme</vt:lpstr>
      <vt:lpstr> Midwestern University  Chicago College of Osteopathic Medicine</vt:lpstr>
      <vt:lpstr>What is ΣΣΦ?</vt:lpstr>
      <vt:lpstr>Executive Board 2022-2023</vt:lpstr>
      <vt:lpstr>Membership</vt:lpstr>
      <vt:lpstr>Fall Membership Drive</vt:lpstr>
      <vt:lpstr>PowerPoint Presentation</vt:lpstr>
      <vt:lpstr>Finances</vt:lpstr>
      <vt:lpstr>Fundraisers</vt:lpstr>
      <vt:lpstr>Projects</vt:lpstr>
      <vt:lpstr>Rotation "Speed Dating"</vt:lpstr>
      <vt:lpstr>Student Information Panel</vt:lpstr>
      <vt:lpstr>Boards Study Strategy Panel </vt:lpstr>
      <vt:lpstr>Service Opportunity Newsletter</vt:lpstr>
      <vt:lpstr>Goals</vt:lpstr>
      <vt:lpstr>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Midwestern University  Chicago College of Osteopathic Medicine</dc:title>
  <dc:creator>Annie Baxter</dc:creator>
  <cp:lastModifiedBy>Misch, Monica-IL CCOM 25</cp:lastModifiedBy>
  <cp:revision>25</cp:revision>
  <dcterms:created xsi:type="dcterms:W3CDTF">2020-09-08T23:31:05Z</dcterms:created>
  <dcterms:modified xsi:type="dcterms:W3CDTF">2022-09-01T00:47:24Z</dcterms:modified>
</cp:coreProperties>
</file>