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8" r:id="rId1"/>
  </p:sldMasterIdLst>
  <p:notesMasterIdLst>
    <p:notesMasterId r:id="rId21"/>
  </p:notesMasterIdLst>
  <p:sldIdLst>
    <p:sldId id="257" r:id="rId2"/>
    <p:sldId id="258" r:id="rId3"/>
    <p:sldId id="259" r:id="rId4"/>
    <p:sldId id="260" r:id="rId5"/>
    <p:sldId id="261" r:id="rId6"/>
    <p:sldId id="262" r:id="rId7"/>
    <p:sldId id="263" r:id="rId8"/>
    <p:sldId id="264" r:id="rId9"/>
    <p:sldId id="274" r:id="rId10"/>
    <p:sldId id="265" r:id="rId11"/>
    <p:sldId id="279" r:id="rId12"/>
    <p:sldId id="267" r:id="rId13"/>
    <p:sldId id="266" r:id="rId14"/>
    <p:sldId id="270" r:id="rId15"/>
    <p:sldId id="276" r:id="rId16"/>
    <p:sldId id="268" r:id="rId17"/>
    <p:sldId id="277" r:id="rId18"/>
    <p:sldId id="269"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F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27"/>
    <p:restoredTop sz="96098"/>
  </p:normalViewPr>
  <p:slideViewPr>
    <p:cSldViewPr snapToGrid="0">
      <p:cViewPr varScale="1">
        <p:scale>
          <a:sx n="107" d="100"/>
          <a:sy n="107" d="100"/>
        </p:scale>
        <p:origin x="4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CA753-6B40-DB43-A0EF-3C884775D774}"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1A36B-C1F1-D04E-B72C-1634A5CB0376}" type="slidenum">
              <a:rPr lang="en-US" smtClean="0"/>
              <a:t>‹#›</a:t>
            </a:fld>
            <a:endParaRPr lang="en-US"/>
          </a:p>
        </p:txBody>
      </p:sp>
    </p:spTree>
    <p:extLst>
      <p:ext uri="{BB962C8B-B14F-4D97-AF65-F5344CB8AC3E}">
        <p14:creationId xmlns:p14="http://schemas.microsoft.com/office/powerpoint/2010/main" val="294615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dbc020ea9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rgbClr val="08529C"/>
              </a:solidFill>
              <a:latin typeface="Arial"/>
              <a:ea typeface="Arial"/>
              <a:cs typeface="Arial"/>
              <a:sym typeface="Arial"/>
            </a:endParaRPr>
          </a:p>
        </p:txBody>
      </p:sp>
      <p:sp>
        <p:nvSpPr>
          <p:cNvPr id="171" name="Google Shape;171;g3dbc020e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dbc020ea9_0_10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3dbc020ea9_0_10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14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12f0e26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12f0e26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e532aba7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e532aba7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d89bc876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ed89bc8769_2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a:t>Affiliated with Arnot Ogden Medical Center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d89bc8769_2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"Compeer" comes from the blend of the words "companion" and "peer".</a:t>
            </a:r>
            <a:endParaRPr/>
          </a:p>
        </p:txBody>
      </p:sp>
      <p:sp>
        <p:nvSpPr>
          <p:cNvPr id="220" name="Google Shape;220;ged89bc8769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d89bc8769_2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SPCA: at the moment, they only have volunteer options for spay/neuter clinics which require being available for 12 hours a day</a:t>
            </a:r>
          </a:p>
          <a:p>
            <a:pPr marL="0" lvl="0" indent="0" algn="l" rtl="0">
              <a:spcBef>
                <a:spcPts val="0"/>
              </a:spcBef>
              <a:spcAft>
                <a:spcPts val="0"/>
              </a:spcAft>
              <a:buNone/>
            </a:pPr>
            <a:endParaRPr dirty="0"/>
          </a:p>
        </p:txBody>
      </p:sp>
      <p:sp>
        <p:nvSpPr>
          <p:cNvPr id="230" name="Google Shape;230;ged89bc8769_2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dbc020ea9_0_140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3dbc020ea9_0_1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dbc020ea9_0_12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3dbc020ea9_0_1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bc020ea9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bc020ea9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dbc020ea9_0_1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3dbc020ea9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dbc020ea9_0_2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3dbc020ea9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dbc020ea9_0_3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3dbc020ea9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dbc020ea9_0_5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3dbc020ea9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dbc020ea9_0_6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3dbc020ea9_0_6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dbc020ea9_0_7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3dbc020ea9_0_7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dbc020ea9_0_10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3dbc020ea9_0_10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26A1-DA9E-7F74-F6E8-A58CE7F61C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4731A6-BC3F-5621-FD7C-405FCCCD44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FEB1A1-EDCD-8698-5740-4AEDF1A83556}"/>
              </a:ext>
            </a:extLst>
          </p:cNvPr>
          <p:cNvSpPr>
            <a:spLocks noGrp="1"/>
          </p:cNvSpPr>
          <p:nvPr>
            <p:ph type="dt" sz="half" idx="10"/>
          </p:nvPr>
        </p:nvSpPr>
        <p:spPr/>
        <p:txBody>
          <a:bodyPr/>
          <a:lstStyle/>
          <a:p>
            <a:fld id="{68A11AF3-D7EE-F04A-87E1-3489163E8E27}" type="datetimeFigureOut">
              <a:rPr lang="en-US" smtClean="0"/>
              <a:t>9/16/2022</a:t>
            </a:fld>
            <a:endParaRPr lang="en-US"/>
          </a:p>
        </p:txBody>
      </p:sp>
      <p:sp>
        <p:nvSpPr>
          <p:cNvPr id="5" name="Footer Placeholder 4">
            <a:extLst>
              <a:ext uri="{FF2B5EF4-FFF2-40B4-BE49-F238E27FC236}">
                <a16:creationId xmlns:a16="http://schemas.microsoft.com/office/drawing/2014/main" id="{A99DE764-1A06-0879-ACDE-29C699A7F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207C6-761F-038B-976F-9DB6546B3522}"/>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169133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6A17-28C1-AB82-7CE5-92072DA53C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C2C8C0-D1F0-3B86-EDDC-22532BCFD1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F81C0-5031-5FFE-A45C-6D14C0C2C700}"/>
              </a:ext>
            </a:extLst>
          </p:cNvPr>
          <p:cNvSpPr>
            <a:spLocks noGrp="1"/>
          </p:cNvSpPr>
          <p:nvPr>
            <p:ph type="dt" sz="half" idx="10"/>
          </p:nvPr>
        </p:nvSpPr>
        <p:spPr/>
        <p:txBody>
          <a:bodyPr/>
          <a:lstStyle/>
          <a:p>
            <a:fld id="{68A11AF3-D7EE-F04A-87E1-3489163E8E27}" type="datetimeFigureOut">
              <a:rPr lang="en-US" smtClean="0"/>
              <a:t>9/16/2022</a:t>
            </a:fld>
            <a:endParaRPr lang="en-US"/>
          </a:p>
        </p:txBody>
      </p:sp>
      <p:sp>
        <p:nvSpPr>
          <p:cNvPr id="5" name="Footer Placeholder 4">
            <a:extLst>
              <a:ext uri="{FF2B5EF4-FFF2-40B4-BE49-F238E27FC236}">
                <a16:creationId xmlns:a16="http://schemas.microsoft.com/office/drawing/2014/main" id="{156AD5E3-FA87-E736-EE79-E82413CE8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EB61A-64EC-2798-5555-31009C6F00A0}"/>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218906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4EB782-089A-FBA0-AAC7-3FD776E0BF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4C02E-CD3B-BFF1-97AB-12A1747443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D82E0-C8F5-1151-893F-F39DE80007ED}"/>
              </a:ext>
            </a:extLst>
          </p:cNvPr>
          <p:cNvSpPr>
            <a:spLocks noGrp="1"/>
          </p:cNvSpPr>
          <p:nvPr>
            <p:ph type="dt" sz="half" idx="10"/>
          </p:nvPr>
        </p:nvSpPr>
        <p:spPr/>
        <p:txBody>
          <a:bodyPr/>
          <a:lstStyle/>
          <a:p>
            <a:fld id="{68A11AF3-D7EE-F04A-87E1-3489163E8E27}" type="datetimeFigureOut">
              <a:rPr lang="en-US" smtClean="0"/>
              <a:t>9/16/2022</a:t>
            </a:fld>
            <a:endParaRPr lang="en-US"/>
          </a:p>
        </p:txBody>
      </p:sp>
      <p:sp>
        <p:nvSpPr>
          <p:cNvPr id="5" name="Footer Placeholder 4">
            <a:extLst>
              <a:ext uri="{FF2B5EF4-FFF2-40B4-BE49-F238E27FC236}">
                <a16:creationId xmlns:a16="http://schemas.microsoft.com/office/drawing/2014/main" id="{8E9F2F93-71B3-5F76-5B11-25FDB288B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5A490-9A76-F9DB-4026-5435E9339FDE}"/>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30377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2259-3F35-55E3-944A-8D716AEE4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9345F-099E-2BB1-7340-C451F2EE19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D7DEE-B7DF-2A0C-8F1E-91D416A2E943}"/>
              </a:ext>
            </a:extLst>
          </p:cNvPr>
          <p:cNvSpPr>
            <a:spLocks noGrp="1"/>
          </p:cNvSpPr>
          <p:nvPr>
            <p:ph type="dt" sz="half" idx="10"/>
          </p:nvPr>
        </p:nvSpPr>
        <p:spPr/>
        <p:txBody>
          <a:bodyPr/>
          <a:lstStyle/>
          <a:p>
            <a:fld id="{68A11AF3-D7EE-F04A-87E1-3489163E8E27}" type="datetimeFigureOut">
              <a:rPr lang="en-US" smtClean="0"/>
              <a:t>9/16/2022</a:t>
            </a:fld>
            <a:endParaRPr lang="en-US"/>
          </a:p>
        </p:txBody>
      </p:sp>
      <p:sp>
        <p:nvSpPr>
          <p:cNvPr id="5" name="Footer Placeholder 4">
            <a:extLst>
              <a:ext uri="{FF2B5EF4-FFF2-40B4-BE49-F238E27FC236}">
                <a16:creationId xmlns:a16="http://schemas.microsoft.com/office/drawing/2014/main" id="{F30D0765-4561-886A-9B54-E0C2A2529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8687D-3C11-E020-6858-BA09D3A5662C}"/>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402073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6FCE-1A40-2978-178B-AB1CD16931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1659FE-CFE9-8B96-2D79-44BEA25279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1539B-55BF-3AE2-C53F-9F60FFFDA914}"/>
              </a:ext>
            </a:extLst>
          </p:cNvPr>
          <p:cNvSpPr>
            <a:spLocks noGrp="1"/>
          </p:cNvSpPr>
          <p:nvPr>
            <p:ph type="dt" sz="half" idx="10"/>
          </p:nvPr>
        </p:nvSpPr>
        <p:spPr/>
        <p:txBody>
          <a:bodyPr/>
          <a:lstStyle/>
          <a:p>
            <a:fld id="{68A11AF3-D7EE-F04A-87E1-3489163E8E27}" type="datetimeFigureOut">
              <a:rPr lang="en-US" smtClean="0"/>
              <a:t>9/16/2022</a:t>
            </a:fld>
            <a:endParaRPr lang="en-US"/>
          </a:p>
        </p:txBody>
      </p:sp>
      <p:sp>
        <p:nvSpPr>
          <p:cNvPr id="5" name="Footer Placeholder 4">
            <a:extLst>
              <a:ext uri="{FF2B5EF4-FFF2-40B4-BE49-F238E27FC236}">
                <a16:creationId xmlns:a16="http://schemas.microsoft.com/office/drawing/2014/main" id="{1E8A08F7-8C05-3439-33A5-2961F129D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BE0A3-DA40-3063-D324-E949B99663BD}"/>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406783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8050-C0DD-B519-9859-8E74FD169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75F6A-F3A5-F18A-7A91-8D7E969C9B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357D2-1390-A25A-2804-2A4BFF34EF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921FEB-1E40-5D42-4C81-75C36DBB0B26}"/>
              </a:ext>
            </a:extLst>
          </p:cNvPr>
          <p:cNvSpPr>
            <a:spLocks noGrp="1"/>
          </p:cNvSpPr>
          <p:nvPr>
            <p:ph type="dt" sz="half" idx="10"/>
          </p:nvPr>
        </p:nvSpPr>
        <p:spPr/>
        <p:txBody>
          <a:bodyPr/>
          <a:lstStyle/>
          <a:p>
            <a:fld id="{68A11AF3-D7EE-F04A-87E1-3489163E8E27}" type="datetimeFigureOut">
              <a:rPr lang="en-US" smtClean="0"/>
              <a:t>9/16/2022</a:t>
            </a:fld>
            <a:endParaRPr lang="en-US"/>
          </a:p>
        </p:txBody>
      </p:sp>
      <p:sp>
        <p:nvSpPr>
          <p:cNvPr id="6" name="Footer Placeholder 5">
            <a:extLst>
              <a:ext uri="{FF2B5EF4-FFF2-40B4-BE49-F238E27FC236}">
                <a16:creationId xmlns:a16="http://schemas.microsoft.com/office/drawing/2014/main" id="{254AA989-7647-0365-F177-2BBB7B352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7150E-FC4D-BAAF-1312-AD1D52F6BFB2}"/>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421130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1226-8E43-E016-4962-2A7565641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F33632-B48E-0A42-49EF-F7E24C77DE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275CED-891F-5BAB-F56C-BF46CBA2C0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14BA88-0455-D938-97DF-96340B7C7A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7BB7E2-E4D2-7FAB-C00A-3B316D7D1E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FFD4C0-3164-7A45-EC36-57A43AD9319C}"/>
              </a:ext>
            </a:extLst>
          </p:cNvPr>
          <p:cNvSpPr>
            <a:spLocks noGrp="1"/>
          </p:cNvSpPr>
          <p:nvPr>
            <p:ph type="dt" sz="half" idx="10"/>
          </p:nvPr>
        </p:nvSpPr>
        <p:spPr/>
        <p:txBody>
          <a:bodyPr/>
          <a:lstStyle/>
          <a:p>
            <a:fld id="{68A11AF3-D7EE-F04A-87E1-3489163E8E27}" type="datetimeFigureOut">
              <a:rPr lang="en-US" smtClean="0"/>
              <a:t>9/16/2022</a:t>
            </a:fld>
            <a:endParaRPr lang="en-US"/>
          </a:p>
        </p:txBody>
      </p:sp>
      <p:sp>
        <p:nvSpPr>
          <p:cNvPr id="8" name="Footer Placeholder 7">
            <a:extLst>
              <a:ext uri="{FF2B5EF4-FFF2-40B4-BE49-F238E27FC236}">
                <a16:creationId xmlns:a16="http://schemas.microsoft.com/office/drawing/2014/main" id="{982137D8-D3CC-1366-2A7E-4240305350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885A6B-4283-DFF3-1114-28B9A8CA48E4}"/>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238949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4BD2D-0C61-E5EA-3BC1-832C862784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F6F573-16B1-0AD2-46A3-3BF9D0DEC19E}"/>
              </a:ext>
            </a:extLst>
          </p:cNvPr>
          <p:cNvSpPr>
            <a:spLocks noGrp="1"/>
          </p:cNvSpPr>
          <p:nvPr>
            <p:ph type="dt" sz="half" idx="10"/>
          </p:nvPr>
        </p:nvSpPr>
        <p:spPr/>
        <p:txBody>
          <a:bodyPr/>
          <a:lstStyle/>
          <a:p>
            <a:fld id="{68A11AF3-D7EE-F04A-87E1-3489163E8E27}" type="datetimeFigureOut">
              <a:rPr lang="en-US" smtClean="0"/>
              <a:t>9/16/2022</a:t>
            </a:fld>
            <a:endParaRPr lang="en-US"/>
          </a:p>
        </p:txBody>
      </p:sp>
      <p:sp>
        <p:nvSpPr>
          <p:cNvPr id="4" name="Footer Placeholder 3">
            <a:extLst>
              <a:ext uri="{FF2B5EF4-FFF2-40B4-BE49-F238E27FC236}">
                <a16:creationId xmlns:a16="http://schemas.microsoft.com/office/drawing/2014/main" id="{1874022B-6310-A415-4517-BC629801E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62A633-37D9-984D-A1A1-81EC42FAB715}"/>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138629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EB1D1-3128-7254-B5AF-5034EB2FF09E}"/>
              </a:ext>
            </a:extLst>
          </p:cNvPr>
          <p:cNvSpPr>
            <a:spLocks noGrp="1"/>
          </p:cNvSpPr>
          <p:nvPr>
            <p:ph type="dt" sz="half" idx="10"/>
          </p:nvPr>
        </p:nvSpPr>
        <p:spPr/>
        <p:txBody>
          <a:bodyPr/>
          <a:lstStyle/>
          <a:p>
            <a:fld id="{68A11AF3-D7EE-F04A-87E1-3489163E8E27}" type="datetimeFigureOut">
              <a:rPr lang="en-US" smtClean="0"/>
              <a:t>9/16/2022</a:t>
            </a:fld>
            <a:endParaRPr lang="en-US"/>
          </a:p>
        </p:txBody>
      </p:sp>
      <p:sp>
        <p:nvSpPr>
          <p:cNvPr id="3" name="Footer Placeholder 2">
            <a:extLst>
              <a:ext uri="{FF2B5EF4-FFF2-40B4-BE49-F238E27FC236}">
                <a16:creationId xmlns:a16="http://schemas.microsoft.com/office/drawing/2014/main" id="{CE1871F5-4586-A224-C019-37B2DDFE77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E98C4A-75D1-05BC-F72D-400EC266F216}"/>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87266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16E3-5AF7-9206-6CB6-10080E2D5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8D08A7-756B-F5F3-2BD1-CB11596B7B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385DF-A323-CB73-B221-ACE8D0808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CE2C4-14F6-2407-45B3-3B5374222AAA}"/>
              </a:ext>
            </a:extLst>
          </p:cNvPr>
          <p:cNvSpPr>
            <a:spLocks noGrp="1"/>
          </p:cNvSpPr>
          <p:nvPr>
            <p:ph type="dt" sz="half" idx="10"/>
          </p:nvPr>
        </p:nvSpPr>
        <p:spPr/>
        <p:txBody>
          <a:bodyPr/>
          <a:lstStyle/>
          <a:p>
            <a:fld id="{68A11AF3-D7EE-F04A-87E1-3489163E8E27}" type="datetimeFigureOut">
              <a:rPr lang="en-US" smtClean="0"/>
              <a:t>9/16/2022</a:t>
            </a:fld>
            <a:endParaRPr lang="en-US"/>
          </a:p>
        </p:txBody>
      </p:sp>
      <p:sp>
        <p:nvSpPr>
          <p:cNvPr id="6" name="Footer Placeholder 5">
            <a:extLst>
              <a:ext uri="{FF2B5EF4-FFF2-40B4-BE49-F238E27FC236}">
                <a16:creationId xmlns:a16="http://schemas.microsoft.com/office/drawing/2014/main" id="{B17D9E87-5E5B-4704-726F-224311CE74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2AF84-D083-CFB8-C215-1D62876399F4}"/>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372337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B500-CC45-62AA-06E4-47FAA931A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170AE-F4D0-BDB9-E521-8EA28EF77D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90117F-37FD-90A2-996B-007F1341F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AED627-29E5-00F1-129D-6C91D00D4E6E}"/>
              </a:ext>
            </a:extLst>
          </p:cNvPr>
          <p:cNvSpPr>
            <a:spLocks noGrp="1"/>
          </p:cNvSpPr>
          <p:nvPr>
            <p:ph type="dt" sz="half" idx="10"/>
          </p:nvPr>
        </p:nvSpPr>
        <p:spPr/>
        <p:txBody>
          <a:bodyPr/>
          <a:lstStyle/>
          <a:p>
            <a:fld id="{68A11AF3-D7EE-F04A-87E1-3489163E8E27}" type="datetimeFigureOut">
              <a:rPr lang="en-US" smtClean="0"/>
              <a:t>9/16/2022</a:t>
            </a:fld>
            <a:endParaRPr lang="en-US"/>
          </a:p>
        </p:txBody>
      </p:sp>
      <p:sp>
        <p:nvSpPr>
          <p:cNvPr id="6" name="Footer Placeholder 5">
            <a:extLst>
              <a:ext uri="{FF2B5EF4-FFF2-40B4-BE49-F238E27FC236}">
                <a16:creationId xmlns:a16="http://schemas.microsoft.com/office/drawing/2014/main" id="{EE4A0870-3BB8-26E8-0746-AAA6648FB6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F5182D-6FA3-331B-B02D-6134FE421719}"/>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350472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49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60CCFE-7E5B-CB77-E65B-EDDA9A66E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85F395-C8D4-17A8-FDDA-D50650B762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085BB-F883-D412-32FB-37E5901FC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11AF3-D7EE-F04A-87E1-3489163E8E27}" type="datetimeFigureOut">
              <a:rPr lang="en-US" smtClean="0"/>
              <a:t>9/16/2022</a:t>
            </a:fld>
            <a:endParaRPr lang="en-US"/>
          </a:p>
        </p:txBody>
      </p:sp>
      <p:sp>
        <p:nvSpPr>
          <p:cNvPr id="5" name="Footer Placeholder 4">
            <a:extLst>
              <a:ext uri="{FF2B5EF4-FFF2-40B4-BE49-F238E27FC236}">
                <a16:creationId xmlns:a16="http://schemas.microsoft.com/office/drawing/2014/main" id="{86587D66-452C-F944-5157-50A6F19F1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22F02A-CCBA-98C1-0778-247615113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0AF02-7432-A942-8F49-0040CF7D5B21}" type="slidenum">
              <a:rPr lang="en-US" smtClean="0"/>
              <a:t>‹#›</a:t>
            </a:fld>
            <a:endParaRPr lang="en-US"/>
          </a:p>
        </p:txBody>
      </p:sp>
    </p:spTree>
    <p:extLst>
      <p:ext uri="{BB962C8B-B14F-4D97-AF65-F5344CB8AC3E}">
        <p14:creationId xmlns:p14="http://schemas.microsoft.com/office/powerpoint/2010/main" val="992426117"/>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s://lecom.zoom.us/j/935936859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emailto:bampashouse@gmail.com?Subject=Volunte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31"/>
          <p:cNvSpPr txBox="1"/>
          <p:nvPr/>
        </p:nvSpPr>
        <p:spPr>
          <a:xfrm>
            <a:off x="1478741" y="270301"/>
            <a:ext cx="10713200" cy="708000"/>
          </a:xfrm>
          <a:prstGeom prst="rect">
            <a:avLst/>
          </a:prstGeom>
          <a:noFill/>
          <a:ln>
            <a:noFill/>
          </a:ln>
        </p:spPr>
        <p:txBody>
          <a:bodyPr spcFirstLastPara="1" wrap="square" lIns="91433" tIns="45700" rIns="91433" bIns="45700" anchor="t" anchorCtr="0">
            <a:noAutofit/>
          </a:bodyPr>
          <a:lstStyle/>
          <a:p>
            <a:r>
              <a:rPr lang="en-US" sz="4000">
                <a:solidFill>
                  <a:srgbClr val="08529C"/>
                </a:solidFill>
                <a:latin typeface="Times New Roman"/>
                <a:ea typeface="Times New Roman"/>
                <a:cs typeface="Times New Roman"/>
                <a:sym typeface="Times New Roman"/>
              </a:rPr>
              <a:t>GAMMA CHAPTER </a:t>
            </a:r>
            <a:r>
              <a:rPr lang="en-US" sz="2400">
                <a:solidFill>
                  <a:srgbClr val="08529C"/>
                </a:solidFill>
                <a:latin typeface="Times New Roman"/>
                <a:ea typeface="Times New Roman"/>
                <a:cs typeface="Times New Roman"/>
                <a:sym typeface="Times New Roman"/>
              </a:rPr>
              <a:t>OF</a:t>
            </a:r>
            <a:r>
              <a:rPr lang="en-US" sz="4000">
                <a:solidFill>
                  <a:srgbClr val="08529C"/>
                </a:solidFill>
                <a:latin typeface="Times New Roman"/>
                <a:ea typeface="Times New Roman"/>
                <a:cs typeface="Times New Roman"/>
                <a:sym typeface="Times New Roman"/>
              </a:rPr>
              <a:t> SIGMA SIGMA PHI</a:t>
            </a:r>
            <a:endParaRPr lang="en-US" sz="1467"/>
          </a:p>
        </p:txBody>
      </p:sp>
      <p:pic>
        <p:nvPicPr>
          <p:cNvPr id="175" name="Google Shape;175;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38177" y="5149198"/>
            <a:ext cx="5029200" cy="1146175"/>
          </a:xfrm>
          <a:prstGeom prst="rect">
            <a:avLst/>
          </a:prstGeom>
          <a:noFill/>
          <a:ln>
            <a:noFill/>
          </a:ln>
        </p:spPr>
      </p:pic>
      <p:pic>
        <p:nvPicPr>
          <p:cNvPr id="1028" name="Picture 4" descr="LECOM at Elmira Ushers in Inaugural Class - LECOM">
            <a:extLst>
              <a:ext uri="{FF2B5EF4-FFF2-40B4-BE49-F238E27FC236}">
                <a16:creationId xmlns:a16="http://schemas.microsoft.com/office/drawing/2014/main" id="{4AACE13E-1DD4-4C59-A01C-F9359337E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7539" y="1018096"/>
            <a:ext cx="6793163" cy="38712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172807" y="288987"/>
            <a:ext cx="11592400" cy="9596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8529C"/>
              </a:buClr>
              <a:buSzPts val="2700"/>
            </a:pPr>
            <a:r>
              <a:rPr lang="en-US" sz="3600" u="sng" dirty="0">
                <a:solidFill>
                  <a:srgbClr val="08529C"/>
                </a:solidFill>
                <a:latin typeface="Times New Roman"/>
                <a:ea typeface="Times New Roman"/>
                <a:cs typeface="Times New Roman"/>
                <a:sym typeface="Times New Roman"/>
              </a:rPr>
              <a:t>GIFT OF LIFE BONE MARROW REGISTRY</a:t>
            </a:r>
            <a:endParaRPr sz="3600" u="sng" dirty="0">
              <a:solidFill>
                <a:srgbClr val="08529C"/>
              </a:solidFill>
              <a:latin typeface="Times New Roman"/>
              <a:ea typeface="Times New Roman"/>
              <a:cs typeface="Times New Roman"/>
              <a:sym typeface="Times New Roman"/>
            </a:endParaRPr>
          </a:p>
        </p:txBody>
      </p:sp>
      <p:sp>
        <p:nvSpPr>
          <p:cNvPr id="243" name="Google Shape;243;p40"/>
          <p:cNvSpPr txBox="1"/>
          <p:nvPr/>
        </p:nvSpPr>
        <p:spPr>
          <a:xfrm>
            <a:off x="546847" y="1393613"/>
            <a:ext cx="6606233" cy="4695600"/>
          </a:xfrm>
          <a:prstGeom prst="rect">
            <a:avLst/>
          </a:prstGeom>
          <a:noFill/>
          <a:ln>
            <a:noFill/>
          </a:ln>
        </p:spPr>
        <p:txBody>
          <a:bodyPr spcFirstLastPara="1" wrap="square" lIns="91433" tIns="45700" rIns="91433" bIns="45700" anchor="t" anchorCtr="0">
            <a:noAutofit/>
          </a:bodyPr>
          <a:lstStyle/>
          <a:p>
            <a:pPr marL="351367" indent="-342900">
              <a:buClr>
                <a:srgbClr val="08529C"/>
              </a:buClr>
              <a:buSzPts val="2100"/>
              <a:buFont typeface="Arial" panose="020B0604020202020204" pitchFamily="34" charset="0"/>
              <a:buChar char="•"/>
            </a:pPr>
            <a:r>
              <a:rPr lang="en-US" sz="2400" dirty="0">
                <a:solidFill>
                  <a:srgbClr val="08529C"/>
                </a:solidFill>
                <a:latin typeface="Arial" panose="020B0604020202020204" pitchFamily="34" charset="0"/>
                <a:ea typeface="Arial"/>
                <a:cs typeface="Arial" panose="020B0604020202020204" pitchFamily="34" charset="0"/>
                <a:sym typeface="Arial"/>
              </a:rPr>
              <a:t>Gift of Life’s mission is to cure blood cancer through cellular therapy</a:t>
            </a:r>
          </a:p>
          <a:p>
            <a:pPr marL="457189" indent="-448722">
              <a:buClr>
                <a:srgbClr val="08529C"/>
              </a:buClr>
              <a:buSzPts val="2100"/>
              <a:buFont typeface="Arial"/>
              <a:buChar char="•"/>
            </a:pPr>
            <a:endParaRPr lang="en-US" sz="2400" dirty="0">
              <a:solidFill>
                <a:srgbClr val="08529C"/>
              </a:solidFill>
              <a:latin typeface="Arial" panose="020B0604020202020204" pitchFamily="34" charset="0"/>
              <a:ea typeface="Arial"/>
              <a:cs typeface="Arial" panose="020B0604020202020204" pitchFamily="34" charset="0"/>
              <a:sym typeface="Arial"/>
            </a:endParaRPr>
          </a:p>
          <a:p>
            <a:pPr marL="457189" indent="-448722">
              <a:buClr>
                <a:srgbClr val="08529C"/>
              </a:buClr>
              <a:buSzPts val="2100"/>
              <a:buFont typeface="Arial"/>
              <a:buChar char="•"/>
            </a:pPr>
            <a:r>
              <a:rPr lang="en-US" sz="2400" dirty="0">
                <a:solidFill>
                  <a:srgbClr val="08529C"/>
                </a:solidFill>
                <a:latin typeface="Arial" panose="020B0604020202020204" pitchFamily="34" charset="0"/>
                <a:ea typeface="Arial"/>
                <a:cs typeface="Arial" panose="020B0604020202020204" pitchFamily="34" charset="0"/>
                <a:sym typeface="Arial"/>
              </a:rPr>
              <a:t>Conditions that can be treated by transplantation include:</a:t>
            </a:r>
          </a:p>
          <a:p>
            <a:pPr marL="914389" lvl="1" indent="-448722">
              <a:buClr>
                <a:srgbClr val="08529C"/>
              </a:buClr>
              <a:buSzPts val="2100"/>
              <a:buFont typeface="Arial"/>
              <a:buChar char="•"/>
            </a:pPr>
            <a:r>
              <a:rPr lang="en-US" sz="2400" dirty="0">
                <a:solidFill>
                  <a:srgbClr val="08529C"/>
                </a:solidFill>
                <a:latin typeface="Arial" panose="020B0604020202020204" pitchFamily="34" charset="0"/>
                <a:ea typeface="Arial"/>
                <a:cs typeface="Arial" panose="020B0604020202020204" pitchFamily="34" charset="0"/>
                <a:sym typeface="Arial"/>
              </a:rPr>
              <a:t>Bone marrow diseases (Amegakaryocytosis thrombocytopenia, Fanconi anemia, PNH</a:t>
            </a:r>
          </a:p>
          <a:p>
            <a:pPr marL="914389" lvl="1" indent="-448722">
              <a:buClr>
                <a:srgbClr val="08529C"/>
              </a:buClr>
              <a:buSzPts val="2100"/>
              <a:buFont typeface="Arial"/>
              <a:buChar char="•"/>
            </a:pPr>
            <a:r>
              <a:rPr lang="en-US" sz="2400" dirty="0">
                <a:solidFill>
                  <a:srgbClr val="08529C"/>
                </a:solidFill>
                <a:latin typeface="Arial" panose="020B0604020202020204" pitchFamily="34" charset="0"/>
                <a:ea typeface="Arial"/>
                <a:cs typeface="Arial" panose="020B0604020202020204" pitchFamily="34" charset="0"/>
                <a:sym typeface="Arial"/>
              </a:rPr>
              <a:t>Hemoglobinopathies: Beta-thalassemia major, SCD</a:t>
            </a:r>
          </a:p>
          <a:p>
            <a:pPr marL="914389" lvl="1" indent="-448722">
              <a:buClr>
                <a:srgbClr val="08529C"/>
              </a:buClr>
              <a:buSzPts val="2100"/>
              <a:buFont typeface="Arial"/>
              <a:buChar char="•"/>
            </a:pPr>
            <a:r>
              <a:rPr lang="en-US" sz="2400" dirty="0">
                <a:solidFill>
                  <a:srgbClr val="08529C"/>
                </a:solidFill>
                <a:latin typeface="Arial" panose="020B0604020202020204" pitchFamily="34" charset="0"/>
                <a:ea typeface="Arial"/>
                <a:cs typeface="Arial" panose="020B0604020202020204" pitchFamily="34" charset="0"/>
                <a:sym typeface="Arial"/>
              </a:rPr>
              <a:t>Immune system disorders: SCID, Wiskott-Aldrich Syndrome</a:t>
            </a:r>
          </a:p>
          <a:p>
            <a:pPr marL="914389" lvl="1" indent="-448722">
              <a:buClr>
                <a:srgbClr val="08529C"/>
              </a:buClr>
              <a:buSzPts val="2100"/>
              <a:buFont typeface="Arial"/>
              <a:buChar char="•"/>
            </a:pPr>
            <a:r>
              <a:rPr lang="en-US" sz="2400" dirty="0">
                <a:solidFill>
                  <a:srgbClr val="08529C"/>
                </a:solidFill>
                <a:latin typeface="Arial" panose="020B0604020202020204" pitchFamily="34" charset="0"/>
                <a:ea typeface="Arial"/>
                <a:cs typeface="Arial" panose="020B0604020202020204" pitchFamily="34" charset="0"/>
                <a:sym typeface="Arial"/>
              </a:rPr>
              <a:t>Leukemias and Lymphomas</a:t>
            </a:r>
            <a:endParaRPr sz="2400" dirty="0">
              <a:solidFill>
                <a:srgbClr val="08529C"/>
              </a:solidFill>
              <a:latin typeface="Arial" panose="020B0604020202020204" pitchFamily="34" charset="0"/>
              <a:ea typeface="Arial"/>
              <a:cs typeface="Arial" panose="020B0604020202020204" pitchFamily="34" charset="0"/>
              <a:sym typeface="Arial"/>
            </a:endParaRPr>
          </a:p>
        </p:txBody>
      </p:sp>
      <p:pic>
        <p:nvPicPr>
          <p:cNvPr id="5" name="Google Shape;209;p35">
            <a:extLst>
              <a:ext uri="{FF2B5EF4-FFF2-40B4-BE49-F238E27FC236}">
                <a16:creationId xmlns:a16="http://schemas.microsoft.com/office/drawing/2014/main" id="{D709B1AE-B94A-443B-935C-FA0913EF501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pic>
        <p:nvPicPr>
          <p:cNvPr id="2052" name="Picture 4" descr="No photo description available.">
            <a:extLst>
              <a:ext uri="{FF2B5EF4-FFF2-40B4-BE49-F238E27FC236}">
                <a16:creationId xmlns:a16="http://schemas.microsoft.com/office/drawing/2014/main" id="{3B564D63-9315-7888-E269-07A810D7E7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6069" y="1184469"/>
            <a:ext cx="3938362" cy="39857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wab a Cheek, Save a Life - Gift of Life">
            <a:extLst>
              <a:ext uri="{FF2B5EF4-FFF2-40B4-BE49-F238E27FC236}">
                <a16:creationId xmlns:a16="http://schemas.microsoft.com/office/drawing/2014/main" id="{14908A16-90E2-C9C2-B273-966095D085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7072" y="5170176"/>
            <a:ext cx="4196357" cy="1614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253489" y="434013"/>
            <a:ext cx="11592400" cy="9596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8529C"/>
              </a:buClr>
              <a:buSzPts val="2700"/>
            </a:pPr>
            <a:r>
              <a:rPr lang="en-US" sz="3600" u="sng" dirty="0">
                <a:solidFill>
                  <a:srgbClr val="08529C"/>
                </a:solidFill>
                <a:latin typeface="Times New Roman"/>
                <a:ea typeface="Times New Roman"/>
                <a:cs typeface="Times New Roman"/>
                <a:sym typeface="Times New Roman"/>
              </a:rPr>
              <a:t>INTERVIEW DAY STUDENT PANELIST</a:t>
            </a:r>
            <a:endParaRPr sz="3600" u="sng" dirty="0">
              <a:solidFill>
                <a:srgbClr val="08529C"/>
              </a:solidFill>
              <a:latin typeface="Times New Roman"/>
              <a:ea typeface="Times New Roman"/>
              <a:cs typeface="Times New Roman"/>
              <a:sym typeface="Times New Roman"/>
            </a:endParaRPr>
          </a:p>
        </p:txBody>
      </p:sp>
      <p:sp>
        <p:nvSpPr>
          <p:cNvPr id="243" name="Google Shape;243;p40"/>
          <p:cNvSpPr txBox="1"/>
          <p:nvPr/>
        </p:nvSpPr>
        <p:spPr>
          <a:xfrm>
            <a:off x="762755" y="1682103"/>
            <a:ext cx="10863637" cy="4695600"/>
          </a:xfrm>
          <a:prstGeom prst="rect">
            <a:avLst/>
          </a:prstGeom>
          <a:noFill/>
          <a:ln>
            <a:noFill/>
          </a:ln>
        </p:spPr>
        <p:txBody>
          <a:bodyPr spcFirstLastPara="1" wrap="square" lIns="91433" tIns="45700" rIns="91433" bIns="45700" anchor="t" anchorCtr="0">
            <a:noAutofit/>
          </a:bodyPr>
          <a:lstStyle/>
          <a:p>
            <a:pPr marL="457189" indent="-448722">
              <a:buClr>
                <a:srgbClr val="08529C"/>
              </a:buClr>
              <a:buSzPts val="2100"/>
              <a:buFont typeface="Arial"/>
              <a:buChar char="•"/>
            </a:pPr>
            <a:r>
              <a:rPr lang="en" sz="2667" dirty="0">
                <a:solidFill>
                  <a:srgbClr val="08529C"/>
                </a:solidFill>
                <a:latin typeface="Arial" panose="020B0604020202020204" pitchFamily="34" charset="0"/>
                <a:ea typeface="Arial"/>
                <a:cs typeface="Arial" panose="020B0604020202020204" pitchFamily="34" charset="0"/>
                <a:sym typeface="Arial"/>
              </a:rPr>
              <a:t>Chapter members serve as ambassadors for LECOM by </a:t>
            </a:r>
            <a:r>
              <a:rPr lang="en" sz="2667" dirty="0">
                <a:solidFill>
                  <a:srgbClr val="08529C"/>
                </a:solidFill>
                <a:latin typeface="Arial" panose="020B0604020202020204" pitchFamily="34" charset="0"/>
                <a:cs typeface="Arial" panose="020B0604020202020204" pitchFamily="34" charset="0"/>
              </a:rPr>
              <a:t>participating in a virtual student panel for prospective students after their interviews</a:t>
            </a:r>
            <a:r>
              <a:rPr lang="en" sz="2667" dirty="0">
                <a:solidFill>
                  <a:srgbClr val="08529C"/>
                </a:solidFill>
                <a:latin typeface="Arial" panose="020B0604020202020204" pitchFamily="34" charset="0"/>
                <a:ea typeface="Arial"/>
                <a:cs typeface="Arial" panose="020B0604020202020204" pitchFamily="34" charset="0"/>
                <a:sym typeface="Arial"/>
              </a:rPr>
              <a:t>.</a:t>
            </a:r>
          </a:p>
          <a:p>
            <a:pPr marL="8466">
              <a:buClr>
                <a:srgbClr val="08529C"/>
              </a:buClr>
              <a:buSzPts val="2100"/>
            </a:pPr>
            <a:endParaRPr sz="2667" dirty="0">
              <a:latin typeface="Arial" panose="020B0604020202020204" pitchFamily="34" charset="0"/>
              <a:cs typeface="Arial" panose="020B0604020202020204" pitchFamily="34" charset="0"/>
            </a:endParaRPr>
          </a:p>
          <a:p>
            <a:pPr marL="457189" indent="-448722">
              <a:buClr>
                <a:srgbClr val="08529C"/>
              </a:buClr>
              <a:buSzPts val="2100"/>
              <a:buFont typeface="Arial"/>
              <a:buChar char="•"/>
            </a:pPr>
            <a:r>
              <a:rPr lang="en" sz="2667" dirty="0">
                <a:solidFill>
                  <a:srgbClr val="08529C"/>
                </a:solidFill>
                <a:latin typeface="Arial" panose="020B0604020202020204" pitchFamily="34" charset="0"/>
                <a:ea typeface="Arial"/>
                <a:cs typeface="Arial" panose="020B0604020202020204" pitchFamily="34" charset="0"/>
                <a:sym typeface="Arial"/>
              </a:rPr>
              <a:t>Members answer questions related to LECOM, the </a:t>
            </a:r>
            <a:r>
              <a:rPr lang="en" sz="2667" dirty="0">
                <a:solidFill>
                  <a:srgbClr val="08529C"/>
                </a:solidFill>
                <a:latin typeface="Arial" panose="020B0604020202020204" pitchFamily="34" charset="0"/>
                <a:cs typeface="Arial" panose="020B0604020202020204" pitchFamily="34" charset="0"/>
              </a:rPr>
              <a:t>Elmira</a:t>
            </a:r>
            <a:r>
              <a:rPr lang="en" sz="2667" dirty="0">
                <a:solidFill>
                  <a:srgbClr val="08529C"/>
                </a:solidFill>
                <a:latin typeface="Arial" panose="020B0604020202020204" pitchFamily="34" charset="0"/>
                <a:ea typeface="Arial"/>
                <a:cs typeface="Arial" panose="020B0604020202020204" pitchFamily="34" charset="0"/>
                <a:sym typeface="Arial"/>
              </a:rPr>
              <a:t> community and medical </a:t>
            </a:r>
            <a:r>
              <a:rPr lang="en" sz="2667" dirty="0">
                <a:solidFill>
                  <a:srgbClr val="08529C"/>
                </a:solidFill>
                <a:latin typeface="Arial" panose="020B0604020202020204" pitchFamily="34" charset="0"/>
                <a:cs typeface="Arial" panose="020B0604020202020204" pitchFamily="34" charset="0"/>
              </a:rPr>
              <a:t>s</a:t>
            </a:r>
            <a:r>
              <a:rPr lang="en" sz="2667" dirty="0">
                <a:solidFill>
                  <a:srgbClr val="08529C"/>
                </a:solidFill>
                <a:latin typeface="Arial" panose="020B0604020202020204" pitchFamily="34" charset="0"/>
                <a:ea typeface="Arial"/>
                <a:cs typeface="Arial" panose="020B0604020202020204" pitchFamily="34" charset="0"/>
                <a:sym typeface="Arial"/>
              </a:rPr>
              <a:t>chool in general</a:t>
            </a:r>
          </a:p>
          <a:p>
            <a:pPr marL="457189" indent="-448722">
              <a:buClr>
                <a:srgbClr val="08529C"/>
              </a:buClr>
              <a:buSzPts val="2100"/>
              <a:buFont typeface="Arial"/>
              <a:buChar char="•"/>
            </a:pPr>
            <a:endParaRPr lang="en" sz="2667" dirty="0">
              <a:solidFill>
                <a:srgbClr val="08529C"/>
              </a:solidFill>
              <a:latin typeface="Arial" panose="020B0604020202020204" pitchFamily="34" charset="0"/>
              <a:cs typeface="Arial" panose="020B0604020202020204" pitchFamily="34" charset="0"/>
              <a:sym typeface="Arial"/>
            </a:endParaRPr>
          </a:p>
          <a:p>
            <a:pPr marL="457189" indent="-448722">
              <a:buClr>
                <a:srgbClr val="08529C"/>
              </a:buClr>
              <a:buSzPts val="2100"/>
              <a:buFont typeface="Arial"/>
              <a:buChar char="•"/>
            </a:pPr>
            <a:r>
              <a:rPr lang="en" sz="2667" dirty="0">
                <a:solidFill>
                  <a:srgbClr val="08529C"/>
                </a:solidFill>
                <a:latin typeface="Arial" panose="020B0604020202020204" pitchFamily="34" charset="0"/>
                <a:cs typeface="Arial" panose="020B0604020202020204" pitchFamily="34" charset="0"/>
                <a:sym typeface="Arial"/>
              </a:rPr>
              <a:t>Interview Day Panel – Google Sheets</a:t>
            </a:r>
            <a:endParaRPr lang="en-US" sz="2667" dirty="0">
              <a:solidFill>
                <a:srgbClr val="08529C"/>
              </a:solidFill>
              <a:latin typeface="Arial" panose="020B0604020202020204" pitchFamily="34" charset="0"/>
              <a:cs typeface="Arial" panose="020B0604020202020204" pitchFamily="34" charset="0"/>
              <a:sym typeface="Arial"/>
            </a:endParaRPr>
          </a:p>
          <a:p>
            <a:pPr marL="914389" lvl="1" indent="-448722">
              <a:buClr>
                <a:srgbClr val="08529C"/>
              </a:buClr>
              <a:buSzPts val="2100"/>
              <a:buFont typeface="Arial"/>
              <a:buChar char="•"/>
            </a:pPr>
            <a:r>
              <a:rPr lang="en-US" sz="2667" dirty="0">
                <a:solidFill>
                  <a:srgbClr val="08529C"/>
                </a:solidFill>
                <a:latin typeface="Arial" panose="020B0604020202020204" pitchFamily="34" charset="0"/>
                <a:ea typeface="Arial"/>
                <a:cs typeface="Arial" panose="020B0604020202020204" pitchFamily="34" charset="0"/>
                <a:sym typeface="Arial"/>
                <a:hlinkClick r:id="rId3"/>
              </a:rPr>
              <a:t>https://lecom.zoom.us/j/93593685900</a:t>
            </a:r>
            <a:endParaRPr lang="en-US" sz="2667" dirty="0">
              <a:solidFill>
                <a:srgbClr val="08529C"/>
              </a:solidFill>
              <a:latin typeface="Arial" panose="020B0604020202020204" pitchFamily="34" charset="0"/>
              <a:ea typeface="Arial"/>
              <a:cs typeface="Arial" panose="020B0604020202020204" pitchFamily="34" charset="0"/>
              <a:sym typeface="Arial"/>
            </a:endParaRPr>
          </a:p>
        </p:txBody>
      </p:sp>
      <p:pic>
        <p:nvPicPr>
          <p:cNvPr id="5" name="Google Shape;209;p35">
            <a:extLst>
              <a:ext uri="{FF2B5EF4-FFF2-40B4-BE49-F238E27FC236}">
                <a16:creationId xmlns:a16="http://schemas.microsoft.com/office/drawing/2014/main" id="{D709B1AE-B94A-443B-935C-FA0913EF5018}"/>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spTree>
    <p:extLst>
      <p:ext uri="{BB962C8B-B14F-4D97-AF65-F5344CB8AC3E}">
        <p14:creationId xmlns:p14="http://schemas.microsoft.com/office/powerpoint/2010/main" val="347192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0" y="815200"/>
            <a:ext cx="12013429" cy="1325563"/>
          </a:xfrm>
          <a:prstGeom prst="rect">
            <a:avLst/>
          </a:prstGeom>
        </p:spPr>
        <p:txBody>
          <a:bodyPr spcFirstLastPara="1" vert="horz" wrap="square" lIns="91433" tIns="45700" rIns="91433" bIns="45700" rtlCol="0" anchor="ctr" anchorCtr="0">
            <a:noAutofit/>
          </a:bodyPr>
          <a:lstStyle/>
          <a:p>
            <a:pPr algn="ctr">
              <a:spcBef>
                <a:spcPts val="0"/>
              </a:spcBef>
              <a:buClr>
                <a:srgbClr val="08529C"/>
              </a:buClr>
              <a:buSzPts val="2700"/>
            </a:pPr>
            <a:r>
              <a:rPr lang="en" sz="3600" u="sng" dirty="0">
                <a:solidFill>
                  <a:srgbClr val="08529C"/>
                </a:solidFill>
                <a:latin typeface="Times New Roman"/>
                <a:ea typeface="Times New Roman"/>
                <a:cs typeface="Times New Roman"/>
                <a:sym typeface="Times New Roman"/>
              </a:rPr>
              <a:t>MS3 AND 4 STUDENTS MENTORING MS2 STUDENTS FOR BOARD PREPARATION</a:t>
            </a:r>
            <a:endParaRPr dirty="0"/>
          </a:p>
          <a:p>
            <a:pPr>
              <a:spcBef>
                <a:spcPts val="0"/>
              </a:spcBef>
            </a:pPr>
            <a:endParaRPr dirty="0"/>
          </a:p>
        </p:txBody>
      </p:sp>
      <p:sp>
        <p:nvSpPr>
          <p:cNvPr id="259" name="Google Shape;259;p42"/>
          <p:cNvSpPr txBox="1"/>
          <p:nvPr/>
        </p:nvSpPr>
        <p:spPr>
          <a:xfrm>
            <a:off x="627017" y="2140763"/>
            <a:ext cx="10762000" cy="2599200"/>
          </a:xfrm>
          <a:prstGeom prst="rect">
            <a:avLst/>
          </a:prstGeom>
          <a:noFill/>
          <a:ln>
            <a:noFill/>
          </a:ln>
        </p:spPr>
        <p:txBody>
          <a:bodyPr spcFirstLastPara="1" wrap="square" lIns="121900" tIns="121900" rIns="121900" bIns="121900" anchor="t" anchorCtr="0">
            <a:noAutofit/>
          </a:bodyPr>
          <a:lstStyle/>
          <a:p>
            <a:r>
              <a:rPr lang="en" sz="2800" dirty="0">
                <a:solidFill>
                  <a:srgbClr val="08529C"/>
                </a:solidFill>
                <a:latin typeface="Arial" panose="020B0604020202020204" pitchFamily="34" charset="0"/>
                <a:cs typeface="Arial" panose="020B0604020202020204" pitchFamily="34" charset="0"/>
              </a:rPr>
              <a:t>Coordinating MS3 and MS4 students with current MS2 students to give board prep advice through in-person meetings, zoom, facetime, and email</a:t>
            </a:r>
          </a:p>
          <a:p>
            <a:endParaRPr lang="en" sz="2800" dirty="0">
              <a:solidFill>
                <a:srgbClr val="08529C"/>
              </a:solidFill>
              <a:latin typeface="Arial" panose="020B0604020202020204" pitchFamily="34" charset="0"/>
              <a:cs typeface="Arial" panose="020B0604020202020204" pitchFamily="34" charset="0"/>
            </a:endParaRPr>
          </a:p>
          <a:p>
            <a:r>
              <a:rPr lang="en-US" sz="2800" dirty="0">
                <a:solidFill>
                  <a:srgbClr val="08529C"/>
                </a:solidFill>
                <a:latin typeface="Arial" panose="020B0604020202020204" pitchFamily="34" charset="0"/>
                <a:cs typeface="Arial" panose="020B0604020202020204" pitchFamily="34" charset="0"/>
              </a:rPr>
              <a:t>MS3 and MS4 students maintain a database containing reviews of various rotation sites which are made available to the 2nd year class to aid in their clinical rotation selections</a:t>
            </a:r>
          </a:p>
          <a:p>
            <a:endParaRPr lang="en" sz="2800" dirty="0">
              <a:solidFill>
                <a:srgbClr val="08529C"/>
              </a:solidFill>
              <a:latin typeface="Arial" panose="020B0604020202020204" pitchFamily="34" charset="0"/>
              <a:cs typeface="Arial" panose="020B0604020202020204" pitchFamily="34" charset="0"/>
            </a:endParaRPr>
          </a:p>
        </p:txBody>
      </p:sp>
      <p:pic>
        <p:nvPicPr>
          <p:cNvPr id="5" name="Google Shape;209;p35">
            <a:extLst>
              <a:ext uri="{FF2B5EF4-FFF2-40B4-BE49-F238E27FC236}">
                <a16:creationId xmlns:a16="http://schemas.microsoft.com/office/drawing/2014/main" id="{CD3C5A4E-102F-4A98-B541-7DF0921654E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1141400" y="276520"/>
            <a:ext cx="9906000" cy="1251200"/>
          </a:xfrm>
          <a:prstGeom prst="rect">
            <a:avLst/>
          </a:prstGeom>
        </p:spPr>
        <p:txBody>
          <a:bodyPr spcFirstLastPara="1" vert="horz" wrap="square" lIns="91433" tIns="45700" rIns="91433" bIns="45700" rtlCol="0" anchor="ctr" anchorCtr="0">
            <a:noAutofit/>
          </a:bodyPr>
          <a:lstStyle/>
          <a:p>
            <a:pPr algn="ctr">
              <a:spcBef>
                <a:spcPts val="0"/>
              </a:spcBef>
              <a:buClr>
                <a:srgbClr val="08529C"/>
              </a:buClr>
              <a:buSzPts val="2700"/>
            </a:pPr>
            <a:r>
              <a:rPr lang="en" sz="3600" u="sng" dirty="0">
                <a:solidFill>
                  <a:srgbClr val="08529C"/>
                </a:solidFill>
                <a:latin typeface="Times New Roman"/>
                <a:cs typeface="Times New Roman"/>
                <a:sym typeface="Times New Roman"/>
              </a:rPr>
              <a:t>BAMPAS HOUSE - CORNING COMFORT CARE INC.</a:t>
            </a:r>
            <a:endParaRPr dirty="0"/>
          </a:p>
        </p:txBody>
      </p:sp>
      <p:sp>
        <p:nvSpPr>
          <p:cNvPr id="250" name="Google Shape;250;p41"/>
          <p:cNvSpPr txBox="1"/>
          <p:nvPr/>
        </p:nvSpPr>
        <p:spPr>
          <a:xfrm>
            <a:off x="226245" y="1535299"/>
            <a:ext cx="11607679" cy="1944400"/>
          </a:xfrm>
          <a:prstGeom prst="rect">
            <a:avLst/>
          </a:prstGeom>
          <a:noFill/>
          <a:ln>
            <a:noFill/>
          </a:ln>
        </p:spPr>
        <p:txBody>
          <a:bodyPr spcFirstLastPara="1" wrap="square" lIns="121900" tIns="121900" rIns="121900" bIns="121900" anchor="t" anchorCtr="0">
            <a:noAutofit/>
          </a:bodyPr>
          <a:lstStyle/>
          <a:p>
            <a:r>
              <a:rPr lang="en-US" sz="2400" dirty="0">
                <a:solidFill>
                  <a:schemeClr val="accent1">
                    <a:lumMod val="75000"/>
                  </a:schemeClr>
                </a:solidFill>
                <a:latin typeface="Arial" panose="020B0604020202020204" pitchFamily="34" charset="0"/>
                <a:ea typeface="Century Gothic"/>
                <a:cs typeface="Arial" panose="020B0604020202020204" pitchFamily="34" charset="0"/>
                <a:sym typeface="Century Gothic"/>
              </a:rPr>
              <a:t>People nearing end-of-life for whom home care is not an option will have a safe, dignified, peaceful, and comfortable home staffed with volunteers to care for them and their loved ones through end-of-life. </a:t>
            </a:r>
          </a:p>
        </p:txBody>
      </p:sp>
      <p:pic>
        <p:nvPicPr>
          <p:cNvPr id="3" name="Picture 2" descr="A picture containing text, grass, outdoor, green&#10;&#10;Description automatically generated">
            <a:extLst>
              <a:ext uri="{FF2B5EF4-FFF2-40B4-BE49-F238E27FC236}">
                <a16:creationId xmlns:a16="http://schemas.microsoft.com/office/drawing/2014/main" id="{16E5F338-ECF4-469B-A425-DD1EA16E9098}"/>
              </a:ext>
            </a:extLst>
          </p:cNvPr>
          <p:cNvPicPr>
            <a:picLocks noChangeAspect="1"/>
          </p:cNvPicPr>
          <p:nvPr/>
        </p:nvPicPr>
        <p:blipFill rotWithShape="1">
          <a:blip r:embed="rId3"/>
          <a:srcRect l="2164" t="18018" r="37423" b="672"/>
          <a:stretch/>
        </p:blipFill>
        <p:spPr>
          <a:xfrm>
            <a:off x="301657" y="2991441"/>
            <a:ext cx="4974772" cy="3557047"/>
          </a:xfrm>
          <a:prstGeom prst="rect">
            <a:avLst/>
          </a:prstGeom>
        </p:spPr>
      </p:pic>
      <p:sp>
        <p:nvSpPr>
          <p:cNvPr id="4" name="TextBox 3">
            <a:extLst>
              <a:ext uri="{FF2B5EF4-FFF2-40B4-BE49-F238E27FC236}">
                <a16:creationId xmlns:a16="http://schemas.microsoft.com/office/drawing/2014/main" id="{1CE31E7E-E5AE-4839-95CC-F7E0A207AD21}"/>
              </a:ext>
            </a:extLst>
          </p:cNvPr>
          <p:cNvSpPr txBox="1"/>
          <p:nvPr/>
        </p:nvSpPr>
        <p:spPr>
          <a:xfrm>
            <a:off x="5291581" y="5480116"/>
            <a:ext cx="3896412" cy="1077218"/>
          </a:xfrm>
          <a:prstGeom prst="rect">
            <a:avLst/>
          </a:prstGeom>
          <a:noFill/>
        </p:spPr>
        <p:txBody>
          <a:bodyPr wrap="square" rtlCol="0">
            <a:spAutoFit/>
          </a:bodyPr>
          <a:lstStyle/>
          <a:p>
            <a:r>
              <a:rPr lang="en-US" sz="1600" dirty="0">
                <a:solidFill>
                  <a:schemeClr val="accent1">
                    <a:lumMod val="75000"/>
                  </a:schemeClr>
                </a:solidFill>
                <a:latin typeface="Arial" panose="020B0604020202020204" pitchFamily="34" charset="0"/>
                <a:cs typeface="Arial" panose="020B0604020202020204" pitchFamily="34" charset="0"/>
              </a:rPr>
              <a:t>170 E. First St.,</a:t>
            </a:r>
          </a:p>
          <a:p>
            <a:r>
              <a:rPr lang="en-US" sz="1600" dirty="0">
                <a:solidFill>
                  <a:schemeClr val="accent1">
                    <a:lumMod val="75000"/>
                  </a:schemeClr>
                </a:solidFill>
                <a:latin typeface="Arial" panose="020B0604020202020204" pitchFamily="34" charset="0"/>
                <a:cs typeface="Arial" panose="020B0604020202020204" pitchFamily="34" charset="0"/>
              </a:rPr>
              <a:t>Corning, NY 14830</a:t>
            </a:r>
          </a:p>
          <a:p>
            <a:endParaRPr lang="en-US" sz="1600" dirty="0">
              <a:solidFill>
                <a:schemeClr val="accent1">
                  <a:lumMod val="75000"/>
                </a:schemeClr>
              </a:solidFill>
              <a:latin typeface="Arial" panose="020B0604020202020204" pitchFamily="34" charset="0"/>
              <a:cs typeface="Arial" panose="020B0604020202020204" pitchFamily="34" charset="0"/>
            </a:endParaRPr>
          </a:p>
          <a:p>
            <a:r>
              <a:rPr lang="en-US" sz="1600" dirty="0">
                <a:solidFill>
                  <a:srgbClr val="808000"/>
                </a:solidFill>
                <a:latin typeface="Arial" panose="020B0604020202020204" pitchFamily="34" charset="0"/>
                <a:cs typeface="Arial" panose="020B0604020202020204" pitchFamily="34" charset="0"/>
                <a:hlinkClick r:id="rId4"/>
              </a:rPr>
              <a:t>bampashouse@gmail.com</a:t>
            </a:r>
            <a:endParaRPr lang="en-US" sz="1600" dirty="0">
              <a:solidFill>
                <a:schemeClr val="accent1">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8ACF1CC-4C3B-4FD5-B20F-7247D3D185D7}"/>
              </a:ext>
            </a:extLst>
          </p:cNvPr>
          <p:cNvSpPr txBox="1"/>
          <p:nvPr/>
        </p:nvSpPr>
        <p:spPr>
          <a:xfrm>
            <a:off x="6649040" y="2978871"/>
            <a:ext cx="4228402" cy="2061718"/>
          </a:xfrm>
          <a:prstGeom prst="rect">
            <a:avLst/>
          </a:prstGeom>
          <a:noFill/>
        </p:spPr>
        <p:txBody>
          <a:bodyPr wrap="none" rtlCol="0">
            <a:spAutoFit/>
          </a:bodyPr>
          <a:lstStyle/>
          <a:p>
            <a:r>
              <a:rPr lang="en-US" sz="2133" dirty="0">
                <a:solidFill>
                  <a:schemeClr val="accent1">
                    <a:lumMod val="75000"/>
                  </a:schemeClr>
                </a:solidFill>
                <a:latin typeface="Arial" panose="020B0604020202020204" pitchFamily="34" charset="0"/>
                <a:cs typeface="Arial" panose="020B0604020202020204" pitchFamily="34" charset="0"/>
              </a:rPr>
              <a:t>Volunteer responsibilities include:</a:t>
            </a:r>
          </a:p>
          <a:p>
            <a:pPr marL="380990" indent="-380990">
              <a:buFont typeface="Arial" panose="020B0604020202020204" pitchFamily="34" charset="0"/>
              <a:buChar char="•"/>
            </a:pPr>
            <a:r>
              <a:rPr lang="en-US" sz="2133" dirty="0">
                <a:solidFill>
                  <a:schemeClr val="accent1">
                    <a:lumMod val="75000"/>
                  </a:schemeClr>
                </a:solidFill>
                <a:latin typeface="Arial" panose="020B0604020202020204" pitchFamily="34" charset="0"/>
                <a:cs typeface="Arial" panose="020B0604020202020204" pitchFamily="34" charset="0"/>
              </a:rPr>
              <a:t>Adjusting bedding</a:t>
            </a:r>
          </a:p>
          <a:p>
            <a:pPr marL="380990" indent="-380990">
              <a:buFont typeface="Arial" panose="020B0604020202020204" pitchFamily="34" charset="0"/>
              <a:buChar char="•"/>
            </a:pPr>
            <a:r>
              <a:rPr lang="en-US" sz="2133" dirty="0">
                <a:solidFill>
                  <a:schemeClr val="accent1">
                    <a:lumMod val="75000"/>
                  </a:schemeClr>
                </a:solidFill>
                <a:latin typeface="Arial" panose="020B0604020202020204" pitchFamily="34" charset="0"/>
                <a:cs typeface="Arial" panose="020B0604020202020204" pitchFamily="34" charset="0"/>
              </a:rPr>
              <a:t>Getting food and drinks</a:t>
            </a:r>
          </a:p>
          <a:p>
            <a:pPr marL="380990" indent="-380990">
              <a:buFont typeface="Arial" panose="020B0604020202020204" pitchFamily="34" charset="0"/>
              <a:buChar char="•"/>
            </a:pPr>
            <a:r>
              <a:rPr lang="en-US" sz="2133" dirty="0">
                <a:solidFill>
                  <a:schemeClr val="accent1">
                    <a:lumMod val="75000"/>
                  </a:schemeClr>
                </a:solidFill>
                <a:latin typeface="Arial" panose="020B0604020202020204" pitchFamily="34" charset="0"/>
                <a:cs typeface="Arial" panose="020B0604020202020204" pitchFamily="34" charset="0"/>
              </a:rPr>
              <a:t>Helping with feeding</a:t>
            </a:r>
          </a:p>
          <a:p>
            <a:pPr marL="380990" indent="-380990">
              <a:buFont typeface="Arial" panose="020B0604020202020204" pitchFamily="34" charset="0"/>
              <a:buChar char="•"/>
            </a:pPr>
            <a:r>
              <a:rPr lang="en-US" sz="2133" dirty="0">
                <a:solidFill>
                  <a:schemeClr val="accent1">
                    <a:lumMod val="75000"/>
                  </a:schemeClr>
                </a:solidFill>
                <a:latin typeface="Arial" panose="020B0604020202020204" pitchFamily="34" charset="0"/>
                <a:cs typeface="Arial" panose="020B0604020202020204" pitchFamily="34" charset="0"/>
              </a:rPr>
              <a:t>Reading to residents</a:t>
            </a:r>
          </a:p>
          <a:p>
            <a:pPr marL="380990" indent="-380990">
              <a:buFont typeface="Arial" panose="020B0604020202020204" pitchFamily="34" charset="0"/>
              <a:buChar char="•"/>
            </a:pPr>
            <a:r>
              <a:rPr lang="en-US" sz="2133" dirty="0">
                <a:solidFill>
                  <a:schemeClr val="accent1">
                    <a:lumMod val="75000"/>
                  </a:schemeClr>
                </a:solidFill>
                <a:latin typeface="Arial" panose="020B0604020202020204" pitchFamily="34" charset="0"/>
                <a:cs typeface="Arial" panose="020B0604020202020204" pitchFamily="34" charset="0"/>
              </a:rPr>
              <a:t>Offering good company</a:t>
            </a:r>
          </a:p>
        </p:txBody>
      </p:sp>
      <p:pic>
        <p:nvPicPr>
          <p:cNvPr id="13" name="Google Shape;209;p35">
            <a:extLst>
              <a:ext uri="{FF2B5EF4-FFF2-40B4-BE49-F238E27FC236}">
                <a16:creationId xmlns:a16="http://schemas.microsoft.com/office/drawing/2014/main" id="{9D401B38-F0C1-4B9C-9FC2-A13955611ABE}"/>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6ED7-BFBF-4B8C-9CA8-0232F57745D0}"/>
              </a:ext>
            </a:extLst>
          </p:cNvPr>
          <p:cNvSpPr>
            <a:spLocks noGrp="1"/>
          </p:cNvSpPr>
          <p:nvPr>
            <p:ph type="title"/>
          </p:nvPr>
        </p:nvSpPr>
        <p:spPr>
          <a:xfrm>
            <a:off x="516384" y="-57874"/>
            <a:ext cx="10964161" cy="1325563"/>
          </a:xfrm>
        </p:spPr>
        <p:txBody>
          <a:bodyPr>
            <a:normAutofit/>
          </a:bodyPr>
          <a:lstStyle/>
          <a:p>
            <a:pPr algn="ctr"/>
            <a:r>
              <a:rPr lang="en-US" sz="3600" u="sng" dirty="0">
                <a:solidFill>
                  <a:schemeClr val="accent1">
                    <a:lumMod val="75000"/>
                  </a:schemeClr>
                </a:solidFill>
                <a:latin typeface="Times New Roman" panose="02020603050405020304" pitchFamily="18" charset="0"/>
                <a:cs typeface="Times New Roman" panose="02020603050405020304" pitchFamily="18" charset="0"/>
              </a:rPr>
              <a:t>HEALTH MEETS HOME (HMH)</a:t>
            </a:r>
          </a:p>
        </p:txBody>
      </p:sp>
      <p:sp>
        <p:nvSpPr>
          <p:cNvPr id="3" name="Content Placeholder 2">
            <a:extLst>
              <a:ext uri="{FF2B5EF4-FFF2-40B4-BE49-F238E27FC236}">
                <a16:creationId xmlns:a16="http://schemas.microsoft.com/office/drawing/2014/main" id="{195D13C3-4C61-4879-938A-30F0F1A60529}"/>
              </a:ext>
            </a:extLst>
          </p:cNvPr>
          <p:cNvSpPr>
            <a:spLocks noGrp="1"/>
          </p:cNvSpPr>
          <p:nvPr>
            <p:ph idx="1"/>
          </p:nvPr>
        </p:nvSpPr>
        <p:spPr>
          <a:xfrm>
            <a:off x="363208" y="1168712"/>
            <a:ext cx="6925098" cy="5457092"/>
          </a:xfrm>
        </p:spPr>
        <p:txBody>
          <a:bodyPr>
            <a:normAutofit/>
          </a:bodyPr>
          <a:lstStyle/>
          <a:p>
            <a:r>
              <a:rPr lang="en-US" sz="2000" dirty="0">
                <a:solidFill>
                  <a:schemeClr val="accent1">
                    <a:lumMod val="75000"/>
                  </a:schemeClr>
                </a:solidFill>
                <a:latin typeface="Arial" panose="020B0604020202020204" pitchFamily="34" charset="0"/>
                <a:cs typeface="Arial" panose="020B0604020202020204" pitchFamily="34" charset="0"/>
              </a:rPr>
              <a:t>In collaboration with the Food Bank of the Southern Tier and Arnot Health</a:t>
            </a:r>
          </a:p>
          <a:p>
            <a:endParaRPr lang="en-US" sz="2000" dirty="0">
              <a:solidFill>
                <a:schemeClr val="accent1">
                  <a:lumMod val="75000"/>
                </a:schemeClr>
              </a:solidFill>
              <a:latin typeface="Arial" panose="020B0604020202020204" pitchFamily="34" charset="0"/>
              <a:cs typeface="Arial" panose="020B0604020202020204" pitchFamily="34" charset="0"/>
            </a:endParaRPr>
          </a:p>
          <a:p>
            <a:r>
              <a:rPr lang="en-US" sz="2000" dirty="0">
                <a:solidFill>
                  <a:schemeClr val="accent1">
                    <a:lumMod val="75000"/>
                  </a:schemeClr>
                </a:solidFill>
                <a:latin typeface="Arial" panose="020B0604020202020204" pitchFamily="34" charset="0"/>
                <a:cs typeface="Arial" panose="020B0604020202020204" pitchFamily="34" charset="0"/>
              </a:rPr>
              <a:t>Contacted and interviewed food-insecure families and recruited them in our program</a:t>
            </a:r>
          </a:p>
          <a:p>
            <a:endParaRPr lang="en-US" sz="2000" dirty="0">
              <a:solidFill>
                <a:schemeClr val="accent1">
                  <a:lumMod val="75000"/>
                </a:schemeClr>
              </a:solidFill>
              <a:latin typeface="Arial" panose="020B0604020202020204" pitchFamily="34" charset="0"/>
              <a:cs typeface="Arial" panose="020B0604020202020204" pitchFamily="34" charset="0"/>
            </a:endParaRPr>
          </a:p>
          <a:p>
            <a:r>
              <a:rPr lang="en-US" sz="2000" dirty="0">
                <a:solidFill>
                  <a:schemeClr val="accent1">
                    <a:lumMod val="75000"/>
                  </a:schemeClr>
                </a:solidFill>
                <a:latin typeface="Arial" panose="020B0604020202020204" pitchFamily="34" charset="0"/>
                <a:cs typeface="Arial" panose="020B0604020202020204" pitchFamily="34" charset="0"/>
              </a:rPr>
              <a:t>Each week, boxes of groceries were delivered to each family with healthy, balanced recipes to follow</a:t>
            </a:r>
          </a:p>
          <a:p>
            <a:endParaRPr lang="en-US" sz="2000" dirty="0">
              <a:solidFill>
                <a:schemeClr val="accent1">
                  <a:lumMod val="75000"/>
                </a:schemeClr>
              </a:solidFill>
              <a:latin typeface="Arial" panose="020B0604020202020204" pitchFamily="34" charset="0"/>
              <a:cs typeface="Arial" panose="020B0604020202020204" pitchFamily="34" charset="0"/>
            </a:endParaRPr>
          </a:p>
          <a:p>
            <a:r>
              <a:rPr lang="en-US" sz="2000" dirty="0">
                <a:solidFill>
                  <a:schemeClr val="accent1">
                    <a:lumMod val="75000"/>
                  </a:schemeClr>
                </a:solidFill>
                <a:latin typeface="Arial" panose="020B0604020202020204" pitchFamily="34" charset="0"/>
                <a:cs typeface="Arial" panose="020B0604020202020204" pitchFamily="34" charset="0"/>
              </a:rPr>
              <a:t>Vitals and participant comments are recorded at each drop-off</a:t>
            </a:r>
          </a:p>
          <a:p>
            <a:endParaRPr lang="en-US" sz="2000" dirty="0">
              <a:solidFill>
                <a:schemeClr val="accent1">
                  <a:lumMod val="75000"/>
                </a:schemeClr>
              </a:solidFill>
              <a:latin typeface="Arial" panose="020B0604020202020204" pitchFamily="34" charset="0"/>
              <a:cs typeface="Arial" panose="020B0604020202020204" pitchFamily="34" charset="0"/>
            </a:endParaRPr>
          </a:p>
          <a:p>
            <a:r>
              <a:rPr lang="en-US" sz="2000" dirty="0">
                <a:solidFill>
                  <a:schemeClr val="accent1">
                    <a:lumMod val="75000"/>
                  </a:schemeClr>
                </a:solidFill>
                <a:latin typeface="Arial" panose="020B0604020202020204" pitchFamily="34" charset="0"/>
                <a:cs typeface="Arial" panose="020B0604020202020204" pitchFamily="34" charset="0"/>
              </a:rPr>
              <a:t>Official HMH cookbook</a:t>
            </a:r>
          </a:p>
          <a:p>
            <a:pPr lvl="1"/>
            <a:r>
              <a:rPr lang="en-US" sz="2000" dirty="0">
                <a:solidFill>
                  <a:schemeClr val="accent1">
                    <a:lumMod val="75000"/>
                  </a:schemeClr>
                </a:solidFill>
                <a:latin typeface="Arial" panose="020B0604020202020204" pitchFamily="34" charset="0"/>
                <a:cs typeface="Arial" panose="020B0604020202020204" pitchFamily="34" charset="0"/>
              </a:rPr>
              <a:t>https://</a:t>
            </a:r>
            <a:r>
              <a:rPr lang="en-US" sz="2000" dirty="0" err="1">
                <a:solidFill>
                  <a:schemeClr val="accent1">
                    <a:lumMod val="75000"/>
                  </a:schemeClr>
                </a:solidFill>
                <a:latin typeface="Arial" panose="020B0604020202020204" pitchFamily="34" charset="0"/>
                <a:cs typeface="Arial" panose="020B0604020202020204" pitchFamily="34" charset="0"/>
              </a:rPr>
              <a:t>drive.google.com</a:t>
            </a:r>
            <a:r>
              <a:rPr lang="en-US" sz="2000" dirty="0">
                <a:solidFill>
                  <a:schemeClr val="accent1">
                    <a:lumMod val="75000"/>
                  </a:schemeClr>
                </a:solidFill>
                <a:latin typeface="Arial" panose="020B0604020202020204" pitchFamily="34" charset="0"/>
                <a:cs typeface="Arial" panose="020B0604020202020204" pitchFamily="34" charset="0"/>
              </a:rPr>
              <a:t>/file/d/1JygltdvEgjgnEQZvCc7CzNT_hXfQN6FS/view</a:t>
            </a:r>
          </a:p>
          <a:p>
            <a:pPr lvl="1"/>
            <a:endParaRPr lang="en-US" sz="2000" dirty="0">
              <a:solidFill>
                <a:schemeClr val="accent1">
                  <a:lumMod val="75000"/>
                </a:schemeClr>
              </a:solidFill>
              <a:latin typeface="Arial" panose="020B0604020202020204" pitchFamily="34" charset="0"/>
              <a:cs typeface="Arial" panose="020B0604020202020204" pitchFamily="34" charset="0"/>
            </a:endParaRPr>
          </a:p>
          <a:p>
            <a:endParaRPr lang="en-US" sz="2000" dirty="0">
              <a:solidFill>
                <a:schemeClr val="accent1">
                  <a:lumMod val="75000"/>
                </a:schemeClr>
              </a:solidFill>
              <a:latin typeface="Arial" panose="020B0604020202020204" pitchFamily="34" charset="0"/>
              <a:cs typeface="Arial" panose="020B0604020202020204" pitchFamily="34" charset="0"/>
            </a:endParaRPr>
          </a:p>
        </p:txBody>
      </p:sp>
      <p:pic>
        <p:nvPicPr>
          <p:cNvPr id="10" name="Google Shape;209;p35">
            <a:extLst>
              <a:ext uri="{FF2B5EF4-FFF2-40B4-BE49-F238E27FC236}">
                <a16:creationId xmlns:a16="http://schemas.microsoft.com/office/drawing/2014/main" id="{E6AED22A-9F6F-46E5-90A7-17B01FD7771D}"/>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pic>
        <p:nvPicPr>
          <p:cNvPr id="3074" name="Picture 2" descr="Food Bank of the Southern Tier — Faces of Hunger Campaign – Antithesis  Advertising : Antithesis Advertising">
            <a:extLst>
              <a:ext uri="{FF2B5EF4-FFF2-40B4-BE49-F238E27FC236}">
                <a16:creationId xmlns:a16="http://schemas.microsoft.com/office/drawing/2014/main" id="{2BCFD18E-2617-F8BD-B5A4-63B0ABCFB3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46" r="9410"/>
          <a:stretch/>
        </p:blipFill>
        <p:spPr bwMode="auto">
          <a:xfrm>
            <a:off x="7288306" y="4989433"/>
            <a:ext cx="4725123" cy="1776856"/>
          </a:xfrm>
          <a:prstGeom prst="rect">
            <a:avLst/>
          </a:prstGeom>
          <a:solidFill>
            <a:schemeClr val="bg1"/>
          </a:solidFill>
        </p:spPr>
      </p:pic>
      <p:pic>
        <p:nvPicPr>
          <p:cNvPr id="6" name="Picture 5" descr="Diagram&#10;&#10;Description automatically generated">
            <a:extLst>
              <a:ext uri="{FF2B5EF4-FFF2-40B4-BE49-F238E27FC236}">
                <a16:creationId xmlns:a16="http://schemas.microsoft.com/office/drawing/2014/main" id="{F577FF88-8197-029C-EAC9-8641871ABF69}"/>
              </a:ext>
            </a:extLst>
          </p:cNvPr>
          <p:cNvPicPr>
            <a:picLocks noChangeAspect="1"/>
          </p:cNvPicPr>
          <p:nvPr/>
        </p:nvPicPr>
        <p:blipFill>
          <a:blip r:embed="rId4"/>
          <a:stretch>
            <a:fillRect/>
          </a:stretch>
        </p:blipFill>
        <p:spPr>
          <a:xfrm>
            <a:off x="7288306" y="1512548"/>
            <a:ext cx="4719327" cy="3099434"/>
          </a:xfrm>
          <a:prstGeom prst="rect">
            <a:avLst/>
          </a:prstGeom>
        </p:spPr>
      </p:pic>
    </p:spTree>
    <p:extLst>
      <p:ext uri="{BB962C8B-B14F-4D97-AF65-F5344CB8AC3E}">
        <p14:creationId xmlns:p14="http://schemas.microsoft.com/office/powerpoint/2010/main" val="3092294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lgn="ctr">
              <a:spcBef>
                <a:spcPts val="0"/>
              </a:spcBef>
              <a:buClr>
                <a:srgbClr val="2F5496"/>
              </a:buClr>
              <a:buSzPts val="2700"/>
            </a:pPr>
            <a:r>
              <a:rPr lang="en" sz="3600" u="sng">
                <a:solidFill>
                  <a:srgbClr val="2F5496"/>
                </a:solidFill>
                <a:latin typeface="Times New Roman"/>
                <a:ea typeface="Times New Roman"/>
                <a:cs typeface="Times New Roman"/>
                <a:sym typeface="Times New Roman"/>
              </a:rPr>
              <a:t>ST. JOSEPH’S HOSPITAL - SKILLED NURSING FACILITY</a:t>
            </a:r>
            <a:endParaRPr/>
          </a:p>
        </p:txBody>
      </p:sp>
      <p:sp>
        <p:nvSpPr>
          <p:cNvPr id="214" name="Google Shape;214;p36"/>
          <p:cNvSpPr txBox="1">
            <a:spLocks noGrp="1"/>
          </p:cNvSpPr>
          <p:nvPr>
            <p:ph idx="1"/>
          </p:nvPr>
        </p:nvSpPr>
        <p:spPr>
          <a:xfrm>
            <a:off x="838200" y="1619392"/>
            <a:ext cx="11027200" cy="4351200"/>
          </a:xfrm>
          <a:prstGeom prst="rect">
            <a:avLst/>
          </a:prstGeom>
          <a:noFill/>
          <a:ln>
            <a:noFill/>
          </a:ln>
        </p:spPr>
        <p:txBody>
          <a:bodyPr spcFirstLastPara="1" vert="horz" wrap="square" lIns="121900" tIns="60933" rIns="121900" bIns="60933" rtlCol="0" anchor="t" anchorCtr="0">
            <a:normAutofit/>
          </a:bodyPr>
          <a:lstStyle/>
          <a:p>
            <a:pPr marL="0" indent="0">
              <a:lnSpc>
                <a:spcPct val="120000"/>
              </a:lnSpc>
              <a:spcBef>
                <a:spcPts val="0"/>
              </a:spcBef>
              <a:buClr>
                <a:srgbClr val="2F5496"/>
              </a:buClr>
              <a:buSzPts val="1900"/>
              <a:buNone/>
            </a:pPr>
            <a:r>
              <a:rPr lang="en" sz="2267" dirty="0">
                <a:solidFill>
                  <a:srgbClr val="2F5496"/>
                </a:solidFill>
                <a:latin typeface="Arial" panose="020B0604020202020204" pitchFamily="34" charset="0"/>
                <a:ea typeface="Arial"/>
                <a:cs typeface="Arial" panose="020B0604020202020204" pitchFamily="34" charset="0"/>
                <a:sym typeface="Arial"/>
              </a:rPr>
              <a:t>Arnot Health offers residential care for elderly and chronically ill patients who no longer need acute hospital care or are no longer able to be cared for at home. We offer skilled nursing and rehabilitative therapy in a caring environment at St. Joseph's Hospital</a:t>
            </a:r>
            <a:endParaRPr sz="2533" dirty="0">
              <a:latin typeface="Arial" panose="020B0604020202020204" pitchFamily="34" charset="0"/>
              <a:cs typeface="Arial" panose="020B0604020202020204" pitchFamily="34" charset="0"/>
            </a:endParaRPr>
          </a:p>
          <a:p>
            <a:pPr marL="0" indent="0">
              <a:buClr>
                <a:schemeClr val="dk1"/>
              </a:buClr>
              <a:buSzPts val="1800"/>
              <a:buNone/>
            </a:pPr>
            <a:endParaRPr sz="2400" dirty="0">
              <a:solidFill>
                <a:srgbClr val="2F5496"/>
              </a:solidFill>
              <a:latin typeface="Arial" panose="020B0604020202020204" pitchFamily="34" charset="0"/>
              <a:ea typeface="Arial"/>
              <a:cs typeface="Arial" panose="020B0604020202020204" pitchFamily="34" charset="0"/>
              <a:sym typeface="Arial"/>
            </a:endParaRPr>
          </a:p>
          <a:p>
            <a:pPr marL="0" indent="0">
              <a:buClr>
                <a:schemeClr val="dk1"/>
              </a:buClr>
              <a:buSzPts val="1800"/>
              <a:buNone/>
            </a:pPr>
            <a:endParaRPr sz="2400" dirty="0">
              <a:solidFill>
                <a:srgbClr val="2F5496"/>
              </a:solidFill>
              <a:latin typeface="Arial" panose="020B0604020202020204" pitchFamily="34" charset="0"/>
              <a:ea typeface="Arial"/>
              <a:cs typeface="Arial" panose="020B0604020202020204" pitchFamily="34" charset="0"/>
              <a:sym typeface="Arial"/>
            </a:endParaRPr>
          </a:p>
          <a:p>
            <a:pPr marL="0" indent="0">
              <a:buClr>
                <a:schemeClr val="dk1"/>
              </a:buClr>
              <a:buSzPts val="1800"/>
              <a:buNone/>
            </a:pPr>
            <a:endParaRPr sz="2400" dirty="0">
              <a:solidFill>
                <a:srgbClr val="2F5496"/>
              </a:solidFill>
              <a:latin typeface="Arial" panose="020B0604020202020204" pitchFamily="34" charset="0"/>
              <a:ea typeface="Arial"/>
              <a:cs typeface="Arial" panose="020B0604020202020204" pitchFamily="34" charset="0"/>
              <a:sym typeface="Arial"/>
            </a:endParaRPr>
          </a:p>
          <a:p>
            <a:pPr marL="0" indent="0">
              <a:buClr>
                <a:schemeClr val="dk1"/>
              </a:buClr>
              <a:buSzPts val="1800"/>
              <a:buNone/>
            </a:pPr>
            <a:endParaRPr sz="2400" dirty="0">
              <a:solidFill>
                <a:srgbClr val="2F5496"/>
              </a:solidFill>
              <a:latin typeface="Arial" panose="020B0604020202020204" pitchFamily="34" charset="0"/>
              <a:ea typeface="Arial"/>
              <a:cs typeface="Arial" panose="020B0604020202020204" pitchFamily="34" charset="0"/>
              <a:sym typeface="Arial"/>
            </a:endParaRPr>
          </a:p>
          <a:p>
            <a:pPr marL="0" indent="0">
              <a:buClr>
                <a:srgbClr val="2F5496"/>
              </a:buClr>
              <a:buSzPts val="1800"/>
              <a:buNone/>
            </a:pPr>
            <a:endParaRPr dirty="0">
              <a:latin typeface="Arial" panose="020B0604020202020204" pitchFamily="34" charset="0"/>
              <a:cs typeface="Arial" panose="020B0604020202020204" pitchFamily="34" charset="0"/>
            </a:endParaRPr>
          </a:p>
        </p:txBody>
      </p:sp>
      <p:pic>
        <p:nvPicPr>
          <p:cNvPr id="215" name="Google Shape;215;p36"/>
          <p:cNvPicPr preferRelativeResize="0"/>
          <p:nvPr/>
        </p:nvPicPr>
        <p:blipFill rotWithShape="1">
          <a:blip r:embed="rId3">
            <a:alphaModFix/>
          </a:blip>
          <a:srcRect/>
          <a:stretch/>
        </p:blipFill>
        <p:spPr>
          <a:xfrm>
            <a:off x="3901482" y="3343372"/>
            <a:ext cx="4389037" cy="3401507"/>
          </a:xfrm>
          <a:prstGeom prst="rect">
            <a:avLst/>
          </a:prstGeom>
          <a:noFill/>
          <a:ln>
            <a:noFill/>
          </a:ln>
        </p:spPr>
      </p:pic>
      <p:pic>
        <p:nvPicPr>
          <p:cNvPr id="216" name="Google Shape;216;p36"/>
          <p:cNvPicPr preferRelativeResize="0"/>
          <p:nvPr/>
        </p:nvPicPr>
        <p:blipFill rotWithShape="1">
          <a:blip r:embed="rId4">
            <a:alphaModFix/>
          </a:blip>
          <a:srcRect/>
          <a:stretch/>
        </p:blipFill>
        <p:spPr>
          <a:xfrm>
            <a:off x="10947661" y="5329287"/>
            <a:ext cx="1065768" cy="1296517"/>
          </a:xfrm>
          <a:prstGeom prst="rect">
            <a:avLst/>
          </a:prstGeom>
          <a:noFill/>
          <a:ln>
            <a:noFill/>
          </a:ln>
        </p:spPr>
      </p:pic>
      <p:sp>
        <p:nvSpPr>
          <p:cNvPr id="217" name="Google Shape;217;p36"/>
          <p:cNvSpPr txBox="1"/>
          <p:nvPr/>
        </p:nvSpPr>
        <p:spPr>
          <a:xfrm>
            <a:off x="968769" y="5246104"/>
            <a:ext cx="3840796" cy="1849825"/>
          </a:xfrm>
          <a:prstGeom prst="rect">
            <a:avLst/>
          </a:prstGeom>
          <a:noFill/>
          <a:ln>
            <a:noFill/>
          </a:ln>
        </p:spPr>
        <p:txBody>
          <a:bodyPr spcFirstLastPara="1" wrap="square" lIns="121900" tIns="121900" rIns="121900" bIns="121900" anchor="t" anchorCtr="0">
            <a:spAutoFit/>
          </a:bodyPr>
          <a:lstStyle/>
          <a:p>
            <a:pPr>
              <a:lnSpc>
                <a:spcPct val="90000"/>
              </a:lnSpc>
              <a:spcBef>
                <a:spcPts val="1000"/>
              </a:spcBef>
              <a:buClr>
                <a:schemeClr val="dk1"/>
              </a:buClr>
              <a:buSzPts val="1800"/>
            </a:pPr>
            <a:endParaRPr sz="2400" dirty="0">
              <a:solidFill>
                <a:srgbClr val="2F5496"/>
              </a:solidFill>
              <a:latin typeface="Arial" panose="020B0604020202020204" pitchFamily="34" charset="0"/>
              <a:cs typeface="Arial" panose="020B0604020202020204" pitchFamily="34" charset="0"/>
            </a:endParaRPr>
          </a:p>
          <a:p>
            <a:pPr>
              <a:lnSpc>
                <a:spcPct val="90000"/>
              </a:lnSpc>
              <a:spcBef>
                <a:spcPts val="1000"/>
              </a:spcBef>
              <a:buClr>
                <a:srgbClr val="2F5496"/>
              </a:buClr>
              <a:buSzPts val="1800"/>
            </a:pPr>
            <a:r>
              <a:rPr lang="en" sz="1867" dirty="0">
                <a:solidFill>
                  <a:srgbClr val="2F5496"/>
                </a:solidFill>
                <a:latin typeface="Arial" panose="020B0604020202020204" pitchFamily="34" charset="0"/>
                <a:cs typeface="Arial" panose="020B0604020202020204" pitchFamily="34" charset="0"/>
              </a:rPr>
              <a:t>555 St. Joseph's Blvd.,</a:t>
            </a:r>
            <a:endParaRPr sz="1867" dirty="0">
              <a:solidFill>
                <a:schemeClr val="dk1"/>
              </a:solidFill>
              <a:latin typeface="Arial" panose="020B0604020202020204" pitchFamily="34" charset="0"/>
              <a:ea typeface="Calibri"/>
              <a:cs typeface="Arial" panose="020B0604020202020204" pitchFamily="34" charset="0"/>
              <a:sym typeface="Calibri"/>
            </a:endParaRPr>
          </a:p>
          <a:p>
            <a:pPr>
              <a:lnSpc>
                <a:spcPct val="90000"/>
              </a:lnSpc>
              <a:spcBef>
                <a:spcPts val="1000"/>
              </a:spcBef>
              <a:buClr>
                <a:srgbClr val="2F5496"/>
              </a:buClr>
              <a:buSzPts val="1800"/>
            </a:pPr>
            <a:r>
              <a:rPr lang="en" sz="1867" dirty="0">
                <a:solidFill>
                  <a:srgbClr val="2F5496"/>
                </a:solidFill>
                <a:latin typeface="Arial" panose="020B0604020202020204" pitchFamily="34" charset="0"/>
                <a:cs typeface="Arial" panose="020B0604020202020204" pitchFamily="34" charset="0"/>
              </a:rPr>
              <a:t>Elmira, New York 14901</a:t>
            </a:r>
            <a:endParaRPr sz="1867" dirty="0">
              <a:solidFill>
                <a:schemeClr val="dk1"/>
              </a:solidFill>
              <a:latin typeface="Arial" panose="020B0604020202020204" pitchFamily="34" charset="0"/>
              <a:ea typeface="Calibri"/>
              <a:cs typeface="Arial" panose="020B0604020202020204" pitchFamily="34" charset="0"/>
              <a:sym typeface="Calibri"/>
            </a:endParaRPr>
          </a:p>
          <a:p>
            <a:endParaRPr sz="2400" dirty="0">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lgn="ctr">
              <a:spcBef>
                <a:spcPts val="0"/>
              </a:spcBef>
              <a:buClr>
                <a:srgbClr val="2F5496"/>
              </a:buClr>
              <a:buSzPts val="2700"/>
            </a:pPr>
            <a:r>
              <a:rPr lang="en" sz="3600" u="sng">
                <a:solidFill>
                  <a:srgbClr val="2F5496"/>
                </a:solidFill>
                <a:latin typeface="Times New Roman"/>
                <a:ea typeface="Times New Roman"/>
                <a:cs typeface="Times New Roman"/>
                <a:sym typeface="Times New Roman"/>
              </a:rPr>
              <a:t>FAMILY SERVICES OF CHEMUNG COUNTY</a:t>
            </a:r>
            <a:endParaRPr/>
          </a:p>
        </p:txBody>
      </p:sp>
      <p:sp>
        <p:nvSpPr>
          <p:cNvPr id="223" name="Google Shape;223;p37"/>
          <p:cNvSpPr txBox="1">
            <a:spLocks noGrp="1"/>
          </p:cNvSpPr>
          <p:nvPr>
            <p:ph idx="1"/>
          </p:nvPr>
        </p:nvSpPr>
        <p:spPr>
          <a:xfrm>
            <a:off x="524061" y="1545235"/>
            <a:ext cx="10423600" cy="2008000"/>
          </a:xfrm>
          <a:prstGeom prst="rect">
            <a:avLst/>
          </a:prstGeom>
          <a:noFill/>
          <a:ln>
            <a:noFill/>
          </a:ln>
        </p:spPr>
        <p:txBody>
          <a:bodyPr spcFirstLastPara="1" vert="horz" wrap="square" lIns="121900" tIns="60933" rIns="121900" bIns="60933" rtlCol="0" anchor="t" anchorCtr="0">
            <a:normAutofit fontScale="92500" lnSpcReduction="20000"/>
          </a:bodyPr>
          <a:lstStyle/>
          <a:p>
            <a:pPr marL="228594" indent="0">
              <a:lnSpc>
                <a:spcPct val="115000"/>
              </a:lnSpc>
              <a:spcBef>
                <a:spcPts val="0"/>
              </a:spcBef>
              <a:buNone/>
            </a:pPr>
            <a:r>
              <a:rPr lang="en" dirty="0">
                <a:solidFill>
                  <a:srgbClr val="2F5496"/>
                </a:solidFill>
                <a:latin typeface="Arial" panose="020B0604020202020204" pitchFamily="34" charset="0"/>
                <a:ea typeface="Arial"/>
                <a:cs typeface="Arial" panose="020B0604020202020204" pitchFamily="34" charset="0"/>
                <a:sym typeface="Arial"/>
              </a:rPr>
              <a:t>Compeer is a community-based mentoring program offered at Family Services of Chemung County to community members struggling with their mental health. Here we recruit and train community volunteers to serve and build meaningful relationships with children and adults </a:t>
            </a:r>
            <a:endParaRPr dirty="0">
              <a:latin typeface="Arial" panose="020B0604020202020204" pitchFamily="34" charset="0"/>
              <a:cs typeface="Arial" panose="020B0604020202020204" pitchFamily="34" charset="0"/>
            </a:endParaRPr>
          </a:p>
        </p:txBody>
      </p:sp>
      <p:pic>
        <p:nvPicPr>
          <p:cNvPr id="224" name="Google Shape;224;p37" descr="Text&#10;&#10;Description automatically generated"/>
          <p:cNvPicPr preferRelativeResize="0"/>
          <p:nvPr/>
        </p:nvPicPr>
        <p:blipFill rotWithShape="1">
          <a:blip r:embed="rId3">
            <a:alphaModFix/>
          </a:blip>
          <a:srcRect l="11856" t="33930" r="56495" b="12316"/>
          <a:stretch/>
        </p:blipFill>
        <p:spPr>
          <a:xfrm>
            <a:off x="364503" y="3705251"/>
            <a:ext cx="3494203" cy="3152749"/>
          </a:xfrm>
          <a:prstGeom prst="rect">
            <a:avLst/>
          </a:prstGeom>
          <a:noFill/>
          <a:ln>
            <a:noFill/>
          </a:ln>
        </p:spPr>
      </p:pic>
      <p:pic>
        <p:nvPicPr>
          <p:cNvPr id="225" name="Google Shape;225;p37"/>
          <p:cNvPicPr preferRelativeResize="0"/>
          <p:nvPr/>
        </p:nvPicPr>
        <p:blipFill rotWithShape="1">
          <a:blip r:embed="rId4">
            <a:alphaModFix/>
          </a:blip>
          <a:srcRect/>
          <a:stretch/>
        </p:blipFill>
        <p:spPr>
          <a:xfrm>
            <a:off x="10947661" y="5329287"/>
            <a:ext cx="1065768" cy="1296517"/>
          </a:xfrm>
          <a:prstGeom prst="rect">
            <a:avLst/>
          </a:prstGeom>
          <a:noFill/>
          <a:ln>
            <a:noFill/>
          </a:ln>
        </p:spPr>
      </p:pic>
      <p:sp>
        <p:nvSpPr>
          <p:cNvPr id="226" name="Google Shape;226;p37"/>
          <p:cNvSpPr txBox="1"/>
          <p:nvPr/>
        </p:nvSpPr>
        <p:spPr>
          <a:xfrm>
            <a:off x="4750876" y="3744486"/>
            <a:ext cx="5225200" cy="1559104"/>
          </a:xfrm>
          <a:prstGeom prst="rect">
            <a:avLst/>
          </a:prstGeom>
          <a:noFill/>
          <a:ln>
            <a:noFill/>
          </a:ln>
        </p:spPr>
        <p:txBody>
          <a:bodyPr spcFirstLastPara="1" wrap="square" lIns="121900" tIns="121900" rIns="121900" bIns="121900" anchor="t" anchorCtr="0">
            <a:spAutoFit/>
          </a:bodyPr>
          <a:lstStyle/>
          <a:p>
            <a:r>
              <a:rPr lang="en" sz="2133" dirty="0">
                <a:solidFill>
                  <a:schemeClr val="accent1">
                    <a:lumMod val="75000"/>
                  </a:schemeClr>
                </a:solidFill>
                <a:latin typeface="Arial" panose="020B0604020202020204" pitchFamily="34" charset="0"/>
                <a:cs typeface="Arial" panose="020B0604020202020204" pitchFamily="34" charset="0"/>
              </a:rPr>
              <a:t>Note: Volunteers are asked to commit one year of volunteer of service, but can work with your schedule should you match with a clinical site elsewhere </a:t>
            </a:r>
            <a:endParaRPr sz="2133" dirty="0">
              <a:solidFill>
                <a:schemeClr val="accent1">
                  <a:lumMod val="75000"/>
                </a:schemeClr>
              </a:solidFill>
              <a:latin typeface="Arial" panose="020B0604020202020204" pitchFamily="34" charset="0"/>
              <a:cs typeface="Arial" panose="020B0604020202020204" pitchFamily="34" charset="0"/>
            </a:endParaRPr>
          </a:p>
        </p:txBody>
      </p:sp>
      <p:sp>
        <p:nvSpPr>
          <p:cNvPr id="227" name="Google Shape;227;p37"/>
          <p:cNvSpPr txBox="1"/>
          <p:nvPr/>
        </p:nvSpPr>
        <p:spPr>
          <a:xfrm>
            <a:off x="3781291" y="5873157"/>
            <a:ext cx="3920957" cy="984845"/>
          </a:xfrm>
          <a:prstGeom prst="rect">
            <a:avLst/>
          </a:prstGeom>
          <a:noFill/>
          <a:ln>
            <a:noFill/>
          </a:ln>
        </p:spPr>
        <p:txBody>
          <a:bodyPr spcFirstLastPara="1" wrap="square" lIns="121900" tIns="121900" rIns="121900" bIns="121900" anchor="t" anchorCtr="0">
            <a:spAutoFit/>
          </a:bodyPr>
          <a:lstStyle/>
          <a:p>
            <a:r>
              <a:rPr lang="en" sz="2400" dirty="0">
                <a:solidFill>
                  <a:srgbClr val="08529C"/>
                </a:solidFill>
                <a:latin typeface="Arial" panose="020B0604020202020204" pitchFamily="34" charset="0"/>
                <a:cs typeface="Arial" panose="020B0604020202020204" pitchFamily="34" charset="0"/>
              </a:rPr>
              <a:t>1019 E Water St. #3332,</a:t>
            </a:r>
            <a:endParaRPr sz="2400" dirty="0">
              <a:solidFill>
                <a:srgbClr val="08529C"/>
              </a:solidFill>
              <a:latin typeface="Arial" panose="020B0604020202020204" pitchFamily="34" charset="0"/>
              <a:cs typeface="Arial" panose="020B0604020202020204" pitchFamily="34" charset="0"/>
            </a:endParaRPr>
          </a:p>
          <a:p>
            <a:r>
              <a:rPr lang="en" sz="2400" dirty="0">
                <a:solidFill>
                  <a:srgbClr val="08529C"/>
                </a:solidFill>
                <a:latin typeface="Arial" panose="020B0604020202020204" pitchFamily="34" charset="0"/>
                <a:cs typeface="Arial" panose="020B0604020202020204" pitchFamily="34" charset="0"/>
              </a:rPr>
              <a:t>Elmira, NY 14901</a:t>
            </a:r>
            <a:endParaRPr sz="2400" dirty="0">
              <a:solidFill>
                <a:srgbClr val="08529C"/>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lgn="ctr">
              <a:spcBef>
                <a:spcPts val="0"/>
              </a:spcBef>
              <a:buClr>
                <a:srgbClr val="2F5496"/>
              </a:buClr>
              <a:buSzPts val="2700"/>
            </a:pPr>
            <a:r>
              <a:rPr lang="en" sz="3600" u="sng">
                <a:solidFill>
                  <a:srgbClr val="2F5496"/>
                </a:solidFill>
                <a:latin typeface="Times New Roman"/>
                <a:ea typeface="Times New Roman"/>
                <a:cs typeface="Times New Roman"/>
                <a:sym typeface="Times New Roman"/>
              </a:rPr>
              <a:t>OTHER POTENTIAL OPPORTUNITIES</a:t>
            </a:r>
            <a:endParaRPr/>
          </a:p>
        </p:txBody>
      </p:sp>
      <p:sp>
        <p:nvSpPr>
          <p:cNvPr id="233" name="Google Shape;233;p38"/>
          <p:cNvSpPr txBox="1">
            <a:spLocks noGrp="1"/>
          </p:cNvSpPr>
          <p:nvPr>
            <p:ph idx="1"/>
          </p:nvPr>
        </p:nvSpPr>
        <p:spPr>
          <a:prstGeom prst="rect">
            <a:avLst/>
          </a:prstGeom>
          <a:noFill/>
          <a:ln>
            <a:noFill/>
          </a:ln>
        </p:spPr>
        <p:txBody>
          <a:bodyPr spcFirstLastPara="1" vert="horz" wrap="square" lIns="121900" tIns="60933" rIns="121900" bIns="60933" rtlCol="0" anchor="t" anchorCtr="0">
            <a:normAutofit/>
          </a:bodyPr>
          <a:lstStyle/>
          <a:p>
            <a:pPr>
              <a:buClr>
                <a:srgbClr val="2F5496"/>
              </a:buClr>
              <a:buSzPts val="2100"/>
            </a:pPr>
            <a:r>
              <a:rPr lang="en" dirty="0">
                <a:solidFill>
                  <a:srgbClr val="2F5496"/>
                </a:solidFill>
                <a:latin typeface="Arial" panose="020B0604020202020204" pitchFamily="34" charset="0"/>
                <a:ea typeface="Times New Roman"/>
                <a:cs typeface="Arial" panose="020B0604020202020204" pitchFamily="34" charset="0"/>
                <a:sym typeface="Times New Roman"/>
              </a:rPr>
              <a:t>Red Cross Blood Drives</a:t>
            </a:r>
            <a:endParaRPr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0">
              <a:buNone/>
            </a:pPr>
            <a:endParaRPr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203195">
              <a:buClr>
                <a:srgbClr val="2F5496"/>
              </a:buClr>
              <a:buSzPts val="1800"/>
              <a:buFont typeface="Times New Roman"/>
              <a:buChar char="•"/>
            </a:pPr>
            <a:r>
              <a:rPr lang="en-US" dirty="0">
                <a:solidFill>
                  <a:srgbClr val="2F5496"/>
                </a:solidFill>
                <a:latin typeface="Arial" panose="020B0604020202020204" pitchFamily="34" charset="0"/>
                <a:ea typeface="Times New Roman"/>
                <a:cs typeface="Arial" panose="020B0604020202020204" pitchFamily="34" charset="0"/>
                <a:sym typeface="Times New Roman"/>
              </a:rPr>
              <a:t>Fundraising Walks – Tanglewood Park</a:t>
            </a:r>
          </a:p>
          <a:p>
            <a:pPr marL="228594" indent="-203195">
              <a:buClr>
                <a:srgbClr val="2F5496"/>
              </a:buClr>
              <a:buSzPts val="1800"/>
              <a:buFont typeface="Times New Roman"/>
              <a:buChar char="•"/>
            </a:pPr>
            <a:endParaRPr lang="en-US"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203195">
              <a:buClr>
                <a:srgbClr val="2F5496"/>
              </a:buClr>
              <a:buSzPts val="1800"/>
              <a:buFont typeface="Times New Roman"/>
              <a:buChar char="•"/>
            </a:pPr>
            <a:r>
              <a:rPr lang="en-US" dirty="0">
                <a:solidFill>
                  <a:srgbClr val="2F5496"/>
                </a:solidFill>
                <a:latin typeface="Arial" panose="020B0604020202020204" pitchFamily="34" charset="0"/>
                <a:ea typeface="Times New Roman"/>
                <a:cs typeface="Arial" panose="020B0604020202020204" pitchFamily="34" charset="0"/>
                <a:sym typeface="Times New Roman"/>
              </a:rPr>
              <a:t>D.O. More – non-profit, fundraising organization composed of osteopathic medical and pre-medical students</a:t>
            </a:r>
          </a:p>
          <a:p>
            <a:pPr marL="228594" indent="-203195">
              <a:buClr>
                <a:srgbClr val="2F5496"/>
              </a:buClr>
              <a:buSzPts val="1800"/>
              <a:buFont typeface="Times New Roman"/>
              <a:buChar char="•"/>
            </a:pPr>
            <a:endParaRPr lang="en-US"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203195">
              <a:buClr>
                <a:srgbClr val="2F5496"/>
              </a:buClr>
              <a:buSzPts val="1800"/>
              <a:buFont typeface="Times New Roman"/>
              <a:buChar char="•"/>
            </a:pPr>
            <a:endParaRPr lang="en-US"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203195">
              <a:buClr>
                <a:srgbClr val="2F5496"/>
              </a:buClr>
              <a:buSzPts val="1800"/>
              <a:buFont typeface="Times New Roman"/>
              <a:buChar char="•"/>
            </a:pPr>
            <a:endParaRPr lang="en-US"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203195">
              <a:buClr>
                <a:srgbClr val="2F5496"/>
              </a:buClr>
              <a:buSzPts val="1800"/>
              <a:buFont typeface="Times New Roman"/>
              <a:buChar char="•"/>
            </a:pPr>
            <a:endParaRPr lang="en-US"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203195">
              <a:buClr>
                <a:srgbClr val="2F5496"/>
              </a:buClr>
              <a:buSzPts val="1800"/>
              <a:buFont typeface="Times New Roman"/>
              <a:buChar char="•"/>
            </a:pPr>
            <a:endParaRPr lang="en-US"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203195">
              <a:buClr>
                <a:srgbClr val="2F5496"/>
              </a:buClr>
              <a:buSzPts val="1800"/>
              <a:buFont typeface="Times New Roman"/>
              <a:buChar char="•"/>
            </a:pPr>
            <a:endParaRPr dirty="0">
              <a:solidFill>
                <a:srgbClr val="2F5496"/>
              </a:solidFill>
              <a:latin typeface="Arial" panose="020B0604020202020204" pitchFamily="34" charset="0"/>
              <a:ea typeface="Times New Roman"/>
              <a:cs typeface="Arial" panose="020B0604020202020204" pitchFamily="34" charset="0"/>
              <a:sym typeface="Times New Roman"/>
            </a:endParaRPr>
          </a:p>
        </p:txBody>
      </p:sp>
      <p:pic>
        <p:nvPicPr>
          <p:cNvPr id="234" name="Google Shape;234;p38"/>
          <p:cNvPicPr preferRelativeResize="0"/>
          <p:nvPr/>
        </p:nvPicPr>
        <p:blipFill rotWithShape="1">
          <a:blip r:embed="rId3">
            <a:alphaModFix/>
          </a:blip>
          <a:srcRect/>
          <a:stretch/>
        </p:blipFill>
        <p:spPr>
          <a:xfrm>
            <a:off x="10947661" y="5329287"/>
            <a:ext cx="1065768" cy="12965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519549" y="556724"/>
            <a:ext cx="11085200" cy="9596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8529C"/>
              </a:buClr>
              <a:buSzPts val="2700"/>
            </a:pPr>
            <a:r>
              <a:rPr lang="en" sz="4267" u="sng" dirty="0">
                <a:solidFill>
                  <a:srgbClr val="08529C"/>
                </a:solidFill>
                <a:latin typeface="Times New Roman"/>
                <a:ea typeface="Times New Roman"/>
                <a:cs typeface="Times New Roman"/>
                <a:sym typeface="Times New Roman"/>
              </a:rPr>
              <a:t>FINAL THOUGHTS</a:t>
            </a:r>
            <a:endParaRPr sz="4267" u="sng" dirty="0">
              <a:solidFill>
                <a:srgbClr val="08529C"/>
              </a:solidFill>
              <a:latin typeface="Times New Roman"/>
              <a:ea typeface="Times New Roman"/>
              <a:cs typeface="Times New Roman"/>
              <a:sym typeface="Times New Roman"/>
            </a:endParaRPr>
          </a:p>
        </p:txBody>
      </p:sp>
      <p:sp>
        <p:nvSpPr>
          <p:cNvPr id="273" name="Google Shape;273;p44"/>
          <p:cNvSpPr txBox="1"/>
          <p:nvPr/>
        </p:nvSpPr>
        <p:spPr>
          <a:xfrm>
            <a:off x="321304" y="1964025"/>
            <a:ext cx="11296000" cy="1385200"/>
          </a:xfrm>
          <a:prstGeom prst="rect">
            <a:avLst/>
          </a:prstGeom>
          <a:noFill/>
          <a:ln>
            <a:noFill/>
          </a:ln>
        </p:spPr>
        <p:txBody>
          <a:bodyPr spcFirstLastPara="1" wrap="square" lIns="91433" tIns="45700" rIns="91433" bIns="45700" anchor="t" anchorCtr="0">
            <a:noAutofit/>
          </a:bodyPr>
          <a:lstStyle/>
          <a:p>
            <a:pPr marL="186262" algn="ctr">
              <a:buClr>
                <a:schemeClr val="lt1"/>
              </a:buClr>
              <a:buSzPts val="2100"/>
            </a:pPr>
            <a:r>
              <a:rPr lang="en" sz="3200" dirty="0">
                <a:solidFill>
                  <a:srgbClr val="08529C"/>
                </a:solidFill>
                <a:latin typeface="Arial" panose="020B0604020202020204" pitchFamily="34" charset="0"/>
                <a:cs typeface="Arial" panose="020B0604020202020204" pitchFamily="34" charset="0"/>
              </a:rPr>
              <a:t>The Gamma Chapter would like to thank the National Grand Chapter for all of its support. We look forward to continuing the fantastic work that our chapter does and to continue our mission of furthering Osteopathic Principles and Values in the communities where we live and serve.</a:t>
            </a:r>
            <a:endParaRPr sz="3200" dirty="0">
              <a:solidFill>
                <a:srgbClr val="08529C"/>
              </a:solidFill>
              <a:latin typeface="Arial" panose="020B0604020202020204" pitchFamily="34" charset="0"/>
              <a:ea typeface="Calibri"/>
              <a:cs typeface="Arial" panose="020B0604020202020204" pitchFamily="34" charset="0"/>
              <a:sym typeface="Calibri"/>
            </a:endParaRPr>
          </a:p>
        </p:txBody>
      </p:sp>
      <p:pic>
        <p:nvPicPr>
          <p:cNvPr id="5" name="Google Shape;209;p35">
            <a:extLst>
              <a:ext uri="{FF2B5EF4-FFF2-40B4-BE49-F238E27FC236}">
                <a16:creationId xmlns:a16="http://schemas.microsoft.com/office/drawing/2014/main" id="{F4AE1FE6-F1EC-430A-B9A6-80AD3D212F9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9" name="Google Shape;279;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79813" y="457199"/>
            <a:ext cx="5029200" cy="1146175"/>
          </a:xfrm>
          <a:prstGeom prst="rect">
            <a:avLst/>
          </a:prstGeom>
          <a:noFill/>
          <a:ln>
            <a:noFill/>
          </a:ln>
        </p:spPr>
      </p:pic>
      <p:sp>
        <p:nvSpPr>
          <p:cNvPr id="280" name="Google Shape;280;p45"/>
          <p:cNvSpPr txBox="1"/>
          <p:nvPr/>
        </p:nvSpPr>
        <p:spPr>
          <a:xfrm>
            <a:off x="4658595" y="5791400"/>
            <a:ext cx="2871600" cy="646000"/>
          </a:xfrm>
          <a:prstGeom prst="rect">
            <a:avLst/>
          </a:prstGeom>
          <a:noFill/>
          <a:ln>
            <a:noFill/>
          </a:ln>
        </p:spPr>
        <p:txBody>
          <a:bodyPr spcFirstLastPara="1" wrap="square" lIns="91433" tIns="45700" rIns="91433" bIns="45700" anchor="t" anchorCtr="0">
            <a:noAutofit/>
          </a:bodyPr>
          <a:lstStyle/>
          <a:p>
            <a:r>
              <a:rPr lang="en" sz="3600">
                <a:solidFill>
                  <a:srgbClr val="08529C"/>
                </a:solidFill>
              </a:rPr>
              <a:t>THANK YOU</a:t>
            </a:r>
            <a:endParaRPr sz="3600">
              <a:solidFill>
                <a:srgbClr val="08529C"/>
              </a:solidFill>
              <a:latin typeface="Arial"/>
              <a:ea typeface="Arial"/>
              <a:cs typeface="Arial"/>
              <a:sym typeface="Arial"/>
            </a:endParaRPr>
          </a:p>
        </p:txBody>
      </p:sp>
      <p:pic>
        <p:nvPicPr>
          <p:cNvPr id="1026" name="Picture 2" descr="LECOM | SGA – Lake Erie College of Osteopathic Medicine | Student  Government Association">
            <a:extLst>
              <a:ext uri="{FF2B5EF4-FFF2-40B4-BE49-F238E27FC236}">
                <a16:creationId xmlns:a16="http://schemas.microsoft.com/office/drawing/2014/main" id="{58913005-3281-4D52-A496-A6621377217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012647" y="1871738"/>
            <a:ext cx="7973181" cy="373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34200" y="0"/>
            <a:ext cx="11523600" cy="1905200"/>
          </a:xfrm>
          <a:prstGeom prst="rect">
            <a:avLst/>
          </a:prstGeom>
        </p:spPr>
        <p:txBody>
          <a:bodyPr spcFirstLastPara="1" vert="horz" wrap="square" lIns="91433" tIns="45700" rIns="91433" bIns="45700" rtlCol="0" anchor="ctr" anchorCtr="0">
            <a:noAutofit/>
          </a:bodyPr>
          <a:lstStyle/>
          <a:p>
            <a:pPr>
              <a:spcBef>
                <a:spcPts val="0"/>
              </a:spcBef>
            </a:pPr>
            <a:r>
              <a:rPr lang="en" sz="3733" u="sng" dirty="0">
                <a:solidFill>
                  <a:srgbClr val="08529C"/>
                </a:solidFill>
                <a:latin typeface="Times New Roman"/>
                <a:ea typeface="Times New Roman"/>
                <a:cs typeface="Times New Roman"/>
                <a:sym typeface="Times New Roman"/>
              </a:rPr>
              <a:t>LAKE ERIE COLLEGE OF OSTEOPATHIC MEDICINE</a:t>
            </a:r>
            <a:endParaRPr sz="3733" u="sng" dirty="0">
              <a:solidFill>
                <a:srgbClr val="08529C"/>
              </a:solidFill>
              <a:latin typeface="Times New Roman"/>
              <a:ea typeface="Times New Roman"/>
              <a:cs typeface="Times New Roman"/>
              <a:sym typeface="Times New Roman"/>
            </a:endParaRPr>
          </a:p>
        </p:txBody>
      </p:sp>
      <p:sp>
        <p:nvSpPr>
          <p:cNvPr id="181" name="Google Shape;181;p32"/>
          <p:cNvSpPr txBox="1">
            <a:spLocks noGrp="1"/>
          </p:cNvSpPr>
          <p:nvPr>
            <p:ph idx="1"/>
          </p:nvPr>
        </p:nvSpPr>
        <p:spPr>
          <a:xfrm>
            <a:off x="334200" y="1905200"/>
            <a:ext cx="10642279" cy="3220897"/>
          </a:xfrm>
          <a:prstGeom prst="rect">
            <a:avLst/>
          </a:prstGeom>
        </p:spPr>
        <p:txBody>
          <a:bodyPr spcFirstLastPara="1" vert="horz" wrap="square" lIns="91433" tIns="45700" rIns="91433" bIns="45700" rtlCol="0" anchor="ctr" anchorCtr="0">
            <a:noAutofit/>
          </a:bodyPr>
          <a:lstStyle/>
          <a:p>
            <a:pPr marL="609585" indent="-474121">
              <a:lnSpc>
                <a:spcPct val="115000"/>
              </a:lnSpc>
              <a:spcBef>
                <a:spcPts val="400"/>
              </a:spcBef>
              <a:buClr>
                <a:srgbClr val="08529C"/>
              </a:buClr>
              <a:buSzPts val="2000"/>
              <a:buFont typeface="Arial"/>
              <a:buChar char="•"/>
            </a:pPr>
            <a:r>
              <a:rPr lang="en" sz="2667" dirty="0">
                <a:solidFill>
                  <a:srgbClr val="08529C"/>
                </a:solidFill>
                <a:latin typeface="Arial"/>
                <a:ea typeface="Arial"/>
                <a:cs typeface="Arial"/>
                <a:sym typeface="Arial"/>
              </a:rPr>
              <a:t>LECOM was established as the 16th college of Osteopathic medicine in December 1992.</a:t>
            </a:r>
            <a:endParaRPr sz="2667" dirty="0">
              <a:solidFill>
                <a:srgbClr val="08529C"/>
              </a:solidFill>
              <a:latin typeface="Arial"/>
              <a:ea typeface="Arial"/>
              <a:cs typeface="Arial"/>
              <a:sym typeface="Arial"/>
            </a:endParaRPr>
          </a:p>
          <a:p>
            <a:pPr marL="609585" indent="0" algn="ctr">
              <a:lnSpc>
                <a:spcPct val="115000"/>
              </a:lnSpc>
              <a:spcBef>
                <a:spcPts val="667"/>
              </a:spcBef>
              <a:buNone/>
            </a:pPr>
            <a:endParaRPr sz="2667" dirty="0">
              <a:solidFill>
                <a:srgbClr val="08529C"/>
              </a:solidFill>
              <a:latin typeface="Arial"/>
              <a:ea typeface="Arial"/>
              <a:cs typeface="Arial"/>
              <a:sym typeface="Arial"/>
            </a:endParaRPr>
          </a:p>
          <a:p>
            <a:pPr marL="609585" indent="-474121">
              <a:lnSpc>
                <a:spcPct val="115000"/>
              </a:lnSpc>
              <a:spcBef>
                <a:spcPts val="667"/>
              </a:spcBef>
              <a:buClr>
                <a:srgbClr val="08529C"/>
              </a:buClr>
              <a:buSzPts val="2000"/>
              <a:buFont typeface="Arial"/>
              <a:buChar char="•"/>
            </a:pPr>
            <a:r>
              <a:rPr lang="en" sz="2667" dirty="0">
                <a:solidFill>
                  <a:srgbClr val="08529C"/>
                </a:solidFill>
                <a:latin typeface="Arial"/>
                <a:ea typeface="Arial"/>
                <a:cs typeface="Arial"/>
                <a:sym typeface="Arial"/>
              </a:rPr>
              <a:t>The Charter Class Began on August 9, 1993 in Erie, Pennsylvania</a:t>
            </a:r>
            <a:endParaRPr sz="2667" dirty="0">
              <a:solidFill>
                <a:srgbClr val="08529C"/>
              </a:solidFill>
              <a:latin typeface="Arial"/>
              <a:ea typeface="Arial"/>
              <a:cs typeface="Arial"/>
              <a:sym typeface="Arial"/>
            </a:endParaRPr>
          </a:p>
          <a:p>
            <a:pPr marL="609585" indent="0">
              <a:lnSpc>
                <a:spcPct val="115000"/>
              </a:lnSpc>
              <a:spcBef>
                <a:spcPts val="667"/>
              </a:spcBef>
              <a:buNone/>
            </a:pPr>
            <a:endParaRPr sz="2667" dirty="0">
              <a:solidFill>
                <a:srgbClr val="08529C"/>
              </a:solidFill>
              <a:latin typeface="Arial"/>
              <a:ea typeface="Arial"/>
              <a:cs typeface="Arial"/>
              <a:sym typeface="Arial"/>
            </a:endParaRPr>
          </a:p>
          <a:p>
            <a:pPr marL="609585" indent="-474121">
              <a:lnSpc>
                <a:spcPct val="115000"/>
              </a:lnSpc>
              <a:spcBef>
                <a:spcPts val="667"/>
              </a:spcBef>
              <a:buClr>
                <a:srgbClr val="08529C"/>
              </a:buClr>
              <a:buSzPts val="2000"/>
              <a:buFont typeface="Arial"/>
              <a:buChar char="•"/>
            </a:pPr>
            <a:r>
              <a:rPr lang="en" sz="2667" dirty="0">
                <a:solidFill>
                  <a:srgbClr val="08529C"/>
                </a:solidFill>
                <a:latin typeface="Arial"/>
                <a:ea typeface="Arial"/>
                <a:cs typeface="Arial"/>
                <a:sym typeface="Arial"/>
              </a:rPr>
              <a:t>LECOM has granted the Doctor of Osteopathic Medicine degree to almost 5,982 graduates as of 2016.</a:t>
            </a:r>
            <a:endParaRPr sz="2667" dirty="0">
              <a:solidFill>
                <a:srgbClr val="08529C"/>
              </a:solidFill>
              <a:latin typeface="Arial"/>
              <a:ea typeface="Arial"/>
              <a:cs typeface="Arial"/>
              <a:sym typeface="Arial"/>
            </a:endParaRPr>
          </a:p>
        </p:txBody>
      </p:sp>
      <p:pic>
        <p:nvPicPr>
          <p:cNvPr id="182" name="Google Shape;182;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15146" y="5170344"/>
            <a:ext cx="1198284" cy="14554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496547" y="119297"/>
            <a:ext cx="11085200" cy="9596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8529C"/>
              </a:buClr>
              <a:buSzPts val="2700"/>
            </a:pPr>
            <a:r>
              <a:rPr lang="en" sz="3600" u="sng" dirty="0">
                <a:solidFill>
                  <a:srgbClr val="08529C"/>
                </a:solidFill>
                <a:latin typeface="Times New Roman"/>
                <a:ea typeface="Times New Roman"/>
                <a:cs typeface="Times New Roman"/>
                <a:sym typeface="Times New Roman"/>
              </a:rPr>
              <a:t>GAMMA CHAPTER EXECUTIVE BOARD</a:t>
            </a:r>
            <a:endParaRPr sz="3600" u="sng" dirty="0">
              <a:solidFill>
                <a:srgbClr val="08529C"/>
              </a:solidFill>
              <a:latin typeface="Times New Roman"/>
              <a:ea typeface="Times New Roman"/>
              <a:cs typeface="Times New Roman"/>
              <a:sym typeface="Times New Roman"/>
            </a:endParaRPr>
          </a:p>
        </p:txBody>
      </p:sp>
      <p:pic>
        <p:nvPicPr>
          <p:cNvPr id="188" name="Google Shape;188;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15146" y="5170344"/>
            <a:ext cx="1198284" cy="1455456"/>
          </a:xfrm>
          <a:prstGeom prst="rect">
            <a:avLst/>
          </a:prstGeom>
          <a:noFill/>
          <a:ln>
            <a:noFill/>
          </a:ln>
        </p:spPr>
      </p:pic>
      <p:sp>
        <p:nvSpPr>
          <p:cNvPr id="189" name="Google Shape;189;p33"/>
          <p:cNvSpPr txBox="1"/>
          <p:nvPr/>
        </p:nvSpPr>
        <p:spPr>
          <a:xfrm>
            <a:off x="2278256" y="3443115"/>
            <a:ext cx="3230400" cy="338800"/>
          </a:xfrm>
          <a:prstGeom prst="rect">
            <a:avLst/>
          </a:prstGeom>
          <a:noFill/>
          <a:ln>
            <a:noFill/>
          </a:ln>
        </p:spPr>
        <p:txBody>
          <a:bodyPr spcFirstLastPara="1" wrap="square" lIns="91433" tIns="45700" rIns="91433" bIns="45700" anchor="t" anchorCtr="0">
            <a:noAutofit/>
          </a:bodyPr>
          <a:lstStyle/>
          <a:p>
            <a:pPr algn="ctr"/>
            <a:r>
              <a:rPr lang="en" sz="1600" b="1" dirty="0">
                <a:solidFill>
                  <a:srgbClr val="08529C"/>
                </a:solidFill>
                <a:latin typeface="Arial"/>
                <a:ea typeface="Arial"/>
                <a:cs typeface="Arial"/>
                <a:sym typeface="Arial"/>
              </a:rPr>
              <a:t>PRESIDENT: </a:t>
            </a:r>
            <a:r>
              <a:rPr lang="en" sz="1733" b="1" dirty="0">
                <a:solidFill>
                  <a:srgbClr val="08529C"/>
                </a:solidFill>
              </a:rPr>
              <a:t>Lea Carina Rivera</a:t>
            </a:r>
            <a:endParaRPr sz="1733" b="1" dirty="0">
              <a:solidFill>
                <a:srgbClr val="08529C"/>
              </a:solidFill>
              <a:latin typeface="Arial"/>
              <a:ea typeface="Arial"/>
              <a:cs typeface="Arial"/>
              <a:sym typeface="Arial"/>
            </a:endParaRPr>
          </a:p>
        </p:txBody>
      </p:sp>
      <p:sp>
        <p:nvSpPr>
          <p:cNvPr id="190" name="Google Shape;190;p33"/>
          <p:cNvSpPr txBox="1"/>
          <p:nvPr/>
        </p:nvSpPr>
        <p:spPr>
          <a:xfrm>
            <a:off x="6044719" y="3455680"/>
            <a:ext cx="3690000" cy="338800"/>
          </a:xfrm>
          <a:prstGeom prst="rect">
            <a:avLst/>
          </a:prstGeom>
          <a:noFill/>
          <a:ln>
            <a:noFill/>
          </a:ln>
        </p:spPr>
        <p:txBody>
          <a:bodyPr spcFirstLastPara="1" wrap="square" lIns="91433" tIns="45700" rIns="91433" bIns="45700" anchor="t" anchorCtr="0">
            <a:noAutofit/>
          </a:bodyPr>
          <a:lstStyle/>
          <a:p>
            <a:pPr algn="ctr"/>
            <a:r>
              <a:rPr lang="en" sz="1600" b="1" dirty="0">
                <a:solidFill>
                  <a:srgbClr val="08529C"/>
                </a:solidFill>
                <a:latin typeface="Arial"/>
                <a:ea typeface="Arial"/>
                <a:cs typeface="Arial"/>
                <a:sym typeface="Arial"/>
              </a:rPr>
              <a:t>VICE PRESIDENT: </a:t>
            </a:r>
            <a:r>
              <a:rPr lang="en" sz="1733" b="1" dirty="0">
                <a:solidFill>
                  <a:srgbClr val="08529C"/>
                </a:solidFill>
              </a:rPr>
              <a:t>Charles </a:t>
            </a:r>
            <a:r>
              <a:rPr lang="en" sz="1733" b="1" dirty="0" err="1">
                <a:solidFill>
                  <a:srgbClr val="08529C"/>
                </a:solidFill>
              </a:rPr>
              <a:t>Maniego</a:t>
            </a:r>
            <a:endParaRPr sz="1733" b="1" dirty="0">
              <a:solidFill>
                <a:srgbClr val="08529C"/>
              </a:solidFill>
              <a:latin typeface="Arial"/>
              <a:ea typeface="Arial"/>
              <a:cs typeface="Arial"/>
              <a:sym typeface="Arial"/>
            </a:endParaRPr>
          </a:p>
        </p:txBody>
      </p:sp>
      <p:sp>
        <p:nvSpPr>
          <p:cNvPr id="191" name="Google Shape;191;p33"/>
          <p:cNvSpPr txBox="1"/>
          <p:nvPr/>
        </p:nvSpPr>
        <p:spPr>
          <a:xfrm>
            <a:off x="2081704" y="6421414"/>
            <a:ext cx="3588800" cy="338800"/>
          </a:xfrm>
          <a:prstGeom prst="rect">
            <a:avLst/>
          </a:prstGeom>
          <a:noFill/>
          <a:ln>
            <a:noFill/>
          </a:ln>
        </p:spPr>
        <p:txBody>
          <a:bodyPr spcFirstLastPara="1" wrap="square" lIns="91433" tIns="45700" rIns="91433" bIns="45700" anchor="t" anchorCtr="0">
            <a:noAutofit/>
          </a:bodyPr>
          <a:lstStyle/>
          <a:p>
            <a:pPr algn="ctr"/>
            <a:r>
              <a:rPr lang="en" sz="1600" b="1" dirty="0">
                <a:solidFill>
                  <a:srgbClr val="08529C"/>
                </a:solidFill>
                <a:latin typeface="Arial"/>
                <a:ea typeface="Arial"/>
                <a:cs typeface="Arial"/>
                <a:sym typeface="Arial"/>
              </a:rPr>
              <a:t>TREASURER: Tenzin </a:t>
            </a:r>
            <a:r>
              <a:rPr lang="en" sz="1600" b="1" dirty="0" err="1">
                <a:solidFill>
                  <a:srgbClr val="08529C"/>
                </a:solidFill>
                <a:latin typeface="Arial"/>
                <a:ea typeface="Arial"/>
                <a:cs typeface="Arial"/>
                <a:sym typeface="Arial"/>
              </a:rPr>
              <a:t>Khangkar</a:t>
            </a:r>
            <a:endParaRPr sz="1733" b="1" dirty="0">
              <a:solidFill>
                <a:srgbClr val="08529C"/>
              </a:solidFill>
              <a:latin typeface="Arial"/>
              <a:ea typeface="Arial"/>
              <a:cs typeface="Arial"/>
              <a:sym typeface="Arial"/>
            </a:endParaRPr>
          </a:p>
        </p:txBody>
      </p:sp>
      <p:sp>
        <p:nvSpPr>
          <p:cNvPr id="192" name="Google Shape;192;p33"/>
          <p:cNvSpPr txBox="1"/>
          <p:nvPr/>
        </p:nvSpPr>
        <p:spPr>
          <a:xfrm>
            <a:off x="6049565" y="6418481"/>
            <a:ext cx="3588800" cy="338800"/>
          </a:xfrm>
          <a:prstGeom prst="rect">
            <a:avLst/>
          </a:prstGeom>
          <a:noFill/>
          <a:ln>
            <a:noFill/>
          </a:ln>
        </p:spPr>
        <p:txBody>
          <a:bodyPr spcFirstLastPara="1" wrap="square" lIns="91433" tIns="45700" rIns="91433" bIns="45700" anchor="t" anchorCtr="0">
            <a:noAutofit/>
          </a:bodyPr>
          <a:lstStyle/>
          <a:p>
            <a:pPr algn="ctr"/>
            <a:r>
              <a:rPr lang="en" sz="1600" b="1" dirty="0">
                <a:solidFill>
                  <a:srgbClr val="08529C"/>
                </a:solidFill>
                <a:latin typeface="Arial"/>
                <a:ea typeface="Arial"/>
                <a:cs typeface="Arial"/>
                <a:sym typeface="Arial"/>
              </a:rPr>
              <a:t>SECRETARY: </a:t>
            </a:r>
            <a:r>
              <a:rPr lang="en" sz="1733" b="1" dirty="0">
                <a:solidFill>
                  <a:srgbClr val="08529C"/>
                </a:solidFill>
              </a:rPr>
              <a:t>Carlo </a:t>
            </a:r>
            <a:r>
              <a:rPr lang="en" sz="1733" b="1" dirty="0" err="1">
                <a:solidFill>
                  <a:srgbClr val="08529C"/>
                </a:solidFill>
              </a:rPr>
              <a:t>Krecic</a:t>
            </a:r>
            <a:endParaRPr sz="1733" b="1" dirty="0">
              <a:solidFill>
                <a:srgbClr val="08529C"/>
              </a:solidFill>
              <a:latin typeface="Arial"/>
              <a:ea typeface="Arial"/>
              <a:cs typeface="Arial"/>
              <a:sym typeface="Arial"/>
            </a:endParaRPr>
          </a:p>
        </p:txBody>
      </p:sp>
      <p:pic>
        <p:nvPicPr>
          <p:cNvPr id="2" name="Picture 1">
            <a:extLst>
              <a:ext uri="{FF2B5EF4-FFF2-40B4-BE49-F238E27FC236}">
                <a16:creationId xmlns:a16="http://schemas.microsoft.com/office/drawing/2014/main" id="{8B2C10BF-8116-4517-A5A8-109691F652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43330" y="3870468"/>
            <a:ext cx="1265547" cy="2548013"/>
          </a:xfrm>
          <a:prstGeom prst="rect">
            <a:avLst/>
          </a:prstGeom>
        </p:spPr>
      </p:pic>
      <p:pic>
        <p:nvPicPr>
          <p:cNvPr id="2052" name="Picture 4" descr="No description available.">
            <a:extLst>
              <a:ext uri="{FF2B5EF4-FFF2-40B4-BE49-F238E27FC236}">
                <a16:creationId xmlns:a16="http://schemas.microsoft.com/office/drawing/2014/main" id="{B5FB2C3A-D738-4307-8034-C4DFD63B4D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679" t="32990" r="25424" b="15015"/>
          <a:stretch/>
        </p:blipFill>
        <p:spPr bwMode="auto">
          <a:xfrm>
            <a:off x="3199458" y="939940"/>
            <a:ext cx="1350403" cy="25157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D6F04B8-3B85-46E9-863D-FE773E5364B3}"/>
              </a:ext>
            </a:extLst>
          </p:cNvPr>
          <p:cNvPicPr>
            <a:picLocks noChangeAspect="1"/>
          </p:cNvPicPr>
          <p:nvPr/>
        </p:nvPicPr>
        <p:blipFill rotWithShape="1">
          <a:blip r:embed="rId6"/>
          <a:srcRect l="25797" t="13582" r="7194" b="2865"/>
          <a:stretch/>
        </p:blipFill>
        <p:spPr>
          <a:xfrm>
            <a:off x="7252772" y="897544"/>
            <a:ext cx="1511320" cy="2515213"/>
          </a:xfrm>
          <a:prstGeom prst="rect">
            <a:avLst/>
          </a:prstGeom>
        </p:spPr>
      </p:pic>
      <p:pic>
        <p:nvPicPr>
          <p:cNvPr id="1026" name="Picture 2">
            <a:extLst>
              <a:ext uri="{FF2B5EF4-FFF2-40B4-BE49-F238E27FC236}">
                <a16:creationId xmlns:a16="http://schemas.microsoft.com/office/drawing/2014/main" id="{540DB4E3-ACD5-262B-BD29-10FD0E623D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9226" y="3870467"/>
            <a:ext cx="1644412" cy="2548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1423636" y="179435"/>
            <a:ext cx="9252000" cy="9596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8529C"/>
              </a:buClr>
              <a:buSzPts val="2700"/>
            </a:pPr>
            <a:r>
              <a:rPr lang="en" sz="3600" u="sng">
                <a:solidFill>
                  <a:srgbClr val="08529C"/>
                </a:solidFill>
                <a:latin typeface="Times New Roman"/>
                <a:ea typeface="Times New Roman"/>
                <a:cs typeface="Times New Roman"/>
                <a:sym typeface="Times New Roman"/>
              </a:rPr>
              <a:t>GAMMA CHAPTER MISSION STATEMENT</a:t>
            </a:r>
            <a:endParaRPr sz="3600" u="sng">
              <a:solidFill>
                <a:srgbClr val="08529C"/>
              </a:solidFill>
              <a:latin typeface="Times New Roman"/>
              <a:ea typeface="Times New Roman"/>
              <a:cs typeface="Times New Roman"/>
              <a:sym typeface="Times New Roman"/>
            </a:endParaRPr>
          </a:p>
        </p:txBody>
      </p:sp>
      <p:pic>
        <p:nvPicPr>
          <p:cNvPr id="202" name="Google Shape;202;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66175" y="4746479"/>
            <a:ext cx="1547255" cy="1879325"/>
          </a:xfrm>
          <a:prstGeom prst="rect">
            <a:avLst/>
          </a:prstGeom>
          <a:noFill/>
          <a:ln>
            <a:noFill/>
          </a:ln>
        </p:spPr>
      </p:pic>
      <p:sp>
        <p:nvSpPr>
          <p:cNvPr id="203" name="Google Shape;203;p34"/>
          <p:cNvSpPr txBox="1"/>
          <p:nvPr/>
        </p:nvSpPr>
        <p:spPr>
          <a:xfrm>
            <a:off x="504497" y="1699489"/>
            <a:ext cx="11087600" cy="4340000"/>
          </a:xfrm>
          <a:prstGeom prst="rect">
            <a:avLst/>
          </a:prstGeom>
          <a:noFill/>
          <a:ln>
            <a:noFill/>
          </a:ln>
        </p:spPr>
        <p:txBody>
          <a:bodyPr spcFirstLastPara="1" wrap="square" lIns="91433" tIns="45700" rIns="91433" bIns="45700" anchor="t" anchorCtr="0">
            <a:noAutofit/>
          </a:bodyPr>
          <a:lstStyle/>
          <a:p>
            <a:pPr algn="ctr"/>
            <a:r>
              <a:rPr lang="en" sz="4400" i="1" dirty="0">
                <a:solidFill>
                  <a:srgbClr val="08529C"/>
                </a:solidFill>
                <a:latin typeface="Arial"/>
                <a:ea typeface="Arial"/>
                <a:cs typeface="Arial"/>
                <a:sym typeface="Arial"/>
              </a:rPr>
              <a:t>“As an organization founded on scholastic achievement, service, and medicine, we can best serve our community by mentoring the health-underserved populations of Elmira, both academically and socially “</a:t>
            </a:r>
            <a:endParaRPr sz="1467" dirty="0"/>
          </a:p>
          <a:p>
            <a:endParaRPr sz="2800" dirty="0">
              <a:solidFill>
                <a:srgbClr val="08529C"/>
              </a:solidFill>
              <a:latin typeface="Arial"/>
              <a:ea typeface="Arial"/>
              <a:cs typeface="Arial"/>
              <a:sym typeface="Arial"/>
            </a:endParaRPr>
          </a:p>
          <a:p>
            <a:pPr marL="338658" indent="-152396">
              <a:buClr>
                <a:schemeClr val="lt1"/>
              </a:buClr>
              <a:buSzPts val="2100"/>
            </a:pPr>
            <a:endParaRPr sz="2800" dirty="0">
              <a:solidFill>
                <a:srgbClr val="08529C"/>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506980" y="242497"/>
            <a:ext cx="11085200" cy="9596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8529C"/>
              </a:buClr>
              <a:buSzPts val="2700"/>
            </a:pPr>
            <a:r>
              <a:rPr lang="en" sz="3600" u="sng">
                <a:solidFill>
                  <a:srgbClr val="08529C"/>
                </a:solidFill>
                <a:latin typeface="Times New Roman"/>
                <a:ea typeface="Times New Roman"/>
                <a:cs typeface="Times New Roman"/>
                <a:sym typeface="Times New Roman"/>
              </a:rPr>
              <a:t>GAMMA CHAPTER GOALS</a:t>
            </a:r>
            <a:endParaRPr sz="3600" u="sng">
              <a:solidFill>
                <a:srgbClr val="08529C"/>
              </a:solidFill>
              <a:latin typeface="Times New Roman"/>
              <a:ea typeface="Times New Roman"/>
              <a:cs typeface="Times New Roman"/>
              <a:sym typeface="Times New Roman"/>
            </a:endParaRPr>
          </a:p>
        </p:txBody>
      </p:sp>
      <p:pic>
        <p:nvPicPr>
          <p:cNvPr id="209" name="Google Shape;209;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sp>
        <p:nvSpPr>
          <p:cNvPr id="210" name="Google Shape;210;p35"/>
          <p:cNvSpPr txBox="1"/>
          <p:nvPr/>
        </p:nvSpPr>
        <p:spPr>
          <a:xfrm>
            <a:off x="506980" y="1202205"/>
            <a:ext cx="11085200" cy="4659600"/>
          </a:xfrm>
          <a:prstGeom prst="rect">
            <a:avLst/>
          </a:prstGeom>
          <a:noFill/>
          <a:ln>
            <a:noFill/>
          </a:ln>
        </p:spPr>
        <p:txBody>
          <a:bodyPr spcFirstLastPara="1" wrap="square" lIns="91433" tIns="45700" rIns="91433" bIns="45700" anchor="t" anchorCtr="0">
            <a:noAutofit/>
          </a:bodyPr>
          <a:lstStyle/>
          <a:p>
            <a:pPr marL="457189" indent="-448722">
              <a:lnSpc>
                <a:spcPct val="120000"/>
              </a:lnSpc>
              <a:buClr>
                <a:srgbClr val="08529C"/>
              </a:buClr>
              <a:buSzPts val="2100"/>
              <a:buFont typeface="Arial"/>
              <a:buChar char="•"/>
            </a:pPr>
            <a:r>
              <a:rPr lang="en" sz="2800" dirty="0">
                <a:solidFill>
                  <a:srgbClr val="08529C"/>
                </a:solidFill>
                <a:latin typeface="Arial"/>
                <a:ea typeface="Arial"/>
                <a:cs typeface="Arial"/>
                <a:sym typeface="Arial"/>
              </a:rPr>
              <a:t>Positively </a:t>
            </a:r>
            <a:r>
              <a:rPr lang="en" sz="2800" b="1" dirty="0">
                <a:solidFill>
                  <a:srgbClr val="08529C"/>
                </a:solidFill>
                <a:latin typeface="Arial"/>
                <a:ea typeface="Arial"/>
                <a:cs typeface="Arial"/>
                <a:sym typeface="Arial"/>
              </a:rPr>
              <a:t>impact the community </a:t>
            </a:r>
            <a:r>
              <a:rPr lang="en" sz="2800" dirty="0">
                <a:solidFill>
                  <a:srgbClr val="08529C"/>
                </a:solidFill>
                <a:latin typeface="Arial"/>
                <a:ea typeface="Arial"/>
                <a:cs typeface="Arial"/>
                <a:sym typeface="Arial"/>
              </a:rPr>
              <a:t>at large through health-oriented community service projects and </a:t>
            </a:r>
            <a:r>
              <a:rPr lang="en" sz="2800" dirty="0">
                <a:solidFill>
                  <a:srgbClr val="08529C"/>
                </a:solidFill>
              </a:rPr>
              <a:t>outreach</a:t>
            </a:r>
            <a:r>
              <a:rPr lang="en" sz="2800" dirty="0">
                <a:solidFill>
                  <a:srgbClr val="08529C"/>
                </a:solidFill>
                <a:latin typeface="Arial"/>
                <a:ea typeface="Arial"/>
                <a:cs typeface="Arial"/>
                <a:sym typeface="Arial"/>
              </a:rPr>
              <a:t> programs</a:t>
            </a:r>
            <a:endParaRPr sz="1467" dirty="0"/>
          </a:p>
          <a:p>
            <a:pPr marL="457189" indent="-270927">
              <a:lnSpc>
                <a:spcPct val="120000"/>
              </a:lnSpc>
              <a:buClr>
                <a:schemeClr val="lt1"/>
              </a:buClr>
              <a:buSzPts val="2100"/>
            </a:pPr>
            <a:endParaRPr sz="2800" dirty="0">
              <a:solidFill>
                <a:srgbClr val="08529C"/>
              </a:solidFill>
              <a:latin typeface="Arial"/>
              <a:ea typeface="Arial"/>
              <a:cs typeface="Arial"/>
              <a:sym typeface="Arial"/>
            </a:endParaRPr>
          </a:p>
          <a:p>
            <a:pPr marL="457189" indent="-448722">
              <a:lnSpc>
                <a:spcPct val="120000"/>
              </a:lnSpc>
              <a:buClr>
                <a:srgbClr val="08529C"/>
              </a:buClr>
              <a:buSzPts val="2100"/>
              <a:buFont typeface="Arial"/>
              <a:buChar char="•"/>
            </a:pPr>
            <a:r>
              <a:rPr lang="en" sz="2800" dirty="0">
                <a:solidFill>
                  <a:srgbClr val="08529C"/>
                </a:solidFill>
                <a:latin typeface="Arial"/>
                <a:ea typeface="Arial"/>
                <a:cs typeface="Arial"/>
                <a:sym typeface="Arial"/>
              </a:rPr>
              <a:t>Strengthen the </a:t>
            </a:r>
            <a:r>
              <a:rPr lang="en" sz="2800" b="1" dirty="0">
                <a:solidFill>
                  <a:srgbClr val="08529C"/>
                </a:solidFill>
                <a:latin typeface="Arial"/>
                <a:ea typeface="Arial"/>
                <a:cs typeface="Arial"/>
                <a:sym typeface="Arial"/>
              </a:rPr>
              <a:t>presence and awareness of Osteopathy </a:t>
            </a:r>
            <a:r>
              <a:rPr lang="en" sz="2800" dirty="0">
                <a:solidFill>
                  <a:srgbClr val="08529C"/>
                </a:solidFill>
                <a:latin typeface="Arial"/>
                <a:ea typeface="Arial"/>
                <a:cs typeface="Arial"/>
                <a:sym typeface="Arial"/>
              </a:rPr>
              <a:t>in the local community</a:t>
            </a:r>
            <a:endParaRPr sz="1467" dirty="0"/>
          </a:p>
          <a:p>
            <a:pPr marL="457189" indent="-270927">
              <a:lnSpc>
                <a:spcPct val="120000"/>
              </a:lnSpc>
              <a:buClr>
                <a:schemeClr val="lt1"/>
              </a:buClr>
              <a:buSzPts val="2100"/>
            </a:pPr>
            <a:endParaRPr sz="2800" dirty="0">
              <a:solidFill>
                <a:srgbClr val="08529C"/>
              </a:solidFill>
              <a:latin typeface="Arial"/>
              <a:ea typeface="Arial"/>
              <a:cs typeface="Arial"/>
              <a:sym typeface="Arial"/>
            </a:endParaRPr>
          </a:p>
          <a:p>
            <a:pPr marL="457189" indent="-448722">
              <a:lnSpc>
                <a:spcPct val="120000"/>
              </a:lnSpc>
              <a:buClr>
                <a:srgbClr val="08529C"/>
              </a:buClr>
              <a:buSzPts val="2100"/>
              <a:buFont typeface="Arial"/>
              <a:buChar char="•"/>
            </a:pPr>
            <a:r>
              <a:rPr lang="en" sz="2800" dirty="0">
                <a:solidFill>
                  <a:srgbClr val="08529C"/>
                </a:solidFill>
                <a:latin typeface="Arial"/>
                <a:ea typeface="Arial"/>
                <a:cs typeface="Arial"/>
                <a:sym typeface="Arial"/>
              </a:rPr>
              <a:t>Promote </a:t>
            </a:r>
            <a:r>
              <a:rPr lang="en" sz="2800" b="1" dirty="0">
                <a:solidFill>
                  <a:srgbClr val="08529C"/>
                </a:solidFill>
                <a:latin typeface="Arial"/>
                <a:ea typeface="Arial"/>
                <a:cs typeface="Arial"/>
                <a:sym typeface="Arial"/>
              </a:rPr>
              <a:t>fellowship</a:t>
            </a:r>
            <a:r>
              <a:rPr lang="en" sz="2800" dirty="0">
                <a:solidFill>
                  <a:srgbClr val="08529C"/>
                </a:solidFill>
                <a:latin typeface="Arial"/>
                <a:ea typeface="Arial"/>
                <a:cs typeface="Arial"/>
                <a:sym typeface="Arial"/>
              </a:rPr>
              <a:t> amongst the student body and to continue the scholastic excellence of its members and its colleagues</a:t>
            </a:r>
            <a:endParaRPr sz="1467" dirty="0"/>
          </a:p>
          <a:p>
            <a:endParaRPr sz="2800" dirty="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1802208" y="229312"/>
            <a:ext cx="7884800" cy="959600"/>
          </a:xfrm>
          <a:prstGeom prst="rect">
            <a:avLst/>
          </a:prstGeom>
          <a:noFill/>
          <a:ln>
            <a:noFill/>
          </a:ln>
        </p:spPr>
        <p:txBody>
          <a:bodyPr spcFirstLastPara="1" vert="horz" wrap="square" lIns="91433" tIns="45700" rIns="91433" bIns="45700" rtlCol="0" anchor="ctr" anchorCtr="0">
            <a:noAutofit/>
          </a:bodyPr>
          <a:lstStyle/>
          <a:p>
            <a:pPr>
              <a:spcBef>
                <a:spcPts val="0"/>
              </a:spcBef>
              <a:buClr>
                <a:srgbClr val="08529C"/>
              </a:buClr>
              <a:buSzPts val="2700"/>
            </a:pPr>
            <a:r>
              <a:rPr lang="en" sz="3600" u="sng" dirty="0">
                <a:solidFill>
                  <a:srgbClr val="08529C"/>
                </a:solidFill>
                <a:latin typeface="Times New Roman"/>
                <a:ea typeface="Times New Roman"/>
                <a:cs typeface="Times New Roman"/>
                <a:sym typeface="Times New Roman"/>
              </a:rPr>
              <a:t>GAMMA CHAPTER REQUIREMENTS</a:t>
            </a:r>
            <a:endParaRPr sz="3600" u="sng" dirty="0">
              <a:solidFill>
                <a:srgbClr val="08529C"/>
              </a:solidFill>
              <a:latin typeface="Times New Roman"/>
              <a:ea typeface="Times New Roman"/>
              <a:cs typeface="Times New Roman"/>
              <a:sym typeface="Times New Roman"/>
            </a:endParaRPr>
          </a:p>
        </p:txBody>
      </p:sp>
      <p:sp>
        <p:nvSpPr>
          <p:cNvPr id="217" name="Google Shape;217;p36"/>
          <p:cNvSpPr txBox="1"/>
          <p:nvPr/>
        </p:nvSpPr>
        <p:spPr>
          <a:xfrm>
            <a:off x="299545" y="1362823"/>
            <a:ext cx="11292800" cy="5262800"/>
          </a:xfrm>
          <a:prstGeom prst="rect">
            <a:avLst/>
          </a:prstGeom>
          <a:noFill/>
          <a:ln>
            <a:noFill/>
          </a:ln>
        </p:spPr>
        <p:txBody>
          <a:bodyPr spcFirstLastPara="1" wrap="square" lIns="91433" tIns="45700" rIns="91433" bIns="45700" anchor="t" anchorCtr="0">
            <a:noAutofit/>
          </a:bodyPr>
          <a:lstStyle/>
          <a:p>
            <a:pPr marL="338658" indent="-330192">
              <a:buClr>
                <a:srgbClr val="08529C"/>
              </a:buClr>
              <a:buSzPts val="2100"/>
              <a:buFont typeface="Arial"/>
              <a:buChar char="•"/>
            </a:pPr>
            <a:r>
              <a:rPr lang="en" sz="2800" dirty="0">
                <a:solidFill>
                  <a:srgbClr val="08529C"/>
                </a:solidFill>
                <a:latin typeface="Arial" panose="020B0604020202020204" pitchFamily="34" charset="0"/>
                <a:ea typeface="Arial"/>
                <a:cs typeface="Arial" panose="020B0604020202020204" pitchFamily="34" charset="0"/>
                <a:sym typeface="Arial"/>
              </a:rPr>
              <a:t>In order to apply all prospective members must complete the f</a:t>
            </a:r>
            <a:r>
              <a:rPr lang="en" sz="2800" dirty="0">
                <a:solidFill>
                  <a:srgbClr val="08529C"/>
                </a:solidFill>
                <a:latin typeface="Arial" panose="020B0604020202020204" pitchFamily="34" charset="0"/>
                <a:cs typeface="Arial" panose="020B0604020202020204" pitchFamily="34" charset="0"/>
              </a:rPr>
              <a:t>o</a:t>
            </a:r>
            <a:r>
              <a:rPr lang="en" sz="2800" dirty="0">
                <a:solidFill>
                  <a:srgbClr val="08529C"/>
                </a:solidFill>
                <a:latin typeface="Arial" panose="020B0604020202020204" pitchFamily="34" charset="0"/>
                <a:ea typeface="Arial"/>
                <a:cs typeface="Arial" panose="020B0604020202020204" pitchFamily="34" charset="0"/>
                <a:sym typeface="Arial"/>
              </a:rPr>
              <a:t>llowing requirements must:</a:t>
            </a:r>
            <a:endParaRPr sz="1467" dirty="0">
              <a:latin typeface="Arial" panose="020B0604020202020204" pitchFamily="34" charset="0"/>
              <a:cs typeface="Arial" panose="020B0604020202020204" pitchFamily="34" charset="0"/>
            </a:endParaRPr>
          </a:p>
          <a:p>
            <a:pPr marL="1253035" lvl="2" indent="-330192">
              <a:buClr>
                <a:srgbClr val="08529C"/>
              </a:buClr>
              <a:buSzPts val="2100"/>
              <a:buFont typeface="Courier New"/>
              <a:buChar char="o"/>
            </a:pPr>
            <a:r>
              <a:rPr lang="en" sz="2800" dirty="0">
                <a:solidFill>
                  <a:srgbClr val="08529C"/>
                </a:solidFill>
                <a:latin typeface="Arial" panose="020B0604020202020204" pitchFamily="34" charset="0"/>
                <a:ea typeface="Arial"/>
                <a:cs typeface="Arial" panose="020B0604020202020204" pitchFamily="34" charset="0"/>
                <a:sym typeface="Arial"/>
              </a:rPr>
              <a:t>Demonstrate involvement in school clubs and community service activities</a:t>
            </a:r>
            <a:endParaRPr sz="1467" dirty="0">
              <a:latin typeface="Arial" panose="020B0604020202020204" pitchFamily="34" charset="0"/>
              <a:cs typeface="Arial" panose="020B0604020202020204" pitchFamily="34" charset="0"/>
            </a:endParaRPr>
          </a:p>
          <a:p>
            <a:pPr marL="1253035" lvl="2" indent="-330192">
              <a:buClr>
                <a:srgbClr val="08529C"/>
              </a:buClr>
              <a:buSzPts val="2100"/>
              <a:buFont typeface="Courier New"/>
              <a:buChar char="o"/>
            </a:pPr>
            <a:r>
              <a:rPr lang="en" sz="2800" dirty="0">
                <a:solidFill>
                  <a:srgbClr val="08529C"/>
                </a:solidFill>
                <a:latin typeface="Arial" panose="020B0604020202020204" pitchFamily="34" charset="0"/>
                <a:ea typeface="Arial"/>
                <a:cs typeface="Arial" panose="020B0604020202020204" pitchFamily="34" charset="0"/>
                <a:sym typeface="Arial"/>
              </a:rPr>
              <a:t>Complete at least </a:t>
            </a:r>
            <a:r>
              <a:rPr lang="en" sz="2800" b="1" dirty="0">
                <a:solidFill>
                  <a:srgbClr val="08529C"/>
                </a:solidFill>
                <a:latin typeface="Arial" panose="020B0604020202020204" pitchFamily="34" charset="0"/>
                <a:cs typeface="Arial" panose="020B0604020202020204" pitchFamily="34" charset="0"/>
              </a:rPr>
              <a:t>5</a:t>
            </a:r>
            <a:r>
              <a:rPr lang="en" sz="2800" b="1" dirty="0">
                <a:solidFill>
                  <a:srgbClr val="08529C"/>
                </a:solidFill>
                <a:latin typeface="Arial" panose="020B0604020202020204" pitchFamily="34" charset="0"/>
                <a:ea typeface="Arial"/>
                <a:cs typeface="Arial" panose="020B0604020202020204" pitchFamily="34" charset="0"/>
                <a:sym typeface="Arial"/>
              </a:rPr>
              <a:t> community Service hours </a:t>
            </a:r>
            <a:r>
              <a:rPr lang="en" sz="2800" dirty="0">
                <a:solidFill>
                  <a:srgbClr val="08529C"/>
                </a:solidFill>
                <a:latin typeface="Arial" panose="020B0604020202020204" pitchFamily="34" charset="0"/>
                <a:ea typeface="Arial"/>
                <a:cs typeface="Arial" panose="020B0604020202020204" pitchFamily="34" charset="0"/>
                <a:sym typeface="Arial"/>
              </a:rPr>
              <a:t>in the semester prior to the application cycle</a:t>
            </a:r>
            <a:endParaRPr sz="1467" dirty="0">
              <a:latin typeface="Arial" panose="020B0604020202020204" pitchFamily="34" charset="0"/>
              <a:cs typeface="Arial" panose="020B0604020202020204" pitchFamily="34" charset="0"/>
            </a:endParaRPr>
          </a:p>
          <a:p>
            <a:pPr marL="1253035" lvl="2" indent="-330192">
              <a:buClr>
                <a:srgbClr val="08529C"/>
              </a:buClr>
              <a:buSzPts val="2100"/>
              <a:buFont typeface="Courier New"/>
              <a:buChar char="o"/>
            </a:pPr>
            <a:r>
              <a:rPr lang="en" sz="2800" dirty="0">
                <a:solidFill>
                  <a:srgbClr val="08529C"/>
                </a:solidFill>
                <a:latin typeface="Arial" panose="020B0604020202020204" pitchFamily="34" charset="0"/>
                <a:ea typeface="Arial"/>
                <a:cs typeface="Arial" panose="020B0604020202020204" pitchFamily="34" charset="0"/>
                <a:sym typeface="Arial"/>
              </a:rPr>
              <a:t>Have at least a </a:t>
            </a:r>
            <a:r>
              <a:rPr lang="en" sz="2800" b="1" dirty="0">
                <a:solidFill>
                  <a:srgbClr val="08529C"/>
                </a:solidFill>
                <a:latin typeface="Arial" panose="020B0604020202020204" pitchFamily="34" charset="0"/>
                <a:ea typeface="Arial"/>
                <a:cs typeface="Arial" panose="020B0604020202020204" pitchFamily="34" charset="0"/>
                <a:sym typeface="Arial"/>
              </a:rPr>
              <a:t>3.0 cumulative GPA</a:t>
            </a:r>
            <a:endParaRPr sz="1467" b="1" dirty="0">
              <a:latin typeface="Arial" panose="020B0604020202020204" pitchFamily="34" charset="0"/>
              <a:cs typeface="Arial" panose="020B0604020202020204" pitchFamily="34" charset="0"/>
            </a:endParaRPr>
          </a:p>
          <a:p>
            <a:pPr marL="338658" indent="-152396">
              <a:buClr>
                <a:schemeClr val="lt1"/>
              </a:buClr>
              <a:buSzPts val="2100"/>
            </a:pPr>
            <a:endParaRPr sz="2800" dirty="0">
              <a:solidFill>
                <a:srgbClr val="08529C"/>
              </a:solidFill>
              <a:latin typeface="Arial" panose="020B0604020202020204" pitchFamily="34" charset="0"/>
              <a:ea typeface="Arial"/>
              <a:cs typeface="Arial" panose="020B0604020202020204" pitchFamily="34" charset="0"/>
              <a:sym typeface="Arial"/>
            </a:endParaRPr>
          </a:p>
          <a:p>
            <a:pPr marL="338658" indent="-330192">
              <a:buClr>
                <a:srgbClr val="08529C"/>
              </a:buClr>
              <a:buSzPts val="2100"/>
              <a:buFont typeface="Arial"/>
              <a:buChar char="•"/>
            </a:pPr>
            <a:r>
              <a:rPr lang="en" sz="2800" dirty="0">
                <a:solidFill>
                  <a:srgbClr val="08529C"/>
                </a:solidFill>
                <a:latin typeface="Arial" panose="020B0604020202020204" pitchFamily="34" charset="0"/>
                <a:ea typeface="Arial"/>
                <a:cs typeface="Arial" panose="020B0604020202020204" pitchFamily="34" charset="0"/>
                <a:sym typeface="Arial"/>
              </a:rPr>
              <a:t>In order to maintain active membership status members must:</a:t>
            </a:r>
            <a:endParaRPr sz="1467" dirty="0">
              <a:latin typeface="Arial" panose="020B0604020202020204" pitchFamily="34" charset="0"/>
              <a:cs typeface="Arial" panose="020B0604020202020204" pitchFamily="34" charset="0"/>
            </a:endParaRPr>
          </a:p>
          <a:p>
            <a:pPr marL="795847" lvl="1" indent="-330192">
              <a:buClr>
                <a:srgbClr val="08529C"/>
              </a:buClr>
              <a:buSzPts val="2100"/>
              <a:buFont typeface="Arial"/>
              <a:buChar char="•"/>
            </a:pPr>
            <a:r>
              <a:rPr lang="en" sz="2800" b="1" dirty="0">
                <a:solidFill>
                  <a:srgbClr val="08529C"/>
                </a:solidFill>
                <a:latin typeface="Arial" panose="020B0604020202020204" pitchFamily="34" charset="0"/>
                <a:ea typeface="Arial"/>
                <a:cs typeface="Arial" panose="020B0604020202020204" pitchFamily="34" charset="0"/>
                <a:sym typeface="Arial"/>
              </a:rPr>
              <a:t>Maintain</a:t>
            </a:r>
            <a:r>
              <a:rPr lang="en" sz="2800" dirty="0">
                <a:solidFill>
                  <a:srgbClr val="08529C"/>
                </a:solidFill>
                <a:latin typeface="Arial" panose="020B0604020202020204" pitchFamily="34" charset="0"/>
                <a:ea typeface="Arial"/>
                <a:cs typeface="Arial" panose="020B0604020202020204" pitchFamily="34" charset="0"/>
                <a:sym typeface="Arial"/>
              </a:rPr>
              <a:t> a minimum 3.0 cumulative GPA</a:t>
            </a:r>
            <a:endParaRPr sz="1467" dirty="0">
              <a:latin typeface="Arial" panose="020B0604020202020204" pitchFamily="34" charset="0"/>
              <a:cs typeface="Arial" panose="020B0604020202020204" pitchFamily="34" charset="0"/>
            </a:endParaRPr>
          </a:p>
          <a:p>
            <a:pPr marL="795847" lvl="1" indent="-330192">
              <a:buClr>
                <a:srgbClr val="08529C"/>
              </a:buClr>
              <a:buSzPts val="2100"/>
              <a:buFont typeface="Arial"/>
              <a:buChar char="•"/>
            </a:pPr>
            <a:r>
              <a:rPr lang="en" sz="2800" dirty="0">
                <a:solidFill>
                  <a:srgbClr val="08529C"/>
                </a:solidFill>
                <a:latin typeface="Arial" panose="020B0604020202020204" pitchFamily="34" charset="0"/>
                <a:ea typeface="Arial"/>
                <a:cs typeface="Arial" panose="020B0604020202020204" pitchFamily="34" charset="0"/>
                <a:sym typeface="Arial"/>
              </a:rPr>
              <a:t>Participate in </a:t>
            </a:r>
            <a:r>
              <a:rPr lang="en" sz="2800" b="1" dirty="0">
                <a:solidFill>
                  <a:srgbClr val="08529C"/>
                </a:solidFill>
                <a:latin typeface="Arial" panose="020B0604020202020204" pitchFamily="34" charset="0"/>
                <a:cs typeface="Arial" panose="020B0604020202020204" pitchFamily="34" charset="0"/>
              </a:rPr>
              <a:t>12</a:t>
            </a:r>
            <a:r>
              <a:rPr lang="en" sz="2800" b="1" dirty="0">
                <a:solidFill>
                  <a:srgbClr val="08529C"/>
                </a:solidFill>
                <a:latin typeface="Arial" panose="020B0604020202020204" pitchFamily="34" charset="0"/>
                <a:ea typeface="Arial"/>
                <a:cs typeface="Arial" panose="020B0604020202020204" pitchFamily="34" charset="0"/>
                <a:sym typeface="Arial"/>
              </a:rPr>
              <a:t> community service hours </a:t>
            </a:r>
            <a:r>
              <a:rPr lang="en" sz="2800" dirty="0">
                <a:solidFill>
                  <a:srgbClr val="08529C"/>
                </a:solidFill>
                <a:latin typeface="Arial" panose="020B0604020202020204" pitchFamily="34" charset="0"/>
                <a:ea typeface="Arial"/>
                <a:cs typeface="Arial" panose="020B0604020202020204" pitchFamily="34" charset="0"/>
                <a:sym typeface="Arial"/>
              </a:rPr>
              <a:t>per semester</a:t>
            </a:r>
            <a:endParaRPr sz="1467" dirty="0">
              <a:latin typeface="Arial" panose="020B0604020202020204" pitchFamily="34" charset="0"/>
              <a:cs typeface="Arial" panose="020B0604020202020204" pitchFamily="34" charset="0"/>
            </a:endParaRPr>
          </a:p>
          <a:p>
            <a:pPr marL="795847" lvl="1" indent="-152396">
              <a:buClr>
                <a:schemeClr val="lt1"/>
              </a:buClr>
              <a:buSzPts val="2100"/>
            </a:pPr>
            <a:endParaRPr sz="2800" dirty="0">
              <a:solidFill>
                <a:srgbClr val="08529C"/>
              </a:solidFill>
              <a:latin typeface="Arial" panose="020B0604020202020204" pitchFamily="34" charset="0"/>
              <a:ea typeface="Calibri"/>
              <a:cs typeface="Arial" panose="020B0604020202020204" pitchFamily="34" charset="0"/>
              <a:sym typeface="Calibri"/>
            </a:endParaRPr>
          </a:p>
        </p:txBody>
      </p:sp>
      <p:pic>
        <p:nvPicPr>
          <p:cNvPr id="5" name="Google Shape;209;p35">
            <a:extLst>
              <a:ext uri="{FF2B5EF4-FFF2-40B4-BE49-F238E27FC236}">
                <a16:creationId xmlns:a16="http://schemas.microsoft.com/office/drawing/2014/main" id="{CEEFAFB2-B8F6-40E7-9651-5E30E194A32C}"/>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506980" y="242497"/>
            <a:ext cx="11085200" cy="9596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8529C"/>
              </a:buClr>
              <a:buSzPts val="2700"/>
            </a:pPr>
            <a:r>
              <a:rPr lang="en" sz="3600" u="sng" dirty="0">
                <a:solidFill>
                  <a:srgbClr val="08529C"/>
                </a:solidFill>
                <a:latin typeface="Times New Roman"/>
                <a:ea typeface="Times New Roman"/>
                <a:cs typeface="Times New Roman"/>
                <a:sym typeface="Times New Roman"/>
              </a:rPr>
              <a:t>CURRENT GAMMA CHAPTER MEMBER STATISTICS</a:t>
            </a:r>
            <a:endParaRPr sz="3600" u="sng" dirty="0">
              <a:solidFill>
                <a:srgbClr val="08529C"/>
              </a:solidFill>
              <a:latin typeface="Times New Roman"/>
              <a:ea typeface="Times New Roman"/>
              <a:cs typeface="Times New Roman"/>
              <a:sym typeface="Times New Roman"/>
            </a:endParaRPr>
          </a:p>
        </p:txBody>
      </p:sp>
      <p:sp>
        <p:nvSpPr>
          <p:cNvPr id="224" name="Google Shape;224;p37"/>
          <p:cNvSpPr txBox="1"/>
          <p:nvPr/>
        </p:nvSpPr>
        <p:spPr>
          <a:xfrm>
            <a:off x="599820" y="1138382"/>
            <a:ext cx="11085200" cy="5570800"/>
          </a:xfrm>
          <a:prstGeom prst="rect">
            <a:avLst/>
          </a:prstGeom>
          <a:noFill/>
          <a:ln>
            <a:noFill/>
          </a:ln>
        </p:spPr>
        <p:txBody>
          <a:bodyPr spcFirstLastPara="1" wrap="square" lIns="91433" tIns="45700" rIns="91433" bIns="45700" anchor="t" anchorCtr="0">
            <a:noAutofit/>
          </a:bodyPr>
          <a:lstStyle/>
          <a:p>
            <a:endParaRPr lang="en" sz="2400" dirty="0">
              <a:solidFill>
                <a:srgbClr val="08529C"/>
              </a:solidFill>
              <a:latin typeface="+mj-lt"/>
            </a:endParaRPr>
          </a:p>
          <a:p>
            <a:pPr algn="ctr"/>
            <a:r>
              <a:rPr lang="en" sz="2667" b="1" dirty="0">
                <a:solidFill>
                  <a:srgbClr val="08529C"/>
                </a:solidFill>
                <a:latin typeface="Arial" panose="020B0604020202020204" pitchFamily="34" charset="0"/>
                <a:ea typeface="Arial"/>
                <a:cs typeface="Arial" panose="020B0604020202020204" pitchFamily="34" charset="0"/>
                <a:sym typeface="Arial"/>
              </a:rPr>
              <a:t>Erie Chapter Total:</a:t>
            </a:r>
            <a:endParaRPr sz="2667" b="1" dirty="0">
              <a:latin typeface="Arial" panose="020B0604020202020204" pitchFamily="34" charset="0"/>
              <a:cs typeface="Arial" panose="020B0604020202020204" pitchFamily="34" charset="0"/>
            </a:endParaRPr>
          </a:p>
          <a:p>
            <a:pPr algn="ctr"/>
            <a:r>
              <a:rPr lang="en" sz="2667" dirty="0">
                <a:solidFill>
                  <a:srgbClr val="08529C"/>
                </a:solidFill>
                <a:latin typeface="Arial" panose="020B0604020202020204" pitchFamily="34" charset="0"/>
                <a:ea typeface="Arial"/>
                <a:cs typeface="Arial" panose="020B0604020202020204" pitchFamily="34" charset="0"/>
                <a:sym typeface="Arial"/>
              </a:rPr>
              <a:t> </a:t>
            </a:r>
            <a:r>
              <a:rPr lang="en" sz="2133" dirty="0">
                <a:solidFill>
                  <a:srgbClr val="08529C"/>
                </a:solidFill>
                <a:latin typeface="Arial" panose="020B0604020202020204" pitchFamily="34" charset="0"/>
                <a:ea typeface="Arial"/>
                <a:cs typeface="Arial" panose="020B0604020202020204" pitchFamily="34" charset="0"/>
                <a:sym typeface="Arial"/>
              </a:rPr>
              <a:t>1</a:t>
            </a:r>
            <a:r>
              <a:rPr lang="en" sz="2133" dirty="0">
                <a:solidFill>
                  <a:srgbClr val="08529C"/>
                </a:solidFill>
                <a:latin typeface="Arial" panose="020B0604020202020204" pitchFamily="34" charset="0"/>
                <a:cs typeface="Arial" panose="020B0604020202020204" pitchFamily="34" charset="0"/>
              </a:rPr>
              <a:t>10</a:t>
            </a:r>
            <a:r>
              <a:rPr lang="en" sz="2133" dirty="0">
                <a:solidFill>
                  <a:srgbClr val="08529C"/>
                </a:solidFill>
                <a:latin typeface="Arial" panose="020B0604020202020204" pitchFamily="34" charset="0"/>
                <a:ea typeface="Arial"/>
                <a:cs typeface="Arial" panose="020B0604020202020204" pitchFamily="34" charset="0"/>
                <a:sym typeface="Arial"/>
              </a:rPr>
              <a:t> Total Current Members</a:t>
            </a:r>
          </a:p>
          <a:p>
            <a:pPr algn="ctr"/>
            <a:endParaRPr lang="en" sz="2133" dirty="0">
              <a:solidFill>
                <a:srgbClr val="08529C"/>
              </a:solidFill>
              <a:latin typeface="Arial" panose="020B0604020202020204" pitchFamily="34" charset="0"/>
              <a:ea typeface="Arial"/>
              <a:cs typeface="Arial" panose="020B0604020202020204" pitchFamily="34" charset="0"/>
              <a:sym typeface="Arial"/>
            </a:endParaRPr>
          </a:p>
          <a:p>
            <a:pPr algn="ctr"/>
            <a:r>
              <a:rPr lang="en" sz="2667" b="1" dirty="0">
                <a:solidFill>
                  <a:srgbClr val="08529C"/>
                </a:solidFill>
                <a:latin typeface="Arial" panose="020B0604020202020204" pitchFamily="34" charset="0"/>
                <a:cs typeface="Arial" panose="020B0604020202020204" pitchFamily="34" charset="0"/>
              </a:rPr>
              <a:t>Seton Hill Chapter Total: </a:t>
            </a:r>
          </a:p>
          <a:p>
            <a:pPr algn="ctr"/>
            <a:r>
              <a:rPr lang="en" sz="2133" dirty="0">
                <a:solidFill>
                  <a:srgbClr val="08529C"/>
                </a:solidFill>
                <a:latin typeface="Arial" panose="020B0604020202020204" pitchFamily="34" charset="0"/>
                <a:ea typeface="Arial"/>
                <a:cs typeface="Arial" panose="020B0604020202020204" pitchFamily="34" charset="0"/>
                <a:sym typeface="Arial"/>
              </a:rPr>
              <a:t>36 Total Current Members</a:t>
            </a:r>
          </a:p>
          <a:p>
            <a:pPr algn="ctr"/>
            <a:endParaRPr lang="en" sz="2133" dirty="0">
              <a:solidFill>
                <a:srgbClr val="08529C"/>
              </a:solidFill>
              <a:latin typeface="Arial" panose="020B0604020202020204" pitchFamily="34" charset="0"/>
              <a:ea typeface="Arial"/>
              <a:cs typeface="Arial" panose="020B0604020202020204" pitchFamily="34" charset="0"/>
              <a:sym typeface="Arial"/>
            </a:endParaRPr>
          </a:p>
          <a:p>
            <a:pPr algn="ctr"/>
            <a:r>
              <a:rPr lang="en" sz="2667" b="1" dirty="0">
                <a:solidFill>
                  <a:srgbClr val="08529C"/>
                </a:solidFill>
                <a:latin typeface="Arial" panose="020B0604020202020204" pitchFamily="34" charset="0"/>
                <a:ea typeface="Arial"/>
                <a:cs typeface="Arial" panose="020B0604020202020204" pitchFamily="34" charset="0"/>
                <a:sym typeface="Arial"/>
              </a:rPr>
              <a:t>Elmira Chapter Total:</a:t>
            </a:r>
          </a:p>
          <a:p>
            <a:pPr algn="ctr"/>
            <a:r>
              <a:rPr lang="en" sz="2133" dirty="0">
                <a:solidFill>
                  <a:srgbClr val="08529C"/>
                </a:solidFill>
                <a:latin typeface="Arial" panose="020B0604020202020204" pitchFamily="34" charset="0"/>
                <a:ea typeface="Arial"/>
                <a:cs typeface="Arial" panose="020B0604020202020204" pitchFamily="34" charset="0"/>
                <a:sym typeface="Arial"/>
              </a:rPr>
              <a:t>23 Total Current Members</a:t>
            </a:r>
          </a:p>
          <a:p>
            <a:pPr algn="ctr"/>
            <a:endParaRPr lang="en" sz="2133" dirty="0">
              <a:solidFill>
                <a:srgbClr val="08529C"/>
              </a:solidFill>
              <a:latin typeface="Arial" panose="020B0604020202020204" pitchFamily="34" charset="0"/>
              <a:ea typeface="Arial"/>
              <a:cs typeface="Arial" panose="020B0604020202020204" pitchFamily="34" charset="0"/>
              <a:sym typeface="Arial"/>
            </a:endParaRPr>
          </a:p>
          <a:p>
            <a:pPr algn="ctr"/>
            <a:endParaRPr lang="en" sz="2133" dirty="0">
              <a:solidFill>
                <a:srgbClr val="08529C"/>
              </a:solidFill>
              <a:latin typeface="Arial" panose="020B0604020202020204" pitchFamily="34" charset="0"/>
              <a:ea typeface="Arial"/>
              <a:cs typeface="Arial" panose="020B0604020202020204" pitchFamily="34" charset="0"/>
              <a:sym typeface="Arial"/>
            </a:endParaRPr>
          </a:p>
          <a:p>
            <a:pPr algn="ctr"/>
            <a:r>
              <a:rPr lang="en-US" sz="2133" dirty="0">
                <a:solidFill>
                  <a:srgbClr val="08529C"/>
                </a:solidFill>
                <a:latin typeface="Arial" panose="020B0604020202020204" pitchFamily="34" charset="0"/>
                <a:ea typeface="Arial"/>
                <a:cs typeface="Arial" panose="020B0604020202020204" pitchFamily="34" charset="0"/>
                <a:sym typeface="Arial"/>
              </a:rPr>
              <a:t>Membership shall not exceed 25% of the total of the </a:t>
            </a:r>
          </a:p>
          <a:p>
            <a:pPr algn="ctr"/>
            <a:r>
              <a:rPr lang="en-US" sz="2133" dirty="0">
                <a:solidFill>
                  <a:srgbClr val="08529C"/>
                </a:solidFill>
                <a:latin typeface="Arial" panose="020B0604020202020204" pitchFamily="34" charset="0"/>
                <a:ea typeface="Arial"/>
                <a:cs typeface="Arial" panose="020B0604020202020204" pitchFamily="34" charset="0"/>
                <a:sym typeface="Arial"/>
              </a:rPr>
              <a:t>1st, 2nd, 3rd, &amp; 4th year classes</a:t>
            </a:r>
            <a:endParaRPr lang="en" sz="2667" dirty="0">
              <a:solidFill>
                <a:srgbClr val="08529C"/>
              </a:solidFill>
              <a:latin typeface="Arial" panose="020B0604020202020204" pitchFamily="34" charset="0"/>
              <a:cs typeface="Arial" panose="020B0604020202020204" pitchFamily="34" charset="0"/>
            </a:endParaRPr>
          </a:p>
          <a:p>
            <a:pPr algn="ctr"/>
            <a:endParaRPr sz="2667" dirty="0">
              <a:latin typeface="Arial" panose="020B0604020202020204" pitchFamily="34" charset="0"/>
              <a:cs typeface="Arial" panose="020B0604020202020204" pitchFamily="34" charset="0"/>
            </a:endParaRPr>
          </a:p>
          <a:p>
            <a:pPr marL="457189" lvl="1">
              <a:buClr>
                <a:schemeClr val="lt1"/>
              </a:buClr>
              <a:buSzPts val="1400"/>
            </a:pPr>
            <a:endParaRPr sz="2667" dirty="0">
              <a:solidFill>
                <a:schemeClr val="lt1"/>
              </a:solidFill>
              <a:latin typeface="Arial" panose="020B0604020202020204" pitchFamily="34" charset="0"/>
              <a:ea typeface="Century Gothic"/>
              <a:cs typeface="Arial" panose="020B0604020202020204" pitchFamily="34" charset="0"/>
              <a:sym typeface="Century Gothic"/>
            </a:endParaRPr>
          </a:p>
          <a:p>
            <a:endParaRPr sz="2400" dirty="0">
              <a:solidFill>
                <a:schemeClr val="lt1"/>
              </a:solidFill>
              <a:latin typeface="+mj-lt"/>
              <a:ea typeface="Century Gothic"/>
              <a:cs typeface="Century Gothic"/>
              <a:sym typeface="Century Gothic"/>
            </a:endParaRPr>
          </a:p>
        </p:txBody>
      </p:sp>
      <p:pic>
        <p:nvPicPr>
          <p:cNvPr id="5" name="Google Shape;209;p35">
            <a:extLst>
              <a:ext uri="{FF2B5EF4-FFF2-40B4-BE49-F238E27FC236}">
                <a16:creationId xmlns:a16="http://schemas.microsoft.com/office/drawing/2014/main" id="{7504A4E5-02B2-400F-BC09-F9837397CA4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907001" y="5056067"/>
            <a:ext cx="11049200" cy="925200"/>
          </a:xfrm>
          <a:prstGeom prst="rect">
            <a:avLst/>
          </a:prstGeom>
          <a:noFill/>
          <a:ln>
            <a:noFill/>
          </a:ln>
        </p:spPr>
        <p:txBody>
          <a:bodyPr spcFirstLastPara="1" vert="horz" wrap="square" lIns="91433" tIns="45700" rIns="91433" bIns="45700" rtlCol="0" anchor="ctr" anchorCtr="0">
            <a:noAutofit/>
          </a:bodyPr>
          <a:lstStyle/>
          <a:p>
            <a:pPr>
              <a:spcBef>
                <a:spcPts val="0"/>
              </a:spcBef>
              <a:buClr>
                <a:srgbClr val="08529C"/>
              </a:buClr>
              <a:buSzPts val="3000"/>
            </a:pPr>
            <a:r>
              <a:rPr lang="en" sz="4000" b="1" dirty="0">
                <a:solidFill>
                  <a:srgbClr val="08529C"/>
                </a:solidFill>
                <a:latin typeface="Times New Roman"/>
                <a:ea typeface="Times New Roman"/>
                <a:cs typeface="Times New Roman"/>
                <a:sym typeface="Times New Roman"/>
              </a:rPr>
              <a:t>GAMMA CHAPTER SERVICE ACTIVITIES</a:t>
            </a:r>
            <a:endParaRPr sz="4000" b="1" dirty="0">
              <a:solidFill>
                <a:srgbClr val="08529C"/>
              </a:solidFill>
              <a:latin typeface="Times New Roman"/>
              <a:ea typeface="Times New Roman"/>
              <a:cs typeface="Times New Roman"/>
              <a:sym typeface="Times New Roman"/>
            </a:endParaRPr>
          </a:p>
        </p:txBody>
      </p:sp>
      <p:pic>
        <p:nvPicPr>
          <p:cNvPr id="236" name="Google Shape;236;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53305" y="819808"/>
            <a:ext cx="2956601" cy="35911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A7DF-C37D-5549-9C24-3B41FEA6672C}"/>
              </a:ext>
            </a:extLst>
          </p:cNvPr>
          <p:cNvSpPr>
            <a:spLocks noGrp="1"/>
          </p:cNvSpPr>
          <p:nvPr>
            <p:ph type="title"/>
          </p:nvPr>
        </p:nvSpPr>
        <p:spPr/>
        <p:txBody>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WHAT IS AN SSP EVENT?</a:t>
            </a:r>
          </a:p>
        </p:txBody>
      </p:sp>
      <p:sp>
        <p:nvSpPr>
          <p:cNvPr id="3" name="Content Placeholder 2">
            <a:extLst>
              <a:ext uri="{FF2B5EF4-FFF2-40B4-BE49-F238E27FC236}">
                <a16:creationId xmlns:a16="http://schemas.microsoft.com/office/drawing/2014/main" id="{3F055200-89F7-4842-8B4C-2EF91D19B5DA}"/>
              </a:ext>
            </a:extLst>
          </p:cNvPr>
          <p:cNvSpPr>
            <a:spLocks noGrp="1"/>
          </p:cNvSpPr>
          <p:nvPr>
            <p:ph idx="1"/>
          </p:nvPr>
        </p:nvSpPr>
        <p:spPr>
          <a:xfrm>
            <a:off x="825631" y="2127283"/>
            <a:ext cx="10515600" cy="4351339"/>
          </a:xfrm>
        </p:spPr>
        <p:txBody>
          <a:bodyPr/>
          <a:lstStyle/>
          <a:p>
            <a:r>
              <a:rPr lang="en-US" dirty="0">
                <a:solidFill>
                  <a:schemeClr val="accent1">
                    <a:lumMod val="75000"/>
                  </a:schemeClr>
                </a:solidFill>
                <a:latin typeface="Arial" panose="020B0604020202020204" pitchFamily="34" charset="0"/>
                <a:cs typeface="Arial" panose="020B0604020202020204" pitchFamily="34" charset="0"/>
              </a:rPr>
              <a:t>Anything that is established as an SSP event by the E-board</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Must better LECOM and/or the community </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If the event is co-sponsored with another club you have the option to record it as either SSP or non-SSP </a:t>
            </a:r>
          </a:p>
          <a:p>
            <a:endParaRPr lang="en-US"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293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2500</TotalTime>
  <Words>912</Words>
  <Application>Microsoft Office PowerPoint</Application>
  <PresentationFormat>Widescreen</PresentationFormat>
  <Paragraphs>122</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Century Gothic</vt:lpstr>
      <vt:lpstr>Courier New</vt:lpstr>
      <vt:lpstr>Times New Roman</vt:lpstr>
      <vt:lpstr>Office Theme</vt:lpstr>
      <vt:lpstr>PowerPoint Presentation</vt:lpstr>
      <vt:lpstr>LAKE ERIE COLLEGE OF OSTEOPATHIC MEDICINE</vt:lpstr>
      <vt:lpstr>GAMMA CHAPTER EXECUTIVE BOARD</vt:lpstr>
      <vt:lpstr>GAMMA CHAPTER MISSION STATEMENT</vt:lpstr>
      <vt:lpstr>GAMMA CHAPTER GOALS</vt:lpstr>
      <vt:lpstr>GAMMA CHAPTER REQUIREMENTS</vt:lpstr>
      <vt:lpstr>CURRENT GAMMA CHAPTER MEMBER STATISTICS</vt:lpstr>
      <vt:lpstr>GAMMA CHAPTER SERVICE ACTIVITIES</vt:lpstr>
      <vt:lpstr>WHAT IS AN SSP EVENT?</vt:lpstr>
      <vt:lpstr>GIFT OF LIFE BONE MARROW REGISTRY</vt:lpstr>
      <vt:lpstr>INTERVIEW DAY STUDENT PANELIST</vt:lpstr>
      <vt:lpstr>MS3 AND 4 STUDENTS MENTORING MS2 STUDENTS FOR BOARD PREPARATION </vt:lpstr>
      <vt:lpstr>BAMPAS HOUSE - CORNING COMFORT CARE INC.</vt:lpstr>
      <vt:lpstr>HEALTH MEETS HOME (HMH)</vt:lpstr>
      <vt:lpstr>ST. JOSEPH’S HOSPITAL - SKILLED NURSING FACILITY</vt:lpstr>
      <vt:lpstr>FAMILY SERVICES OF CHEMUNG COUNTY</vt:lpstr>
      <vt:lpstr>OTHER POTENTIAL OPPORTUNITIES</vt:lpstr>
      <vt:lpstr>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 Carina Rivera</dc:creator>
  <cp:lastModifiedBy>Michael Whit</cp:lastModifiedBy>
  <cp:revision>3</cp:revision>
  <dcterms:created xsi:type="dcterms:W3CDTF">2022-09-14T01:40:45Z</dcterms:created>
  <dcterms:modified xsi:type="dcterms:W3CDTF">2022-09-16T18:45:49Z</dcterms:modified>
</cp:coreProperties>
</file>