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8" r:id="rId5"/>
    <p:sldId id="260" r:id="rId6"/>
    <p:sldId id="261" r:id="rId7"/>
    <p:sldId id="262" r:id="rId8"/>
    <p:sldId id="266" r:id="rId9"/>
    <p:sldId id="263" r:id="rId10"/>
    <p:sldId id="264"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B9BD60-DC5B-A571-FEE3-1CB7A073B471}" v="91" dt="2022-09-14T18:25:22.8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11"/>
    <p:restoredTop sz="95853"/>
  </p:normalViewPr>
  <p:slideViewPr>
    <p:cSldViewPr snapToGrid="0" snapToObjects="1">
      <p:cViewPr varScale="1">
        <p:scale>
          <a:sx n="107" d="100"/>
          <a:sy n="107" d="100"/>
        </p:scale>
        <p:origin x="58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61A10-7F06-BB46-A06A-9B1786FEB6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0F870F-8D9C-874B-9C22-3D50B9866C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59325B-0456-9945-BC3C-44BF2DD15301}"/>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0C47C8B8-BB9D-4343-A600-24DCC8640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A0FCA-AF36-3246-910D-5EF199AEAB6A}"/>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247453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4EB7F-CA61-BE4C-B449-05A49C8C06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F17A64-20F5-D845-8DD1-AE1761F587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DBCDE4-12F4-0248-BAD5-BA438EBD9A11}"/>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71370E41-24CC-0C4C-8F2C-61DC86047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09F43D-1069-E44F-9B71-46D1BA27D81D}"/>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15580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CA22ED-F154-3248-B426-58EBA57C7A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EF5520-6A64-E945-8C45-0B57D25520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30F1D3-35B9-544D-92CD-DBF3DB8A64C8}"/>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8628ECBE-A3B1-294C-81FE-067B4DBB8E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FCB25-5415-3A4C-BC23-F6354B9BE12D}"/>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332750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FBB71-284C-5648-92DE-0316CD3932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69750-8542-5341-9635-F08263BCD6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416EA8-0401-7E4D-8489-6AF5C05D4910}"/>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6C2CE6E8-3426-2D48-A7F9-25F2F4A9C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F2B1F-855C-D94A-8B3E-0B91FB3F45D9}"/>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578453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E7166-298E-EC48-8233-3B601A4B91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47FC0D-99AA-094F-A71F-28403CF623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DF0178-7C48-AC4D-A67A-891077EBBB85}"/>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8A8F518E-4494-6F45-A365-C24F315C1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B09E57-78F7-814D-949A-92276A44C894}"/>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2372179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C3FE4-017E-AB49-B1BA-D9EF0BC8D4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2E1D69-83DD-814F-BDE8-368634B95B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2F3991-76DD-5D40-9BDC-46F8636216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FBE7B8-F11F-7847-9DC2-46F819B4ED5C}"/>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6" name="Footer Placeholder 5">
            <a:extLst>
              <a:ext uri="{FF2B5EF4-FFF2-40B4-BE49-F238E27FC236}">
                <a16:creationId xmlns:a16="http://schemas.microsoft.com/office/drawing/2014/main" id="{C76A35D9-5370-3944-9C49-EE97EB8C9A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2BBD5-491F-C342-B4B9-3067E6D1950C}"/>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203024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7A1FA-8A5F-2E4D-A009-7718881BDCC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F4272A-1349-4544-BA6A-B85EE4E0FF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D5540D-AE2A-8742-880F-7C6056317B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EF873B-EA09-8B49-AFC1-15C6E6ED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FD9193-508B-F941-A910-E2CA93B109B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E6679D-9483-C44E-AAEF-FC6CB60ABE6F}"/>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8" name="Footer Placeholder 7">
            <a:extLst>
              <a:ext uri="{FF2B5EF4-FFF2-40B4-BE49-F238E27FC236}">
                <a16:creationId xmlns:a16="http://schemas.microsoft.com/office/drawing/2014/main" id="{BE55F543-313E-D54D-911A-F10B306A57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D21D83-D844-E441-ABDE-E4E958DE687F}"/>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1627323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6CFC0-A4D1-1345-8B50-F68EE9BEB0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C51B2F-7978-2D44-89FD-F51F126B50AC}"/>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4" name="Footer Placeholder 3">
            <a:extLst>
              <a:ext uri="{FF2B5EF4-FFF2-40B4-BE49-F238E27FC236}">
                <a16:creationId xmlns:a16="http://schemas.microsoft.com/office/drawing/2014/main" id="{72F0891F-112A-3242-9FF8-D8DBB94574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962EA6-9CFC-AF47-9458-A7BB86B1CF47}"/>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46870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982815-0794-9541-BD06-B4EF3CB9C4DF}"/>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3" name="Footer Placeholder 2">
            <a:extLst>
              <a:ext uri="{FF2B5EF4-FFF2-40B4-BE49-F238E27FC236}">
                <a16:creationId xmlns:a16="http://schemas.microsoft.com/office/drawing/2014/main" id="{FE8A5483-93FE-1945-BC9E-6875364D3D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A01EC0-FF1B-2E4D-9913-E2E7781EDF49}"/>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383090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4A06-FBAB-744E-B5D9-F5D4EE1DF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70BE33-DCBB-7949-B014-83915D25B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DE975D-483C-9744-832A-93AF2B6F2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CF323C-EDC7-7F4B-8FD6-164A6C8D25BC}"/>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6" name="Footer Placeholder 5">
            <a:extLst>
              <a:ext uri="{FF2B5EF4-FFF2-40B4-BE49-F238E27FC236}">
                <a16:creationId xmlns:a16="http://schemas.microsoft.com/office/drawing/2014/main" id="{46F15874-2128-344A-A8AD-43A6A75F7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AF3C10-417C-EB47-B15C-19826448C0DF}"/>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193513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DBAF-5CB4-4345-8A1A-28F825625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0FECAF-703F-3645-8A3E-990268AC3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405E1B-888D-A646-89AC-387B9EB09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88EF18-C3DC-EC45-9C8B-B8ED5C4928BA}"/>
              </a:ext>
            </a:extLst>
          </p:cNvPr>
          <p:cNvSpPr>
            <a:spLocks noGrp="1"/>
          </p:cNvSpPr>
          <p:nvPr>
            <p:ph type="dt" sz="half" idx="10"/>
          </p:nvPr>
        </p:nvSpPr>
        <p:spPr/>
        <p:txBody>
          <a:bodyPr/>
          <a:lstStyle/>
          <a:p>
            <a:fld id="{F8230A92-B034-7D4E-98F8-293EB6C42584}" type="datetimeFigureOut">
              <a:rPr lang="en-US" smtClean="0"/>
              <a:t>9/19/2022</a:t>
            </a:fld>
            <a:endParaRPr lang="en-US"/>
          </a:p>
        </p:txBody>
      </p:sp>
      <p:sp>
        <p:nvSpPr>
          <p:cNvPr id="6" name="Footer Placeholder 5">
            <a:extLst>
              <a:ext uri="{FF2B5EF4-FFF2-40B4-BE49-F238E27FC236}">
                <a16:creationId xmlns:a16="http://schemas.microsoft.com/office/drawing/2014/main" id="{5947F8DF-1B8B-2840-B359-315806F580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DEA22-8552-A644-8D66-C2745D78188B}"/>
              </a:ext>
            </a:extLst>
          </p:cNvPr>
          <p:cNvSpPr>
            <a:spLocks noGrp="1"/>
          </p:cNvSpPr>
          <p:nvPr>
            <p:ph type="sldNum" sz="quarter" idx="12"/>
          </p:nvPr>
        </p:nvSpPr>
        <p:spPr/>
        <p:txBody>
          <a:bodyPr/>
          <a:lstStyle/>
          <a:p>
            <a:fld id="{0A1840D4-BF15-3D41-9650-C423FBC53D8B}" type="slidenum">
              <a:rPr lang="en-US" smtClean="0"/>
              <a:t>‹#›</a:t>
            </a:fld>
            <a:endParaRPr lang="en-US"/>
          </a:p>
        </p:txBody>
      </p:sp>
    </p:spTree>
    <p:extLst>
      <p:ext uri="{BB962C8B-B14F-4D97-AF65-F5344CB8AC3E}">
        <p14:creationId xmlns:p14="http://schemas.microsoft.com/office/powerpoint/2010/main" val="139461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068A50-48E3-2E40-87DD-2D631FD1B8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F894A4-5841-6747-8871-4B8339F19D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7CD6B8-5DE4-9042-8E4D-DFAF9A381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30A92-B034-7D4E-98F8-293EB6C42584}" type="datetimeFigureOut">
              <a:rPr lang="en-US" smtClean="0"/>
              <a:t>9/19/2022</a:t>
            </a:fld>
            <a:endParaRPr lang="en-US"/>
          </a:p>
        </p:txBody>
      </p:sp>
      <p:sp>
        <p:nvSpPr>
          <p:cNvPr id="5" name="Footer Placeholder 4">
            <a:extLst>
              <a:ext uri="{FF2B5EF4-FFF2-40B4-BE49-F238E27FC236}">
                <a16:creationId xmlns:a16="http://schemas.microsoft.com/office/drawing/2014/main" id="{0468B779-BCBF-C740-A441-E8811D7C57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537577-91F7-194F-9C07-D0665AB350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840D4-BF15-3D41-9650-C423FBC53D8B}" type="slidenum">
              <a:rPr lang="en-US" smtClean="0"/>
              <a:t>‹#›</a:t>
            </a:fld>
            <a:endParaRPr lang="en-US"/>
          </a:p>
        </p:txBody>
      </p:sp>
    </p:spTree>
    <p:extLst>
      <p:ext uri="{BB962C8B-B14F-4D97-AF65-F5344CB8AC3E}">
        <p14:creationId xmlns:p14="http://schemas.microsoft.com/office/powerpoint/2010/main" val="3112460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CF88D83-6BC8-3848-B83E-EBB1128A18A8}"/>
              </a:ext>
            </a:extLst>
          </p:cNvPr>
          <p:cNvSpPr>
            <a:spLocks noGrp="1"/>
          </p:cNvSpPr>
          <p:nvPr>
            <p:ph type="ctrTitle"/>
          </p:nvPr>
        </p:nvSpPr>
        <p:spPr>
          <a:xfrm>
            <a:off x="1870997" y="1607809"/>
            <a:ext cx="9236026" cy="2876680"/>
          </a:xfrm>
        </p:spPr>
        <p:txBody>
          <a:bodyPr anchor="b">
            <a:normAutofit/>
          </a:bodyPr>
          <a:lstStyle/>
          <a:p>
            <a:pPr algn="l"/>
            <a:r>
              <a:rPr lang="en-US" sz="6600">
                <a:solidFill>
                  <a:srgbClr val="FFFFFF"/>
                </a:solidFill>
              </a:rPr>
              <a:t>Sigma Sigma Phi- Gamma Chapter </a:t>
            </a:r>
          </a:p>
        </p:txBody>
      </p:sp>
      <p:sp>
        <p:nvSpPr>
          <p:cNvPr id="3" name="Subtitle 2">
            <a:extLst>
              <a:ext uri="{FF2B5EF4-FFF2-40B4-BE49-F238E27FC236}">
                <a16:creationId xmlns:a16="http://schemas.microsoft.com/office/drawing/2014/main" id="{8DFF269A-03E5-9F47-92F9-0FEEA6890AD8}"/>
              </a:ext>
            </a:extLst>
          </p:cNvPr>
          <p:cNvSpPr>
            <a:spLocks noGrp="1"/>
          </p:cNvSpPr>
          <p:nvPr>
            <p:ph type="subTitle" idx="1"/>
          </p:nvPr>
        </p:nvSpPr>
        <p:spPr>
          <a:xfrm>
            <a:off x="1987499" y="4810308"/>
            <a:ext cx="9003022" cy="1076551"/>
          </a:xfrm>
        </p:spPr>
        <p:txBody>
          <a:bodyPr>
            <a:normAutofit/>
          </a:bodyPr>
          <a:lstStyle/>
          <a:p>
            <a:pPr algn="l"/>
            <a:r>
              <a:rPr lang="en-US" dirty="0"/>
              <a:t>NATIONAL HONORARY OSTEOPATHIC SERVICE FRATERNITY</a:t>
            </a:r>
          </a:p>
          <a:p>
            <a:pPr algn="l"/>
            <a:r>
              <a:rPr lang="en-US" dirty="0"/>
              <a:t>2022 </a:t>
            </a:r>
          </a:p>
          <a:p>
            <a:pPr algn="l"/>
            <a:endParaRPr lang="en-US" dirty="0"/>
          </a:p>
        </p:txBody>
      </p:sp>
    </p:spTree>
    <p:extLst>
      <p:ext uri="{BB962C8B-B14F-4D97-AF65-F5344CB8AC3E}">
        <p14:creationId xmlns:p14="http://schemas.microsoft.com/office/powerpoint/2010/main" val="13476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323898F-0776-F346-BDAD-86E3657D56DF}"/>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Be the Match</a:t>
            </a:r>
          </a:p>
        </p:txBody>
      </p:sp>
      <p:sp>
        <p:nvSpPr>
          <p:cNvPr id="3" name="Content Placeholder 2">
            <a:extLst>
              <a:ext uri="{FF2B5EF4-FFF2-40B4-BE49-F238E27FC236}">
                <a16:creationId xmlns:a16="http://schemas.microsoft.com/office/drawing/2014/main" id="{8D145D09-1CE8-C74E-BA5B-0BCCDDF452F8}"/>
              </a:ext>
            </a:extLst>
          </p:cNvPr>
          <p:cNvSpPr>
            <a:spLocks noGrp="1"/>
          </p:cNvSpPr>
          <p:nvPr>
            <p:ph idx="1"/>
          </p:nvPr>
        </p:nvSpPr>
        <p:spPr>
          <a:xfrm>
            <a:off x="1367624" y="2490436"/>
            <a:ext cx="9708995" cy="3567173"/>
          </a:xfrm>
        </p:spPr>
        <p:txBody>
          <a:bodyPr anchor="ctr">
            <a:normAutofit/>
          </a:bodyPr>
          <a:lstStyle/>
          <a:p>
            <a:r>
              <a:rPr lang="en-US" sz="2400" dirty="0"/>
              <a:t>SSP members have the opportunity to participate in helping Be the Match to find registry members for its bone marrow registry. The registry is used to help people in need of bone marrow transplants. </a:t>
            </a:r>
          </a:p>
        </p:txBody>
      </p:sp>
    </p:spTree>
    <p:extLst>
      <p:ext uri="{BB962C8B-B14F-4D97-AF65-F5344CB8AC3E}">
        <p14:creationId xmlns:p14="http://schemas.microsoft.com/office/powerpoint/2010/main" val="2760639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4C0B10B-D2C4-4A54-AFAD-3D27DF88BB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B6BADB90-C74B-40D6-86DC-503F65FCE8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92DF5096-E051-498C-A3ED-CBA77A813AAC}"/>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70D476B-E19A-7342-B58F-1E0DF662373A}"/>
              </a:ext>
            </a:extLst>
          </p:cNvPr>
          <p:cNvSpPr>
            <a:spLocks noGrp="1"/>
          </p:cNvSpPr>
          <p:nvPr>
            <p:ph type="title"/>
          </p:nvPr>
        </p:nvSpPr>
        <p:spPr>
          <a:xfrm>
            <a:off x="1047280" y="759805"/>
            <a:ext cx="10306520" cy="1325563"/>
          </a:xfrm>
        </p:spPr>
        <p:txBody>
          <a:bodyPr>
            <a:normAutofit/>
          </a:bodyPr>
          <a:lstStyle/>
          <a:p>
            <a:r>
              <a:rPr lang="en-US" sz="4000">
                <a:solidFill>
                  <a:srgbClr val="FFFFFF"/>
                </a:solidFill>
              </a:rPr>
              <a:t>What does membership mean?</a:t>
            </a:r>
            <a:br>
              <a:rPr lang="en-US" sz="4000">
                <a:solidFill>
                  <a:srgbClr val="FFFFFF"/>
                </a:solidFill>
              </a:rPr>
            </a:br>
            <a:endParaRPr lang="en-US" sz="4000">
              <a:solidFill>
                <a:srgbClr val="FFFFFF"/>
              </a:solidFill>
            </a:endParaRPr>
          </a:p>
        </p:txBody>
      </p:sp>
      <p:sp>
        <p:nvSpPr>
          <p:cNvPr id="8" name="Content Placeholder 7">
            <a:extLst>
              <a:ext uri="{FF2B5EF4-FFF2-40B4-BE49-F238E27FC236}">
                <a16:creationId xmlns:a16="http://schemas.microsoft.com/office/drawing/2014/main" id="{3D987A39-FDB9-49A5-A393-7E5798821695}"/>
              </a:ext>
            </a:extLst>
          </p:cNvPr>
          <p:cNvSpPr>
            <a:spLocks noGrp="1"/>
          </p:cNvSpPr>
          <p:nvPr>
            <p:ph idx="1"/>
          </p:nvPr>
        </p:nvSpPr>
        <p:spPr>
          <a:xfrm>
            <a:off x="1424904" y="2494450"/>
            <a:ext cx="4053545" cy="3563159"/>
          </a:xfrm>
        </p:spPr>
        <p:txBody>
          <a:bodyPr>
            <a:normAutofit fontScale="77500" lnSpcReduction="20000"/>
          </a:bodyPr>
          <a:lstStyle/>
          <a:p>
            <a:r>
              <a:rPr lang="en-US" dirty="0"/>
              <a:t>ACHEIVEMENT </a:t>
            </a:r>
          </a:p>
          <a:p>
            <a:pPr lvl="1"/>
            <a:r>
              <a:rPr lang="en-US" dirty="0"/>
              <a:t>Taking pride in the hard work you have done to be here, and promote further achievement in ourselves and others </a:t>
            </a:r>
          </a:p>
          <a:p>
            <a:r>
              <a:rPr lang="en-US" dirty="0"/>
              <a:t>COMMUNITY</a:t>
            </a:r>
          </a:p>
          <a:p>
            <a:pPr lvl="1"/>
            <a:r>
              <a:rPr lang="en-US" dirty="0"/>
              <a:t>Working as a team to promote fellowship within our osteopathic community </a:t>
            </a:r>
          </a:p>
          <a:p>
            <a:r>
              <a:rPr lang="en-US" dirty="0"/>
              <a:t>SERVICE </a:t>
            </a:r>
          </a:p>
          <a:p>
            <a:pPr lvl="1"/>
            <a:r>
              <a:rPr lang="en-US" dirty="0"/>
              <a:t>Endorsing compassion, empathy, and care for the local community by giving back to those we can! </a:t>
            </a:r>
          </a:p>
          <a:p>
            <a:endParaRPr lang="en-US" sz="2400" dirty="0"/>
          </a:p>
        </p:txBody>
      </p:sp>
      <p:pic>
        <p:nvPicPr>
          <p:cNvPr id="4" name="Content Placeholder 3" descr="A group of people posing for a photo&#10;&#10;Description automatically generated">
            <a:extLst>
              <a:ext uri="{FF2B5EF4-FFF2-40B4-BE49-F238E27FC236}">
                <a16:creationId xmlns:a16="http://schemas.microsoft.com/office/drawing/2014/main" id="{B1D1A7F2-3C16-E847-87A6-FE0FC026112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098892" y="2492376"/>
            <a:ext cx="4802404" cy="3563372"/>
          </a:xfrm>
          <a:prstGeom prst="rect">
            <a:avLst/>
          </a:prstGeom>
        </p:spPr>
      </p:pic>
    </p:spTree>
    <p:extLst>
      <p:ext uri="{BB962C8B-B14F-4D97-AF65-F5344CB8AC3E}">
        <p14:creationId xmlns:p14="http://schemas.microsoft.com/office/powerpoint/2010/main" val="2990795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DF43CC8-27C5-AF4C-BA2B-809ABEC818E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Mission</a:t>
            </a:r>
          </a:p>
        </p:txBody>
      </p:sp>
      <p:sp>
        <p:nvSpPr>
          <p:cNvPr id="3" name="Content Placeholder 2">
            <a:extLst>
              <a:ext uri="{FF2B5EF4-FFF2-40B4-BE49-F238E27FC236}">
                <a16:creationId xmlns:a16="http://schemas.microsoft.com/office/drawing/2014/main" id="{4A104A14-D63A-1745-831F-8743047A4E64}"/>
              </a:ext>
            </a:extLst>
          </p:cNvPr>
          <p:cNvSpPr>
            <a:spLocks noGrp="1"/>
          </p:cNvSpPr>
          <p:nvPr>
            <p:ph idx="1"/>
          </p:nvPr>
        </p:nvSpPr>
        <p:spPr>
          <a:xfrm>
            <a:off x="1367624" y="2490436"/>
            <a:ext cx="9708995" cy="3567173"/>
          </a:xfrm>
        </p:spPr>
        <p:txBody>
          <a:bodyPr anchor="ctr">
            <a:normAutofit/>
          </a:bodyPr>
          <a:lstStyle/>
          <a:p>
            <a:r>
              <a:rPr lang="en-US" sz="2000"/>
              <a:t>Further the philosophy, art, and science of osteopathy and its standards of practice</a:t>
            </a:r>
          </a:p>
          <a:p>
            <a:r>
              <a:rPr lang="en-US" sz="2000"/>
              <a:t>Improve student’s scholastic standing and promote a higher degree of fellowship among its students</a:t>
            </a:r>
          </a:p>
          <a:p>
            <a:r>
              <a:rPr lang="en-US" sz="2000"/>
              <a:t>To bring about a closer functional relationship and understanding between student bodies and the officials and members of the faculties of our colleges</a:t>
            </a:r>
          </a:p>
          <a:p>
            <a:r>
              <a:rPr lang="en-US" sz="2000"/>
              <a:t>To further the welfare of the osteopathic profession, its colleges and other institutions</a:t>
            </a:r>
          </a:p>
          <a:p>
            <a:r>
              <a:rPr lang="en-US" sz="2000"/>
              <a:t>Foster allegiance to the AOA and to perpetuate high professional standards through the maintenance and development of this organization.</a:t>
            </a:r>
          </a:p>
          <a:p>
            <a:pPr marL="0" indent="0">
              <a:buNone/>
            </a:pPr>
            <a:endParaRPr lang="en-US" sz="2000"/>
          </a:p>
          <a:p>
            <a:endParaRPr lang="en-US" sz="2000"/>
          </a:p>
        </p:txBody>
      </p:sp>
    </p:spTree>
    <p:extLst>
      <p:ext uri="{BB962C8B-B14F-4D97-AF65-F5344CB8AC3E}">
        <p14:creationId xmlns:p14="http://schemas.microsoft.com/office/powerpoint/2010/main" val="238260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DD38EE57-B708-47C9-A4A4-E25F09FAB0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57A28182-58A5-4DBB-8F64-BD944BCA81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4"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94C5517B-1B0F-47AA-93A5-36718996986F}"/>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8497BE9-D3A1-FA4E-AC1A-7B2D34BE8197}"/>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Who we are </a:t>
            </a:r>
          </a:p>
        </p:txBody>
      </p:sp>
      <p:sp>
        <p:nvSpPr>
          <p:cNvPr id="3" name="Content Placeholder 2">
            <a:extLst>
              <a:ext uri="{FF2B5EF4-FFF2-40B4-BE49-F238E27FC236}">
                <a16:creationId xmlns:a16="http://schemas.microsoft.com/office/drawing/2014/main" id="{61879A29-9A67-8B43-B066-6F22696D2196}"/>
              </a:ext>
            </a:extLst>
          </p:cNvPr>
          <p:cNvSpPr>
            <a:spLocks noGrp="1"/>
          </p:cNvSpPr>
          <p:nvPr>
            <p:ph idx="1"/>
          </p:nvPr>
        </p:nvSpPr>
        <p:spPr>
          <a:xfrm>
            <a:off x="1424904" y="2494450"/>
            <a:ext cx="4053545" cy="3563159"/>
          </a:xfrm>
        </p:spPr>
        <p:txBody>
          <a:bodyPr>
            <a:normAutofit/>
          </a:bodyPr>
          <a:lstStyle/>
          <a:p>
            <a:r>
              <a:rPr lang="en-US" sz="2400" dirty="0"/>
              <a:t>LECOM at Seton Hill was establish in 2009</a:t>
            </a:r>
          </a:p>
          <a:p>
            <a:r>
              <a:rPr lang="en-US" sz="2400" dirty="0"/>
              <a:t>57 students from OMS II-OMS IV belong to the LECOM Seton Hill gamma chapter </a:t>
            </a:r>
          </a:p>
          <a:p>
            <a:endParaRPr lang="en-US" sz="2400" dirty="0"/>
          </a:p>
        </p:txBody>
      </p:sp>
      <p:pic>
        <p:nvPicPr>
          <p:cNvPr id="4" name="Picture 3" descr="A close up of a sign&#10;&#10;Description generated with high confidence">
            <a:extLst>
              <a:ext uri="{FF2B5EF4-FFF2-40B4-BE49-F238E27FC236}">
                <a16:creationId xmlns:a16="http://schemas.microsoft.com/office/drawing/2014/main" id="{0BDEB716-515D-7945-A151-F9F61C8C12F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098892" y="3415632"/>
            <a:ext cx="4802404" cy="1716859"/>
          </a:xfrm>
          <a:prstGeom prst="rect">
            <a:avLst/>
          </a:prstGeom>
        </p:spPr>
      </p:pic>
    </p:spTree>
    <p:extLst>
      <p:ext uri="{BB962C8B-B14F-4D97-AF65-F5344CB8AC3E}">
        <p14:creationId xmlns:p14="http://schemas.microsoft.com/office/powerpoint/2010/main" val="397586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D38EE57-B708-47C9-A4A4-E25F09FAB02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7A28182-58A5-4DBB-8F64-BD944BCA81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2"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94C5517B-1B0F-47AA-93A5-36718996986F}"/>
                </a:ext>
                <a:ext uri="{C183D7F6-B498-43B3-948B-1728B52AA6E4}">
                  <adec:decorative xmlns:adec="http://schemas.microsoft.com/office/drawing/2017/decorative" xmlns=""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8497BE9-D3A1-FA4E-AC1A-7B2D34BE8197}"/>
              </a:ext>
            </a:extLst>
          </p:cNvPr>
          <p:cNvSpPr>
            <a:spLocks noGrp="1"/>
          </p:cNvSpPr>
          <p:nvPr>
            <p:ph type="title"/>
          </p:nvPr>
        </p:nvSpPr>
        <p:spPr>
          <a:xfrm>
            <a:off x="1047280" y="759805"/>
            <a:ext cx="10306520" cy="1325563"/>
          </a:xfrm>
        </p:spPr>
        <p:txBody>
          <a:bodyPr>
            <a:normAutofit/>
          </a:bodyPr>
          <a:lstStyle/>
          <a:p>
            <a:r>
              <a:rPr lang="en-US" sz="4000" dirty="0">
                <a:solidFill>
                  <a:srgbClr val="FFFFFF"/>
                </a:solidFill>
              </a:rPr>
              <a:t>Class of 2025 </a:t>
            </a:r>
            <a:r>
              <a:rPr lang="en-US" sz="4000" dirty="0" err="1">
                <a:solidFill>
                  <a:srgbClr val="FFFFFF"/>
                </a:solidFill>
              </a:rPr>
              <a:t>Eboard</a:t>
            </a:r>
            <a:endParaRPr lang="en-US" sz="4000" dirty="0">
              <a:solidFill>
                <a:srgbClr val="FFFFFF"/>
              </a:solidFill>
            </a:endParaRPr>
          </a:p>
        </p:txBody>
      </p:sp>
      <p:sp>
        <p:nvSpPr>
          <p:cNvPr id="24" name="Rectangle 23">
            <a:extLst>
              <a:ext uri="{FF2B5EF4-FFF2-40B4-BE49-F238E27FC236}">
                <a16:creationId xmlns:a16="http://schemas.microsoft.com/office/drawing/2014/main" id="{1EEC7E91-728C-2C48-99AD-3A2430DCE43C}"/>
              </a:ext>
            </a:extLst>
          </p:cNvPr>
          <p:cNvSpPr/>
          <p:nvPr/>
        </p:nvSpPr>
        <p:spPr>
          <a:xfrm>
            <a:off x="3221038" y="5165725"/>
            <a:ext cx="1971675" cy="528638"/>
          </a:xfrm>
          <a:prstGeom prst="rect">
            <a:avLst/>
          </a:prstGeom>
          <a:solidFill>
            <a:srgbClr val="000000">
              <a:alpha val="50000"/>
            </a:srgbClr>
          </a:solidFill>
          <a:ln>
            <a:noFill/>
          </a:ln>
        </p:spPr>
        <p:txBody>
          <a:bodyPr wrap="square" anchor="ctr">
            <a:noAutofit/>
          </a:bodyPr>
          <a:lstStyle/>
          <a:p>
            <a:pPr algn="ctr">
              <a:spcAft>
                <a:spcPts val="600"/>
              </a:spcAft>
            </a:pPr>
            <a:r>
              <a:rPr lang="en-US" sz="800" dirty="0">
                <a:solidFill>
                  <a:srgbClr val="FFFFFF"/>
                </a:solidFill>
              </a:rPr>
              <a:t>Vice-President: Cooper Larson</a:t>
            </a:r>
          </a:p>
        </p:txBody>
      </p:sp>
      <p:pic>
        <p:nvPicPr>
          <p:cNvPr id="4" name="Picture 4" descr="IMG_1373.JPG">
            <a:extLst>
              <a:ext uri="{FF2B5EF4-FFF2-40B4-BE49-F238E27FC236}">
                <a16:creationId xmlns:a16="http://schemas.microsoft.com/office/drawing/2014/main" id="{2307A783-B40F-B2C8-91AE-6A25969303E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218688" y="3254030"/>
            <a:ext cx="1975103" cy="1916612"/>
          </a:xfrm>
          <a:prstGeom prst="rect">
            <a:avLst/>
          </a:prstGeom>
        </p:spPr>
      </p:pic>
      <p:pic>
        <p:nvPicPr>
          <p:cNvPr id="5" name="Picture 5" descr="IMG_1367.jpg">
            <a:extLst>
              <a:ext uri="{FF2B5EF4-FFF2-40B4-BE49-F238E27FC236}">
                <a16:creationId xmlns:a16="http://schemas.microsoft.com/office/drawing/2014/main" id="{8E8D889D-543E-19F2-E872-3BB11B03162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381744" y="3249426"/>
            <a:ext cx="1969008" cy="1923209"/>
          </a:xfrm>
          <a:prstGeom prst="rect">
            <a:avLst/>
          </a:prstGeom>
        </p:spPr>
      </p:pic>
      <p:pic>
        <p:nvPicPr>
          <p:cNvPr id="8" name="Picture 9" descr="IMG_1372.JPG.jpg">
            <a:extLst>
              <a:ext uri="{FF2B5EF4-FFF2-40B4-BE49-F238E27FC236}">
                <a16:creationId xmlns:a16="http://schemas.microsoft.com/office/drawing/2014/main" id="{FB72734E-B522-F9D6-5F35-217EA884675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260848" y="3258123"/>
            <a:ext cx="1865375" cy="1926714"/>
          </a:xfrm>
          <a:prstGeom prst="rect">
            <a:avLst/>
          </a:prstGeom>
        </p:spPr>
      </p:pic>
      <p:sp>
        <p:nvSpPr>
          <p:cNvPr id="30" name="Rectangle 29">
            <a:extLst>
              <a:ext uri="{FF2B5EF4-FFF2-40B4-BE49-F238E27FC236}">
                <a16:creationId xmlns:a16="http://schemas.microsoft.com/office/drawing/2014/main" id="{83D6E27A-40B1-C949-AFC2-9C203C169850}"/>
              </a:ext>
            </a:extLst>
          </p:cNvPr>
          <p:cNvSpPr/>
          <p:nvPr/>
        </p:nvSpPr>
        <p:spPr>
          <a:xfrm>
            <a:off x="9380538" y="5165725"/>
            <a:ext cx="1971675" cy="528638"/>
          </a:xfrm>
          <a:prstGeom prst="rect">
            <a:avLst/>
          </a:prstGeom>
          <a:solidFill>
            <a:schemeClr val="tx1">
              <a:lumMod val="50000"/>
              <a:lumOff val="50000"/>
            </a:schemeClr>
          </a:solidFill>
          <a:ln>
            <a:noFill/>
          </a:ln>
        </p:spPr>
        <p:txBody>
          <a:bodyPr wrap="square" anchor="ctr">
            <a:noAutofit/>
          </a:bodyPr>
          <a:lstStyle/>
          <a:p>
            <a:pPr algn="ctr">
              <a:spcAft>
                <a:spcPts val="600"/>
              </a:spcAft>
            </a:pPr>
            <a:r>
              <a:rPr lang="en-US" sz="800" dirty="0">
                <a:solidFill>
                  <a:srgbClr val="FFFFFF"/>
                </a:solidFill>
              </a:rPr>
              <a:t>Historian: Max Spence</a:t>
            </a:r>
          </a:p>
        </p:txBody>
      </p:sp>
      <p:pic>
        <p:nvPicPr>
          <p:cNvPr id="10" name="Picture 16" descr="Samuel Shumway.jpg">
            <a:extLst>
              <a:ext uri="{FF2B5EF4-FFF2-40B4-BE49-F238E27FC236}">
                <a16:creationId xmlns:a16="http://schemas.microsoft.com/office/drawing/2014/main" id="{3626D5DB-21C6-E0C7-CD90-092B1DC578B0}"/>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286256" y="3255622"/>
            <a:ext cx="1865376" cy="1943907"/>
          </a:xfrm>
          <a:prstGeom prst="rect">
            <a:avLst/>
          </a:prstGeom>
        </p:spPr>
      </p:pic>
      <p:sp>
        <p:nvSpPr>
          <p:cNvPr id="22" name="TextBox 21">
            <a:extLst>
              <a:ext uri="{FF2B5EF4-FFF2-40B4-BE49-F238E27FC236}">
                <a16:creationId xmlns:a16="http://schemas.microsoft.com/office/drawing/2014/main" id="{632DF20F-462D-1F47-AF3B-619C0821D48F}"/>
              </a:ext>
            </a:extLst>
          </p:cNvPr>
          <p:cNvSpPr txBox="1"/>
          <p:nvPr/>
        </p:nvSpPr>
        <p:spPr>
          <a:xfrm>
            <a:off x="1287463" y="5165725"/>
            <a:ext cx="1865313" cy="528638"/>
          </a:xfrm>
          <a:prstGeom prst="rect">
            <a:avLst/>
          </a:prstGeom>
          <a:solidFill>
            <a:schemeClr val="tx1">
              <a:lumMod val="50000"/>
              <a:lumOff val="50000"/>
            </a:schemeClr>
          </a:solidFill>
          <a:ln>
            <a:noFill/>
          </a:ln>
        </p:spPr>
        <p:txBody>
          <a:bodyPr wrap="square" rtlCol="0" anchor="ctr">
            <a:noAutofit/>
          </a:bodyPr>
          <a:lstStyle/>
          <a:p>
            <a:pPr algn="ctr">
              <a:spcAft>
                <a:spcPts val="600"/>
              </a:spcAft>
            </a:pPr>
            <a:r>
              <a:rPr lang="en-US" sz="800" dirty="0">
                <a:solidFill>
                  <a:srgbClr val="FFFFFF"/>
                </a:solidFill>
              </a:rPr>
              <a:t>President: Sam Shumway</a:t>
            </a:r>
          </a:p>
        </p:txBody>
      </p:sp>
      <p:pic>
        <p:nvPicPr>
          <p:cNvPr id="18" name="Picture 18" descr="IMG_1371.JPG">
            <a:extLst>
              <a:ext uri="{FF2B5EF4-FFF2-40B4-BE49-F238E27FC236}">
                <a16:creationId xmlns:a16="http://schemas.microsoft.com/office/drawing/2014/main" id="{95856935-24D5-B6F8-08FC-AA613A91319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rot="5400000">
            <a:off x="7303680" y="3164295"/>
            <a:ext cx="1924991" cy="2091690"/>
          </a:xfrm>
          <a:prstGeom prst="rect">
            <a:avLst/>
          </a:prstGeom>
        </p:spPr>
      </p:pic>
      <p:sp>
        <p:nvSpPr>
          <p:cNvPr id="26" name="Rectangle 25">
            <a:extLst>
              <a:ext uri="{FF2B5EF4-FFF2-40B4-BE49-F238E27FC236}">
                <a16:creationId xmlns:a16="http://schemas.microsoft.com/office/drawing/2014/main" id="{66081E24-FE2F-FA40-A1A8-E8F224532609}"/>
              </a:ext>
            </a:extLst>
          </p:cNvPr>
          <p:cNvSpPr/>
          <p:nvPr/>
        </p:nvSpPr>
        <p:spPr>
          <a:xfrm>
            <a:off x="5260975" y="5165725"/>
            <a:ext cx="1876425" cy="528638"/>
          </a:xfrm>
          <a:prstGeom prst="rect">
            <a:avLst/>
          </a:prstGeom>
          <a:solidFill>
            <a:schemeClr val="tx1">
              <a:lumMod val="50000"/>
              <a:lumOff val="50000"/>
            </a:schemeClr>
          </a:solidFill>
          <a:ln>
            <a:noFill/>
          </a:ln>
        </p:spPr>
        <p:txBody>
          <a:bodyPr wrap="square" anchor="ctr">
            <a:noAutofit/>
          </a:bodyPr>
          <a:lstStyle/>
          <a:p>
            <a:pPr algn="ctr">
              <a:spcAft>
                <a:spcPts val="600"/>
              </a:spcAft>
            </a:pPr>
            <a:r>
              <a:rPr lang="en-US" sz="800" dirty="0">
                <a:solidFill>
                  <a:srgbClr val="FFFFFF"/>
                </a:solidFill>
              </a:rPr>
              <a:t>Secretary: Matt Sanchez</a:t>
            </a:r>
          </a:p>
        </p:txBody>
      </p:sp>
      <p:sp>
        <p:nvSpPr>
          <p:cNvPr id="28" name="Rectangle 27">
            <a:extLst>
              <a:ext uri="{FF2B5EF4-FFF2-40B4-BE49-F238E27FC236}">
                <a16:creationId xmlns:a16="http://schemas.microsoft.com/office/drawing/2014/main" id="{C7C8BF38-C022-3E48-AD2B-0EF42A818115}"/>
              </a:ext>
            </a:extLst>
          </p:cNvPr>
          <p:cNvSpPr/>
          <p:nvPr/>
        </p:nvSpPr>
        <p:spPr>
          <a:xfrm>
            <a:off x="7205663" y="5165725"/>
            <a:ext cx="2106613" cy="528638"/>
          </a:xfrm>
          <a:prstGeom prst="rect">
            <a:avLst/>
          </a:prstGeom>
          <a:solidFill>
            <a:schemeClr val="tx1">
              <a:lumMod val="50000"/>
              <a:lumOff val="50000"/>
            </a:schemeClr>
          </a:solidFill>
          <a:ln>
            <a:noFill/>
          </a:ln>
        </p:spPr>
        <p:txBody>
          <a:bodyPr wrap="square" anchor="ctr">
            <a:noAutofit/>
          </a:bodyPr>
          <a:lstStyle/>
          <a:p>
            <a:pPr algn="ctr">
              <a:spcAft>
                <a:spcPts val="600"/>
              </a:spcAft>
            </a:pPr>
            <a:r>
              <a:rPr lang="en-US" sz="800" dirty="0" err="1">
                <a:solidFill>
                  <a:srgbClr val="FFFFFF"/>
                </a:solidFill>
              </a:rPr>
              <a:t>Tresurer</a:t>
            </a:r>
            <a:r>
              <a:rPr lang="en-US" sz="800" dirty="0">
                <a:solidFill>
                  <a:srgbClr val="FFFFFF"/>
                </a:solidFill>
              </a:rPr>
              <a:t>: Matt </a:t>
            </a:r>
            <a:r>
              <a:rPr lang="en-US" sz="800" dirty="0" err="1">
                <a:solidFill>
                  <a:srgbClr val="FFFFFF"/>
                </a:solidFill>
              </a:rPr>
              <a:t>Bushik</a:t>
            </a:r>
            <a:endParaRPr lang="en-US" sz="800" dirty="0">
              <a:solidFill>
                <a:srgbClr val="FFFFFF"/>
              </a:solidFill>
            </a:endParaRPr>
          </a:p>
        </p:txBody>
      </p:sp>
    </p:spTree>
    <p:extLst>
      <p:ext uri="{BB962C8B-B14F-4D97-AF65-F5344CB8AC3E}">
        <p14:creationId xmlns:p14="http://schemas.microsoft.com/office/powerpoint/2010/main" val="2881895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93E5FAF-878E-C840-98D5-3E527731D444}"/>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Membership Requirements </a:t>
            </a:r>
          </a:p>
        </p:txBody>
      </p:sp>
      <p:sp>
        <p:nvSpPr>
          <p:cNvPr id="3" name="Content Placeholder 2">
            <a:extLst>
              <a:ext uri="{FF2B5EF4-FFF2-40B4-BE49-F238E27FC236}">
                <a16:creationId xmlns:a16="http://schemas.microsoft.com/office/drawing/2014/main" id="{012398BA-1E38-554C-A532-4A22C1C8697D}"/>
              </a:ext>
            </a:extLst>
          </p:cNvPr>
          <p:cNvSpPr>
            <a:spLocks noGrp="1"/>
          </p:cNvSpPr>
          <p:nvPr>
            <p:ph idx="1"/>
          </p:nvPr>
        </p:nvSpPr>
        <p:spPr>
          <a:xfrm>
            <a:off x="1367624" y="2490436"/>
            <a:ext cx="9708995" cy="3567173"/>
          </a:xfrm>
        </p:spPr>
        <p:txBody>
          <a:bodyPr anchor="ctr">
            <a:normAutofit fontScale="77500" lnSpcReduction="20000"/>
          </a:bodyPr>
          <a:lstStyle/>
          <a:p>
            <a:r>
              <a:rPr lang="en-US" dirty="0"/>
              <a:t>Limited to 25% of the student body</a:t>
            </a:r>
          </a:p>
          <a:p>
            <a:r>
              <a:rPr lang="en-US" dirty="0"/>
              <a:t>Must maintain a 3.0 GPA</a:t>
            </a:r>
          </a:p>
          <a:p>
            <a:r>
              <a:rPr lang="en-US" dirty="0"/>
              <a:t>OMS I &amp; OMS II</a:t>
            </a:r>
          </a:p>
          <a:p>
            <a:pPr lvl="1"/>
            <a:r>
              <a:rPr lang="en-US" dirty="0"/>
              <a:t>Complete 12 hours of community service each semester</a:t>
            </a:r>
          </a:p>
          <a:p>
            <a:pPr lvl="1"/>
            <a:r>
              <a:rPr lang="en-US" dirty="0"/>
              <a:t>5 hours from SSP events and 5 from non-SSP events</a:t>
            </a:r>
          </a:p>
          <a:p>
            <a:pPr lvl="1"/>
            <a:r>
              <a:rPr lang="en-US" dirty="0"/>
              <a:t>2 additional hours from either category</a:t>
            </a:r>
          </a:p>
          <a:p>
            <a:r>
              <a:rPr lang="en-US" dirty="0"/>
              <a:t>OMSIII &amp; OMSIV Years</a:t>
            </a:r>
          </a:p>
          <a:p>
            <a:pPr lvl="1"/>
            <a:r>
              <a:rPr lang="en-US" dirty="0"/>
              <a:t>12 hours of any community service per year</a:t>
            </a:r>
          </a:p>
          <a:p>
            <a:r>
              <a:rPr lang="en-US" dirty="0"/>
              <a:t>COVID19 Policy: </a:t>
            </a:r>
          </a:p>
          <a:p>
            <a:pPr lvl="1"/>
            <a:r>
              <a:rPr lang="en-US" dirty="0"/>
              <a:t>In order to promote public health measures and ensure the safety of our members, we did not require mandatory non-SSP event hours for the Spring or Fall semesters of 2020. We did require participation in at least 1  virtual SSP-sponsored serve event per semester. </a:t>
            </a:r>
          </a:p>
          <a:p>
            <a:pPr lvl="1"/>
            <a:endParaRPr lang="en-US" dirty="0"/>
          </a:p>
          <a:p>
            <a:endParaRPr lang="en-US" sz="2400" dirty="0"/>
          </a:p>
        </p:txBody>
      </p:sp>
    </p:spTree>
    <p:extLst>
      <p:ext uri="{BB962C8B-B14F-4D97-AF65-F5344CB8AC3E}">
        <p14:creationId xmlns:p14="http://schemas.microsoft.com/office/powerpoint/2010/main" val="2186475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9586B5D-A31A-2548-B3D2-06E5A2569BD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What is an SSP event? </a:t>
            </a:r>
          </a:p>
        </p:txBody>
      </p:sp>
      <p:sp>
        <p:nvSpPr>
          <p:cNvPr id="3" name="Content Placeholder 2">
            <a:extLst>
              <a:ext uri="{FF2B5EF4-FFF2-40B4-BE49-F238E27FC236}">
                <a16:creationId xmlns:a16="http://schemas.microsoft.com/office/drawing/2014/main" id="{9C25572B-42E9-0F43-9D5A-7BE45D9B249C}"/>
              </a:ext>
            </a:extLst>
          </p:cNvPr>
          <p:cNvSpPr>
            <a:spLocks noGrp="1"/>
          </p:cNvSpPr>
          <p:nvPr>
            <p:ph idx="1"/>
          </p:nvPr>
        </p:nvSpPr>
        <p:spPr>
          <a:xfrm>
            <a:off x="1367624" y="2490436"/>
            <a:ext cx="9708995" cy="3567173"/>
          </a:xfrm>
        </p:spPr>
        <p:txBody>
          <a:bodyPr anchor="ctr">
            <a:normAutofit/>
          </a:bodyPr>
          <a:lstStyle/>
          <a:p>
            <a:r>
              <a:rPr lang="en-US" sz="2400"/>
              <a:t>Anything that is established as an SSP event by the E board</a:t>
            </a:r>
          </a:p>
          <a:p>
            <a:endParaRPr lang="en-US" sz="2400"/>
          </a:p>
          <a:p>
            <a:r>
              <a:rPr lang="en-US" sz="2400"/>
              <a:t>Must better LECOM and/or the community </a:t>
            </a:r>
          </a:p>
          <a:p>
            <a:endParaRPr lang="en-US" sz="2400"/>
          </a:p>
          <a:p>
            <a:r>
              <a:rPr lang="en-US" sz="2400"/>
              <a:t>If the event is co-sponsored with another club you have the option to record it as either SSP or non-SSP </a:t>
            </a:r>
          </a:p>
          <a:p>
            <a:endParaRPr lang="en-US" sz="2400"/>
          </a:p>
          <a:p>
            <a:endParaRPr lang="en-US" sz="2400"/>
          </a:p>
        </p:txBody>
      </p:sp>
    </p:spTree>
    <p:extLst>
      <p:ext uri="{BB962C8B-B14F-4D97-AF65-F5344CB8AC3E}">
        <p14:creationId xmlns:p14="http://schemas.microsoft.com/office/powerpoint/2010/main" val="3308703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4909ED1D-D080-C641-B2FE-07BFA5F681D5}"/>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Inductions </a:t>
            </a:r>
          </a:p>
        </p:txBody>
      </p:sp>
      <p:sp>
        <p:nvSpPr>
          <p:cNvPr id="3" name="Content Placeholder 2">
            <a:extLst>
              <a:ext uri="{FF2B5EF4-FFF2-40B4-BE49-F238E27FC236}">
                <a16:creationId xmlns:a16="http://schemas.microsoft.com/office/drawing/2014/main" id="{414EDC36-F8D8-D043-ABAD-B827D91AE176}"/>
              </a:ext>
            </a:extLst>
          </p:cNvPr>
          <p:cNvSpPr>
            <a:spLocks noGrp="1"/>
          </p:cNvSpPr>
          <p:nvPr>
            <p:ph idx="1"/>
          </p:nvPr>
        </p:nvSpPr>
        <p:spPr>
          <a:xfrm>
            <a:off x="1367624" y="2490436"/>
            <a:ext cx="9708995" cy="3567173"/>
          </a:xfrm>
        </p:spPr>
        <p:txBody>
          <a:bodyPr anchor="ctr">
            <a:normAutofit/>
          </a:bodyPr>
          <a:lstStyle/>
          <a:p>
            <a:r>
              <a:rPr lang="en-US" sz="2400" dirty="0"/>
              <a:t>Inductions take place each semester</a:t>
            </a:r>
          </a:p>
          <a:p>
            <a:endParaRPr lang="en-US" sz="2400" dirty="0"/>
          </a:p>
          <a:p>
            <a:r>
              <a:rPr lang="en-US" sz="2400" dirty="0"/>
              <a:t>OMSI application invitations are sent out to everyone meeting our requirements in January and induction occurs in March</a:t>
            </a:r>
          </a:p>
          <a:p>
            <a:endParaRPr lang="en-US" sz="2400" dirty="0"/>
          </a:p>
          <a:p>
            <a:r>
              <a:rPr lang="en-US" sz="2400" dirty="0"/>
              <a:t>OMS2 applications are sent out in September</a:t>
            </a:r>
          </a:p>
          <a:p>
            <a:endParaRPr lang="en-US" sz="2400" dirty="0"/>
          </a:p>
          <a:p>
            <a:pPr marL="0" indent="0">
              <a:buNone/>
            </a:pPr>
            <a:endParaRPr lang="en-US" sz="2400" dirty="0"/>
          </a:p>
        </p:txBody>
      </p:sp>
    </p:spTree>
    <p:extLst>
      <p:ext uri="{BB962C8B-B14F-4D97-AF65-F5344CB8AC3E}">
        <p14:creationId xmlns:p14="http://schemas.microsoft.com/office/powerpoint/2010/main" val="1930080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295B85E5-5D93-F14D-8756-D4582B81AFAD}"/>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Walk a Mile in Her Shoes</a:t>
            </a:r>
          </a:p>
        </p:txBody>
      </p:sp>
      <p:sp>
        <p:nvSpPr>
          <p:cNvPr id="3" name="Content Placeholder 2">
            <a:extLst>
              <a:ext uri="{FF2B5EF4-FFF2-40B4-BE49-F238E27FC236}">
                <a16:creationId xmlns:a16="http://schemas.microsoft.com/office/drawing/2014/main" id="{42F773F1-C629-E640-A0C3-F65A12E54C3D}"/>
              </a:ext>
            </a:extLst>
          </p:cNvPr>
          <p:cNvSpPr>
            <a:spLocks noGrp="1"/>
          </p:cNvSpPr>
          <p:nvPr>
            <p:ph idx="1"/>
          </p:nvPr>
        </p:nvSpPr>
        <p:spPr>
          <a:xfrm>
            <a:off x="1367624" y="2490436"/>
            <a:ext cx="9708995" cy="3567173"/>
          </a:xfrm>
        </p:spPr>
        <p:txBody>
          <a:bodyPr anchor="ctr">
            <a:normAutofit/>
          </a:bodyPr>
          <a:lstStyle/>
          <a:p>
            <a:r>
              <a:rPr lang="en-US" sz="2400" dirty="0"/>
              <a:t>Members of SSP have the opportunity to help the Blackburn Center in Greensburg with the annual “Walk a Mile in Her Shoes” event, which raises awareness of the serious causes, effects, and remediations to men's sexualized violence. </a:t>
            </a:r>
          </a:p>
        </p:txBody>
      </p:sp>
    </p:spTree>
    <p:extLst>
      <p:ext uri="{BB962C8B-B14F-4D97-AF65-F5344CB8AC3E}">
        <p14:creationId xmlns:p14="http://schemas.microsoft.com/office/powerpoint/2010/main" val="2352491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29691BF-7E80-D544-9196-DBB04508B3D0}"/>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Charity Miles App</a:t>
            </a:r>
          </a:p>
        </p:txBody>
      </p:sp>
      <p:sp>
        <p:nvSpPr>
          <p:cNvPr id="3" name="Content Placeholder 2">
            <a:extLst>
              <a:ext uri="{FF2B5EF4-FFF2-40B4-BE49-F238E27FC236}">
                <a16:creationId xmlns:a16="http://schemas.microsoft.com/office/drawing/2014/main" id="{186C2A54-620F-6745-957F-9247A2C1FC94}"/>
              </a:ext>
            </a:extLst>
          </p:cNvPr>
          <p:cNvSpPr>
            <a:spLocks noGrp="1"/>
          </p:cNvSpPr>
          <p:nvPr>
            <p:ph idx="1"/>
          </p:nvPr>
        </p:nvSpPr>
        <p:spPr>
          <a:xfrm>
            <a:off x="1367624" y="2490436"/>
            <a:ext cx="9708995" cy="3567173"/>
          </a:xfrm>
        </p:spPr>
        <p:txBody>
          <a:bodyPr anchor="ctr">
            <a:normAutofit/>
          </a:bodyPr>
          <a:lstStyle/>
          <a:p>
            <a:r>
              <a:rPr lang="en-US" sz="2400"/>
              <a:t>SSP members are able to log miles through running, walking, biking, etc. which in turn earns money for various charity groups that the student selects. </a:t>
            </a:r>
          </a:p>
        </p:txBody>
      </p:sp>
    </p:spTree>
    <p:extLst>
      <p:ext uri="{BB962C8B-B14F-4D97-AF65-F5344CB8AC3E}">
        <p14:creationId xmlns:p14="http://schemas.microsoft.com/office/powerpoint/2010/main" val="2072762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509</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Sigma Sigma Phi- Gamma Chapter </vt:lpstr>
      <vt:lpstr>Mission</vt:lpstr>
      <vt:lpstr>Who we are </vt:lpstr>
      <vt:lpstr>Class of 2025 Eboard</vt:lpstr>
      <vt:lpstr>Membership Requirements </vt:lpstr>
      <vt:lpstr>What is an SSP event? </vt:lpstr>
      <vt:lpstr>Inductions </vt:lpstr>
      <vt:lpstr>Walk a Mile in Her Shoes</vt:lpstr>
      <vt:lpstr>Charity Miles App</vt:lpstr>
      <vt:lpstr>Be the Match</vt:lpstr>
      <vt:lpstr>What does membership mean?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Sigma Sigma Phi- Gamma Chapter</dc:title>
  <dc:creator>Caleb Hogge</dc:creator>
  <cp:lastModifiedBy>Michael Whit</cp:lastModifiedBy>
  <cp:revision>66</cp:revision>
  <dcterms:created xsi:type="dcterms:W3CDTF">2021-09-16T13:34:38Z</dcterms:created>
  <dcterms:modified xsi:type="dcterms:W3CDTF">2022-09-19T13:40:01Z</dcterms:modified>
</cp:coreProperties>
</file>