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7" roundtripDataSignature="AMtx7mghK/U6mSR0aU/TFKlRKIs+/Kos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customschemas.google.com/relationships/presentationmetadata" Target="metadata"/><Relationship Id="rId2" Type="http://schemas.openxmlformats.org/officeDocument/2006/relationships/slide" Target="slides/slide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ee1d113e5c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4" name="Google Shape;174;gee1d113e5c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4" name="Google Shape;18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6" name="Google Shape;20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1599f36d6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2" name="Google Shape;122;g11599f36d6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1599f36d65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3" name="Google Shape;133;g11599f36d65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ee1d113e5c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4" name="Google Shape;144;gee1d113e5c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4" name="Google Shape;15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4" name="Google Shape;16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0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l="29432" t="9089" r="4281"/>
          <a:stretch/>
        </p:blipFill>
        <p:spPr>
          <a:xfrm>
            <a:off x="20" y="585526"/>
            <a:ext cx="5717976" cy="5509058"/>
          </a:xfrm>
          <a:custGeom>
            <a:avLst/>
            <a:gdLst/>
            <a:ahLst/>
            <a:cxnLst/>
            <a:rect l="l" t="t" r="r" b="b"/>
            <a:pathLst>
              <a:path w="5718636" h="5509675" extrusionOk="0">
                <a:moveTo>
                  <a:pt x="0" y="0"/>
                </a:moveTo>
                <a:lnTo>
                  <a:pt x="2672821" y="0"/>
                </a:lnTo>
                <a:lnTo>
                  <a:pt x="2673116" y="639"/>
                </a:lnTo>
                <a:lnTo>
                  <a:pt x="3175662" y="639"/>
                </a:lnTo>
                <a:lnTo>
                  <a:pt x="5718636" y="5509675"/>
                </a:lnTo>
                <a:lnTo>
                  <a:pt x="502842" y="5509675"/>
                </a:lnTo>
                <a:lnTo>
                  <a:pt x="502842" y="5509036"/>
                </a:lnTo>
                <a:lnTo>
                  <a:pt x="0" y="5509036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85" name="Google Shape;85;p1"/>
          <p:cNvSpPr/>
          <p:nvPr/>
        </p:nvSpPr>
        <p:spPr>
          <a:xfrm flipH="1">
            <a:off x="3842619" y="585526"/>
            <a:ext cx="8349381" cy="5509038"/>
          </a:xfrm>
          <a:custGeom>
            <a:avLst/>
            <a:gdLst/>
            <a:ahLst/>
            <a:cxnLst/>
            <a:rect l="l" t="t" r="r" b="b"/>
            <a:pathLst>
              <a:path w="8349381" h="5509038" extrusionOk="0">
                <a:moveTo>
                  <a:pt x="0" y="0"/>
                </a:moveTo>
                <a:lnTo>
                  <a:pt x="8349381" y="0"/>
                </a:lnTo>
                <a:lnTo>
                  <a:pt x="5806407" y="5509038"/>
                </a:lnTo>
                <a:lnTo>
                  <a:pt x="0" y="5509038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 txBox="1">
            <a:spLocks noGrp="1"/>
          </p:cNvSpPr>
          <p:nvPr>
            <p:ph type="subTitle" idx="1"/>
          </p:nvPr>
        </p:nvSpPr>
        <p:spPr>
          <a:xfrm>
            <a:off x="5986272" y="3651047"/>
            <a:ext cx="5370576" cy="911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</a:pPr>
            <a:r>
              <a:rPr lang="en-US" sz="2000" dirty="0">
                <a:solidFill>
                  <a:srgbClr val="FFFFFF"/>
                </a:solidFill>
              </a:rPr>
              <a:t>Idaho College of Osteopathic Medicine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</a:pPr>
            <a:r>
              <a:rPr lang="en-US" sz="2000" dirty="0">
                <a:solidFill>
                  <a:srgbClr val="FFFFFF"/>
                </a:solidFill>
              </a:rPr>
              <a:t>Annual Report 2022</a:t>
            </a:r>
            <a:endParaRPr dirty="0"/>
          </a:p>
        </p:txBody>
      </p:sp>
      <p:sp>
        <p:nvSpPr>
          <p:cNvPr id="87" name="Google Shape;87;p1"/>
          <p:cNvSpPr txBox="1">
            <a:spLocks noGrp="1"/>
          </p:cNvSpPr>
          <p:nvPr>
            <p:ph type="ctrTitle"/>
          </p:nvPr>
        </p:nvSpPr>
        <p:spPr>
          <a:xfrm>
            <a:off x="5673747" y="1408814"/>
            <a:ext cx="5683102" cy="2235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Calibri"/>
              <a:buNone/>
            </a:pPr>
            <a:r>
              <a:rPr lang="en-US" sz="5400">
                <a:solidFill>
                  <a:srgbClr val="FFFFFF"/>
                </a:solidFill>
              </a:rPr>
              <a:t>Sigma Sigma Phi</a:t>
            </a:r>
            <a:br>
              <a:rPr lang="en-US" sz="5400">
                <a:solidFill>
                  <a:srgbClr val="FFFFFF"/>
                </a:solidFill>
              </a:rPr>
            </a:br>
            <a:r>
              <a:rPr lang="en-US" sz="5400">
                <a:solidFill>
                  <a:srgbClr val="FFFFFF"/>
                </a:solidFill>
              </a:rPr>
              <a:t>Iota Delta Chapter</a:t>
            </a:r>
            <a:endParaRPr/>
          </a:p>
        </p:txBody>
      </p:sp>
      <p:pic>
        <p:nvPicPr>
          <p:cNvPr id="88" name="Google Shape;88;p1" descr="History — ΣΣΦ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22555" y="0"/>
            <a:ext cx="2129623" cy="2604018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 descr="Idaho College of Osteopathic Medicine - ICOM - Home | Facebook"/>
          <p:cNvSpPr/>
          <p:nvPr/>
        </p:nvSpPr>
        <p:spPr>
          <a:xfrm>
            <a:off x="10023534" y="4698610"/>
            <a:ext cx="2129622" cy="2038310"/>
          </a:xfrm>
          <a:prstGeom prst="ellipse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ee1d113e5c_0_15"/>
          <p:cNvSpPr/>
          <p:nvPr/>
        </p:nvSpPr>
        <p:spPr>
          <a:xfrm>
            <a:off x="1524" y="0"/>
            <a:ext cx="12189000" cy="6858000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gee1d113e5c_0_15"/>
          <p:cNvSpPr/>
          <p:nvPr/>
        </p:nvSpPr>
        <p:spPr>
          <a:xfrm>
            <a:off x="4293155" y="457200"/>
            <a:ext cx="7898845" cy="5909113"/>
          </a:xfrm>
          <a:custGeom>
            <a:avLst/>
            <a:gdLst/>
            <a:ahLst/>
            <a:cxnLst/>
            <a:rect l="l" t="t" r="r" b="b"/>
            <a:pathLst>
              <a:path w="7898845" h="5909113" extrusionOk="0">
                <a:moveTo>
                  <a:pt x="3848214" y="0"/>
                </a:moveTo>
                <a:lnTo>
                  <a:pt x="7898845" y="0"/>
                </a:lnTo>
                <a:lnTo>
                  <a:pt x="7898845" y="5907437"/>
                </a:lnTo>
                <a:lnTo>
                  <a:pt x="7778213" y="5907437"/>
                </a:lnTo>
                <a:lnTo>
                  <a:pt x="7778213" y="5909093"/>
                </a:lnTo>
                <a:lnTo>
                  <a:pt x="7485321" y="5909093"/>
                </a:lnTo>
                <a:lnTo>
                  <a:pt x="7485321" y="5909094"/>
                </a:lnTo>
                <a:lnTo>
                  <a:pt x="4228895" y="5909094"/>
                </a:lnTo>
                <a:lnTo>
                  <a:pt x="4228895" y="5909112"/>
                </a:lnTo>
                <a:lnTo>
                  <a:pt x="3936003" y="5909112"/>
                </a:lnTo>
                <a:lnTo>
                  <a:pt x="3936003" y="5909113"/>
                </a:lnTo>
                <a:lnTo>
                  <a:pt x="0" y="5909113"/>
                </a:lnTo>
                <a:lnTo>
                  <a:pt x="2796838" y="1676"/>
                </a:lnTo>
                <a:lnTo>
                  <a:pt x="2916686" y="1676"/>
                </a:lnTo>
                <a:lnTo>
                  <a:pt x="2917470" y="20"/>
                </a:lnTo>
                <a:lnTo>
                  <a:pt x="3210362" y="20"/>
                </a:lnTo>
                <a:lnTo>
                  <a:pt x="3210362" y="19"/>
                </a:lnTo>
                <a:lnTo>
                  <a:pt x="3555322" y="19"/>
                </a:lnTo>
                <a:lnTo>
                  <a:pt x="3555322" y="1"/>
                </a:lnTo>
                <a:lnTo>
                  <a:pt x="3848214" y="1"/>
                </a:lnTo>
                <a:close/>
              </a:path>
            </a:pathLst>
          </a:custGeom>
          <a:solidFill>
            <a:srgbClr val="B4B4B4">
              <a:alpha val="4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gee1d113e5c_0_15"/>
          <p:cNvSpPr/>
          <p:nvPr/>
        </p:nvSpPr>
        <p:spPr>
          <a:xfrm>
            <a:off x="0" y="458858"/>
            <a:ext cx="6769978" cy="5905761"/>
          </a:xfrm>
          <a:custGeom>
            <a:avLst/>
            <a:gdLst/>
            <a:ahLst/>
            <a:cxnLst/>
            <a:rect l="l" t="t" r="r" b="b"/>
            <a:pathLst>
              <a:path w="6769978" h="5905761" extrusionOk="0">
                <a:moveTo>
                  <a:pt x="0" y="0"/>
                </a:moveTo>
                <a:lnTo>
                  <a:pt x="6769978" y="0"/>
                </a:lnTo>
                <a:lnTo>
                  <a:pt x="3973138" y="5905761"/>
                </a:lnTo>
                <a:lnTo>
                  <a:pt x="0" y="5905761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gee1d113e5c_0_15"/>
          <p:cNvSpPr txBox="1">
            <a:spLocks noGrp="1"/>
          </p:cNvSpPr>
          <p:nvPr>
            <p:ph type="title"/>
          </p:nvPr>
        </p:nvSpPr>
        <p:spPr>
          <a:xfrm>
            <a:off x="838201" y="1710127"/>
            <a:ext cx="3431700" cy="36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Q&amp;A Sessions</a:t>
            </a:r>
            <a:endParaRPr/>
          </a:p>
        </p:txBody>
      </p:sp>
      <p:sp>
        <p:nvSpPr>
          <p:cNvPr id="180" name="Google Shape;180;gee1d113e5c_0_15"/>
          <p:cNvSpPr txBox="1">
            <a:spLocks noGrp="1"/>
          </p:cNvSpPr>
          <p:nvPr>
            <p:ph type="body" idx="1"/>
          </p:nvPr>
        </p:nvSpPr>
        <p:spPr>
          <a:xfrm>
            <a:off x="7012400" y="765675"/>
            <a:ext cx="4581000" cy="54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Board Preparation Q&amp;A </a:t>
            </a:r>
            <a:endParaRPr sz="2000"/>
          </a:p>
          <a:p>
            <a:pPr marL="685800" lvl="1" indent="-241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Virtual meetings will be hosted by SSP members to provide board prep tips and tricks to OMS I-III students</a:t>
            </a:r>
            <a:endParaRPr sz="2000"/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Specialty Selection Q&amp;A </a:t>
            </a:r>
            <a:endParaRPr sz="2000"/>
          </a:p>
          <a:p>
            <a:pPr marL="68580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Virtual meetings will be held by senior SSP members to discuss topics of consideration for deciding on a specialty </a:t>
            </a:r>
            <a:endParaRPr sz="2000"/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Residency Application Q&amp;A </a:t>
            </a:r>
            <a:endParaRPr sz="2000"/>
          </a:p>
          <a:p>
            <a:pPr marL="68580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Virtual meetings will be hosted by senior SSP members to discuss the timeline of residency applications and personal statements</a:t>
            </a:r>
            <a:endParaRPr sz="2000"/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000"/>
          </a:p>
        </p:txBody>
      </p:sp>
      <p:sp>
        <p:nvSpPr>
          <p:cNvPr id="181" name="Google Shape;181;gee1d113e5c_0_15" descr="Idaho College of Osteopathic Medicine - ICOM - Home | Facebook"/>
          <p:cNvSpPr/>
          <p:nvPr/>
        </p:nvSpPr>
        <p:spPr>
          <a:xfrm>
            <a:off x="-4571" y="4732421"/>
            <a:ext cx="2129700" cy="2038200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00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7"/>
          <p:cNvPicPr preferRelativeResize="0"/>
          <p:nvPr/>
        </p:nvPicPr>
        <p:blipFill rotWithShape="1">
          <a:blip r:embed="rId3">
            <a:alphaModFix/>
          </a:blip>
          <a:srcRect l="13690" t="5637" r="13682" b="44823"/>
          <a:stretch/>
        </p:blipFill>
        <p:spPr>
          <a:xfrm>
            <a:off x="5186539" y="939325"/>
            <a:ext cx="2188698" cy="2190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7"/>
          <p:cNvPicPr preferRelativeResize="0"/>
          <p:nvPr/>
        </p:nvPicPr>
        <p:blipFill rotWithShape="1">
          <a:blip r:embed="rId4">
            <a:alphaModFix/>
          </a:blip>
          <a:srcRect l="17324" t="5382" r="19861" b="54746"/>
          <a:stretch/>
        </p:blipFill>
        <p:spPr>
          <a:xfrm>
            <a:off x="1208775" y="939334"/>
            <a:ext cx="2308576" cy="2190917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7"/>
          <p:cNvSpPr/>
          <p:nvPr/>
        </p:nvSpPr>
        <p:spPr>
          <a:xfrm rot="10800000" flipH="1">
            <a:off x="1737488" y="470794"/>
            <a:ext cx="2308583" cy="2741196"/>
          </a:xfrm>
          <a:custGeom>
            <a:avLst/>
            <a:gdLst/>
            <a:ahLst/>
            <a:cxnLst/>
            <a:rect l="l" t="t" r="r" b="b"/>
            <a:pathLst>
              <a:path w="2308583" h="2741196" extrusionOk="0">
                <a:moveTo>
                  <a:pt x="2308583" y="2741196"/>
                </a:moveTo>
                <a:lnTo>
                  <a:pt x="462" y="2741196"/>
                </a:lnTo>
                <a:cubicBezTo>
                  <a:pt x="-462" y="2647366"/>
                  <a:pt x="923" y="2563167"/>
                  <a:pt x="0" y="2469337"/>
                </a:cubicBezTo>
                <a:lnTo>
                  <a:pt x="2022607" y="2470269"/>
                </a:lnTo>
                <a:lnTo>
                  <a:pt x="2022607" y="0"/>
                </a:lnTo>
                <a:lnTo>
                  <a:pt x="2308583" y="0"/>
                </a:lnTo>
                <a:close/>
              </a:path>
            </a:pathLst>
          </a:custGeom>
          <a:solidFill>
            <a:srgbClr val="0C0C0C">
              <a:alpha val="7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7"/>
          <p:cNvSpPr txBox="1"/>
          <p:nvPr/>
        </p:nvSpPr>
        <p:spPr>
          <a:xfrm>
            <a:off x="122050" y="1336500"/>
            <a:ext cx="14085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President</a:t>
            </a: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Shaunton Stubbs</a:t>
            </a: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OMS-IV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7"/>
          <p:cNvSpPr txBox="1"/>
          <p:nvPr/>
        </p:nvSpPr>
        <p:spPr>
          <a:xfrm>
            <a:off x="4046075" y="1198050"/>
            <a:ext cx="11946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Vice President</a:t>
            </a: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Heidi Dreher</a:t>
            </a: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OMS-IV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7"/>
          <p:cNvSpPr txBox="1"/>
          <p:nvPr/>
        </p:nvSpPr>
        <p:spPr>
          <a:xfrm>
            <a:off x="7897250" y="1018825"/>
            <a:ext cx="11202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Executive Director-National Liaison</a:t>
            </a: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Roni Graham</a:t>
            </a: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OMS-IV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7"/>
          <p:cNvSpPr txBox="1"/>
          <p:nvPr/>
        </p:nvSpPr>
        <p:spPr>
          <a:xfrm>
            <a:off x="47650" y="4451950"/>
            <a:ext cx="11946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Secretary</a:t>
            </a: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Katie</a:t>
            </a: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S</a:t>
            </a: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aunders</a:t>
            </a: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OMS-IV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7"/>
          <p:cNvSpPr txBox="1"/>
          <p:nvPr/>
        </p:nvSpPr>
        <p:spPr>
          <a:xfrm>
            <a:off x="8050950" y="4451975"/>
            <a:ext cx="11946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Historian</a:t>
            </a: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Megan Peterson</a:t>
            </a: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OMS-IV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4" name="Google Shape;194;p7"/>
          <p:cNvPicPr preferRelativeResize="0"/>
          <p:nvPr/>
        </p:nvPicPr>
        <p:blipFill rotWithShape="1">
          <a:blip r:embed="rId5">
            <a:alphaModFix/>
          </a:blip>
          <a:srcRect l="22480" t="6959" r="16215" b="53962"/>
          <a:stretch/>
        </p:blipFill>
        <p:spPr>
          <a:xfrm>
            <a:off x="9079152" y="919700"/>
            <a:ext cx="2374498" cy="226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7"/>
          <p:cNvPicPr preferRelativeResize="0"/>
          <p:nvPr/>
        </p:nvPicPr>
        <p:blipFill rotWithShape="1">
          <a:blip r:embed="rId6">
            <a:alphaModFix/>
          </a:blip>
          <a:srcRect l="9412" t="4480" r="13622" b="49936"/>
          <a:stretch/>
        </p:blipFill>
        <p:spPr>
          <a:xfrm>
            <a:off x="1126019" y="3956788"/>
            <a:ext cx="2474093" cy="2190926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7"/>
          <p:cNvSpPr/>
          <p:nvPr/>
        </p:nvSpPr>
        <p:spPr>
          <a:xfrm rot="10800000" flipH="1">
            <a:off x="9577288" y="470794"/>
            <a:ext cx="2308583" cy="2741196"/>
          </a:xfrm>
          <a:custGeom>
            <a:avLst/>
            <a:gdLst/>
            <a:ahLst/>
            <a:cxnLst/>
            <a:rect l="l" t="t" r="r" b="b"/>
            <a:pathLst>
              <a:path w="2308583" h="2741196" extrusionOk="0">
                <a:moveTo>
                  <a:pt x="2308583" y="2741196"/>
                </a:moveTo>
                <a:lnTo>
                  <a:pt x="462" y="2741196"/>
                </a:lnTo>
                <a:cubicBezTo>
                  <a:pt x="-462" y="2647366"/>
                  <a:pt x="923" y="2563167"/>
                  <a:pt x="0" y="2469337"/>
                </a:cubicBezTo>
                <a:lnTo>
                  <a:pt x="2022607" y="2470269"/>
                </a:lnTo>
                <a:lnTo>
                  <a:pt x="2022607" y="0"/>
                </a:lnTo>
                <a:lnTo>
                  <a:pt x="2308583" y="0"/>
                </a:lnTo>
                <a:close/>
              </a:path>
            </a:pathLst>
          </a:custGeom>
          <a:solidFill>
            <a:srgbClr val="0C0C0C">
              <a:alpha val="745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7" name="Google Shape;197;p7"/>
          <p:cNvPicPr preferRelativeResize="0"/>
          <p:nvPr/>
        </p:nvPicPr>
        <p:blipFill rotWithShape="1">
          <a:blip r:embed="rId7">
            <a:alphaModFix/>
          </a:blip>
          <a:srcRect l="16490" t="5059" r="11685" b="48899"/>
          <a:stretch/>
        </p:blipFill>
        <p:spPr>
          <a:xfrm>
            <a:off x="5240669" y="3956800"/>
            <a:ext cx="2285779" cy="2190926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7"/>
          <p:cNvSpPr txBox="1"/>
          <p:nvPr/>
        </p:nvSpPr>
        <p:spPr>
          <a:xfrm>
            <a:off x="4120475" y="4405750"/>
            <a:ext cx="11946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Treasurer</a:t>
            </a: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Everett Tosetti, OMS-IV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99" name="Google Shape;199;p7"/>
          <p:cNvPicPr preferRelativeResize="0"/>
          <p:nvPr/>
        </p:nvPicPr>
        <p:blipFill rotWithShape="1">
          <a:blip r:embed="rId8">
            <a:alphaModFix/>
          </a:blip>
          <a:srcRect l="11644" t="6664" r="11644" b="46405"/>
          <a:stretch/>
        </p:blipFill>
        <p:spPr>
          <a:xfrm>
            <a:off x="9128925" y="3920625"/>
            <a:ext cx="2374500" cy="2172184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7"/>
          <p:cNvSpPr/>
          <p:nvPr/>
        </p:nvSpPr>
        <p:spPr>
          <a:xfrm rot="10800000" flipH="1">
            <a:off x="1737488" y="3521194"/>
            <a:ext cx="2308583" cy="2741196"/>
          </a:xfrm>
          <a:custGeom>
            <a:avLst/>
            <a:gdLst/>
            <a:ahLst/>
            <a:cxnLst/>
            <a:rect l="l" t="t" r="r" b="b"/>
            <a:pathLst>
              <a:path w="2308583" h="2741196" extrusionOk="0">
                <a:moveTo>
                  <a:pt x="2308583" y="2741196"/>
                </a:moveTo>
                <a:lnTo>
                  <a:pt x="462" y="2741196"/>
                </a:lnTo>
                <a:cubicBezTo>
                  <a:pt x="-462" y="2647366"/>
                  <a:pt x="923" y="2563167"/>
                  <a:pt x="0" y="2469337"/>
                </a:cubicBezTo>
                <a:lnTo>
                  <a:pt x="2022607" y="2470269"/>
                </a:lnTo>
                <a:lnTo>
                  <a:pt x="2022607" y="0"/>
                </a:lnTo>
                <a:lnTo>
                  <a:pt x="2308583" y="0"/>
                </a:lnTo>
                <a:close/>
              </a:path>
            </a:pathLst>
          </a:custGeom>
          <a:solidFill>
            <a:srgbClr val="0C0C0C">
              <a:alpha val="745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7"/>
          <p:cNvSpPr/>
          <p:nvPr/>
        </p:nvSpPr>
        <p:spPr>
          <a:xfrm rot="10800000" flipH="1">
            <a:off x="5657388" y="3521194"/>
            <a:ext cx="2308583" cy="2741196"/>
          </a:xfrm>
          <a:custGeom>
            <a:avLst/>
            <a:gdLst/>
            <a:ahLst/>
            <a:cxnLst/>
            <a:rect l="l" t="t" r="r" b="b"/>
            <a:pathLst>
              <a:path w="2308583" h="2741196" extrusionOk="0">
                <a:moveTo>
                  <a:pt x="2308583" y="2741196"/>
                </a:moveTo>
                <a:lnTo>
                  <a:pt x="462" y="2741196"/>
                </a:lnTo>
                <a:cubicBezTo>
                  <a:pt x="-462" y="2647366"/>
                  <a:pt x="923" y="2563167"/>
                  <a:pt x="0" y="2469337"/>
                </a:cubicBezTo>
                <a:lnTo>
                  <a:pt x="2022607" y="2470269"/>
                </a:lnTo>
                <a:lnTo>
                  <a:pt x="2022607" y="0"/>
                </a:lnTo>
                <a:lnTo>
                  <a:pt x="2308583" y="0"/>
                </a:lnTo>
                <a:close/>
              </a:path>
            </a:pathLst>
          </a:custGeom>
          <a:solidFill>
            <a:srgbClr val="0C0C0C">
              <a:alpha val="745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7"/>
          <p:cNvSpPr/>
          <p:nvPr/>
        </p:nvSpPr>
        <p:spPr>
          <a:xfrm rot="10800000" flipH="1">
            <a:off x="9577288" y="3521194"/>
            <a:ext cx="2308583" cy="2741196"/>
          </a:xfrm>
          <a:custGeom>
            <a:avLst/>
            <a:gdLst/>
            <a:ahLst/>
            <a:cxnLst/>
            <a:rect l="l" t="t" r="r" b="b"/>
            <a:pathLst>
              <a:path w="2308583" h="2741196" extrusionOk="0">
                <a:moveTo>
                  <a:pt x="2308583" y="2741196"/>
                </a:moveTo>
                <a:lnTo>
                  <a:pt x="462" y="2741196"/>
                </a:lnTo>
                <a:cubicBezTo>
                  <a:pt x="-462" y="2647366"/>
                  <a:pt x="923" y="2563167"/>
                  <a:pt x="0" y="2469337"/>
                </a:cubicBezTo>
                <a:lnTo>
                  <a:pt x="2022607" y="2470269"/>
                </a:lnTo>
                <a:lnTo>
                  <a:pt x="2022607" y="0"/>
                </a:lnTo>
                <a:lnTo>
                  <a:pt x="2308583" y="0"/>
                </a:lnTo>
                <a:close/>
              </a:path>
            </a:pathLst>
          </a:custGeom>
          <a:solidFill>
            <a:srgbClr val="0C0C0C">
              <a:alpha val="745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7"/>
          <p:cNvSpPr/>
          <p:nvPr/>
        </p:nvSpPr>
        <p:spPr>
          <a:xfrm rot="10800000" flipH="1">
            <a:off x="5561688" y="470794"/>
            <a:ext cx="2308583" cy="2741196"/>
          </a:xfrm>
          <a:custGeom>
            <a:avLst/>
            <a:gdLst/>
            <a:ahLst/>
            <a:cxnLst/>
            <a:rect l="l" t="t" r="r" b="b"/>
            <a:pathLst>
              <a:path w="2308583" h="2741196" extrusionOk="0">
                <a:moveTo>
                  <a:pt x="2308583" y="2741196"/>
                </a:moveTo>
                <a:lnTo>
                  <a:pt x="462" y="2741196"/>
                </a:lnTo>
                <a:cubicBezTo>
                  <a:pt x="-462" y="2647366"/>
                  <a:pt x="923" y="2563167"/>
                  <a:pt x="0" y="2469337"/>
                </a:cubicBezTo>
                <a:lnTo>
                  <a:pt x="2022607" y="2470269"/>
                </a:lnTo>
                <a:lnTo>
                  <a:pt x="2022607" y="0"/>
                </a:lnTo>
                <a:lnTo>
                  <a:pt x="2308583" y="0"/>
                </a:lnTo>
                <a:close/>
              </a:path>
            </a:pathLst>
          </a:custGeom>
          <a:solidFill>
            <a:srgbClr val="0C0C0C">
              <a:alpha val="745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8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8"/>
          <p:cNvSpPr/>
          <p:nvPr/>
        </p:nvSpPr>
        <p:spPr>
          <a:xfrm>
            <a:off x="4293155" y="457200"/>
            <a:ext cx="7898845" cy="5909113"/>
          </a:xfrm>
          <a:custGeom>
            <a:avLst/>
            <a:gdLst/>
            <a:ahLst/>
            <a:cxnLst/>
            <a:rect l="l" t="t" r="r" b="b"/>
            <a:pathLst>
              <a:path w="7898845" h="5909113" extrusionOk="0">
                <a:moveTo>
                  <a:pt x="3848214" y="0"/>
                </a:moveTo>
                <a:lnTo>
                  <a:pt x="7898845" y="0"/>
                </a:lnTo>
                <a:lnTo>
                  <a:pt x="7898845" y="5907437"/>
                </a:lnTo>
                <a:lnTo>
                  <a:pt x="7778213" y="5907437"/>
                </a:lnTo>
                <a:lnTo>
                  <a:pt x="7778213" y="5909093"/>
                </a:lnTo>
                <a:lnTo>
                  <a:pt x="7485321" y="5909093"/>
                </a:lnTo>
                <a:lnTo>
                  <a:pt x="7485321" y="5909094"/>
                </a:lnTo>
                <a:lnTo>
                  <a:pt x="4228895" y="5909094"/>
                </a:lnTo>
                <a:lnTo>
                  <a:pt x="4228895" y="5909112"/>
                </a:lnTo>
                <a:lnTo>
                  <a:pt x="3936003" y="5909112"/>
                </a:lnTo>
                <a:lnTo>
                  <a:pt x="3936003" y="5909113"/>
                </a:lnTo>
                <a:lnTo>
                  <a:pt x="0" y="5909113"/>
                </a:lnTo>
                <a:lnTo>
                  <a:pt x="2796838" y="1676"/>
                </a:lnTo>
                <a:lnTo>
                  <a:pt x="2916686" y="1676"/>
                </a:lnTo>
                <a:lnTo>
                  <a:pt x="2917470" y="20"/>
                </a:lnTo>
                <a:lnTo>
                  <a:pt x="3210362" y="20"/>
                </a:lnTo>
                <a:lnTo>
                  <a:pt x="3210362" y="19"/>
                </a:lnTo>
                <a:lnTo>
                  <a:pt x="3555322" y="19"/>
                </a:lnTo>
                <a:lnTo>
                  <a:pt x="3555322" y="1"/>
                </a:lnTo>
                <a:lnTo>
                  <a:pt x="3848214" y="1"/>
                </a:lnTo>
                <a:close/>
              </a:path>
            </a:pathLst>
          </a:custGeom>
          <a:solidFill>
            <a:srgbClr val="B4B4B4">
              <a:alpha val="4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8"/>
          <p:cNvSpPr/>
          <p:nvPr/>
        </p:nvSpPr>
        <p:spPr>
          <a:xfrm>
            <a:off x="0" y="458858"/>
            <a:ext cx="6769978" cy="5907437"/>
          </a:xfrm>
          <a:custGeom>
            <a:avLst/>
            <a:gdLst/>
            <a:ahLst/>
            <a:cxnLst/>
            <a:rect l="l" t="t" r="r" b="b"/>
            <a:pathLst>
              <a:path w="6769978" h="5905761" extrusionOk="0">
                <a:moveTo>
                  <a:pt x="0" y="0"/>
                </a:moveTo>
                <a:lnTo>
                  <a:pt x="6769978" y="0"/>
                </a:lnTo>
                <a:lnTo>
                  <a:pt x="3973138" y="5905761"/>
                </a:lnTo>
                <a:lnTo>
                  <a:pt x="0" y="5905761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8"/>
          <p:cNvSpPr txBox="1">
            <a:spLocks noGrp="1"/>
          </p:cNvSpPr>
          <p:nvPr>
            <p:ph type="title"/>
          </p:nvPr>
        </p:nvSpPr>
        <p:spPr>
          <a:xfrm>
            <a:off x="838201" y="1710127"/>
            <a:ext cx="3431650" cy="3666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References</a:t>
            </a:r>
            <a:endParaRPr/>
          </a:p>
        </p:txBody>
      </p:sp>
      <p:sp>
        <p:nvSpPr>
          <p:cNvPr id="212" name="Google Shape;212;p8"/>
          <p:cNvSpPr txBox="1">
            <a:spLocks noGrp="1"/>
          </p:cNvSpPr>
          <p:nvPr>
            <p:ph type="body" idx="1"/>
          </p:nvPr>
        </p:nvSpPr>
        <p:spPr>
          <a:xfrm>
            <a:off x="6766560" y="1335024"/>
            <a:ext cx="4581144" cy="4416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idahocom.org</a:t>
            </a:r>
            <a:endParaRPr sz="2000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https://sites.google.com/s.idahocom.org/iotadeltachapter/home </a:t>
            </a:r>
            <a:endParaRPr/>
          </a:p>
        </p:txBody>
      </p:sp>
      <p:sp>
        <p:nvSpPr>
          <p:cNvPr id="213" name="Google Shape;213;p8" descr="Idaho College of Osteopathic Medicine - ICOM - Home | Facebook"/>
          <p:cNvSpPr/>
          <p:nvPr/>
        </p:nvSpPr>
        <p:spPr>
          <a:xfrm>
            <a:off x="-4571" y="4732421"/>
            <a:ext cx="2129622" cy="2038310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2"/>
          <p:cNvSpPr/>
          <p:nvPr/>
        </p:nvSpPr>
        <p:spPr>
          <a:xfrm>
            <a:off x="4293155" y="457200"/>
            <a:ext cx="7898845" cy="5909113"/>
          </a:xfrm>
          <a:custGeom>
            <a:avLst/>
            <a:gdLst/>
            <a:ahLst/>
            <a:cxnLst/>
            <a:rect l="l" t="t" r="r" b="b"/>
            <a:pathLst>
              <a:path w="7898845" h="5909113" extrusionOk="0">
                <a:moveTo>
                  <a:pt x="3848214" y="0"/>
                </a:moveTo>
                <a:lnTo>
                  <a:pt x="7898845" y="0"/>
                </a:lnTo>
                <a:lnTo>
                  <a:pt x="7898845" y="5907437"/>
                </a:lnTo>
                <a:lnTo>
                  <a:pt x="7778213" y="5907437"/>
                </a:lnTo>
                <a:lnTo>
                  <a:pt x="7778213" y="5909093"/>
                </a:lnTo>
                <a:lnTo>
                  <a:pt x="7485321" y="5909093"/>
                </a:lnTo>
                <a:lnTo>
                  <a:pt x="7485321" y="5909094"/>
                </a:lnTo>
                <a:lnTo>
                  <a:pt x="4228895" y="5909094"/>
                </a:lnTo>
                <a:lnTo>
                  <a:pt x="4228895" y="5909112"/>
                </a:lnTo>
                <a:lnTo>
                  <a:pt x="3936003" y="5909112"/>
                </a:lnTo>
                <a:lnTo>
                  <a:pt x="3936003" y="5909113"/>
                </a:lnTo>
                <a:lnTo>
                  <a:pt x="0" y="5909113"/>
                </a:lnTo>
                <a:lnTo>
                  <a:pt x="2796838" y="1676"/>
                </a:lnTo>
                <a:lnTo>
                  <a:pt x="2916686" y="1676"/>
                </a:lnTo>
                <a:lnTo>
                  <a:pt x="2917470" y="20"/>
                </a:lnTo>
                <a:lnTo>
                  <a:pt x="3210362" y="20"/>
                </a:lnTo>
                <a:lnTo>
                  <a:pt x="3210362" y="19"/>
                </a:lnTo>
                <a:lnTo>
                  <a:pt x="3555322" y="19"/>
                </a:lnTo>
                <a:lnTo>
                  <a:pt x="3555322" y="1"/>
                </a:lnTo>
                <a:lnTo>
                  <a:pt x="3848214" y="1"/>
                </a:lnTo>
                <a:close/>
              </a:path>
            </a:pathLst>
          </a:custGeom>
          <a:solidFill>
            <a:srgbClr val="B4B4B4">
              <a:alpha val="4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"/>
          <p:cNvSpPr/>
          <p:nvPr/>
        </p:nvSpPr>
        <p:spPr>
          <a:xfrm>
            <a:off x="0" y="458858"/>
            <a:ext cx="6769978" cy="5907437"/>
          </a:xfrm>
          <a:custGeom>
            <a:avLst/>
            <a:gdLst/>
            <a:ahLst/>
            <a:cxnLst/>
            <a:rect l="l" t="t" r="r" b="b"/>
            <a:pathLst>
              <a:path w="6769978" h="5905761" extrusionOk="0">
                <a:moveTo>
                  <a:pt x="0" y="0"/>
                </a:moveTo>
                <a:lnTo>
                  <a:pt x="6769978" y="0"/>
                </a:lnTo>
                <a:lnTo>
                  <a:pt x="3973138" y="5905761"/>
                </a:lnTo>
                <a:lnTo>
                  <a:pt x="0" y="5905761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"/>
          <p:cNvSpPr txBox="1">
            <a:spLocks noGrp="1"/>
          </p:cNvSpPr>
          <p:nvPr>
            <p:ph type="title"/>
          </p:nvPr>
        </p:nvSpPr>
        <p:spPr>
          <a:xfrm>
            <a:off x="838201" y="1710127"/>
            <a:ext cx="3431650" cy="3666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Chapter goals</a:t>
            </a:r>
            <a:endParaRPr/>
          </a:p>
        </p:txBody>
      </p:sp>
      <p:sp>
        <p:nvSpPr>
          <p:cNvPr id="98" name="Google Shape;98;p2"/>
          <p:cNvSpPr txBox="1">
            <a:spLocks noGrp="1"/>
          </p:cNvSpPr>
          <p:nvPr>
            <p:ph type="body" idx="1"/>
          </p:nvPr>
        </p:nvSpPr>
        <p:spPr>
          <a:xfrm>
            <a:off x="6766560" y="1335024"/>
            <a:ext cx="4581144" cy="4416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Iota Delta seeks to:</a:t>
            </a:r>
            <a:endParaRPr/>
          </a:p>
          <a:p>
            <a:pPr marL="914400" lvl="1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Improve upon osteopathic standards of practice</a:t>
            </a:r>
            <a:endParaRPr/>
          </a:p>
          <a:p>
            <a:pPr marL="914400" lvl="1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Promote fellowship among members</a:t>
            </a:r>
            <a:endParaRPr/>
          </a:p>
          <a:p>
            <a:pPr marL="914400" lvl="1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Serve our school and community</a:t>
            </a:r>
            <a:endParaRPr/>
          </a:p>
          <a:p>
            <a:pPr marL="914400" lvl="1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Maintain the utmost academic and clinical excellence</a:t>
            </a:r>
            <a:endParaRPr/>
          </a:p>
          <a:p>
            <a:pPr marL="914400" lvl="1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Make the greatest change through minimal intervention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99" name="Google Shape;99;p2" descr="Idaho College of Osteopathic Medicine - ICOM - Home | Facebook"/>
          <p:cNvSpPr/>
          <p:nvPr/>
        </p:nvSpPr>
        <p:spPr>
          <a:xfrm>
            <a:off x="0" y="4732421"/>
            <a:ext cx="2129622" cy="2038310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3"/>
          <p:cNvSpPr/>
          <p:nvPr/>
        </p:nvSpPr>
        <p:spPr>
          <a:xfrm>
            <a:off x="4293155" y="457200"/>
            <a:ext cx="7898845" cy="5909113"/>
          </a:xfrm>
          <a:custGeom>
            <a:avLst/>
            <a:gdLst/>
            <a:ahLst/>
            <a:cxnLst/>
            <a:rect l="l" t="t" r="r" b="b"/>
            <a:pathLst>
              <a:path w="7898845" h="5909113" extrusionOk="0">
                <a:moveTo>
                  <a:pt x="3848214" y="0"/>
                </a:moveTo>
                <a:lnTo>
                  <a:pt x="7898845" y="0"/>
                </a:lnTo>
                <a:lnTo>
                  <a:pt x="7898845" y="5907437"/>
                </a:lnTo>
                <a:lnTo>
                  <a:pt x="7778213" y="5907437"/>
                </a:lnTo>
                <a:lnTo>
                  <a:pt x="7778213" y="5909093"/>
                </a:lnTo>
                <a:lnTo>
                  <a:pt x="7485321" y="5909093"/>
                </a:lnTo>
                <a:lnTo>
                  <a:pt x="7485321" y="5909094"/>
                </a:lnTo>
                <a:lnTo>
                  <a:pt x="4228895" y="5909094"/>
                </a:lnTo>
                <a:lnTo>
                  <a:pt x="4228895" y="5909112"/>
                </a:lnTo>
                <a:lnTo>
                  <a:pt x="3936003" y="5909112"/>
                </a:lnTo>
                <a:lnTo>
                  <a:pt x="3936003" y="5909113"/>
                </a:lnTo>
                <a:lnTo>
                  <a:pt x="0" y="5909113"/>
                </a:lnTo>
                <a:lnTo>
                  <a:pt x="2796838" y="1676"/>
                </a:lnTo>
                <a:lnTo>
                  <a:pt x="2916686" y="1676"/>
                </a:lnTo>
                <a:lnTo>
                  <a:pt x="2917470" y="20"/>
                </a:lnTo>
                <a:lnTo>
                  <a:pt x="3210362" y="20"/>
                </a:lnTo>
                <a:lnTo>
                  <a:pt x="3210362" y="19"/>
                </a:lnTo>
                <a:lnTo>
                  <a:pt x="3555322" y="19"/>
                </a:lnTo>
                <a:lnTo>
                  <a:pt x="3555322" y="1"/>
                </a:lnTo>
                <a:lnTo>
                  <a:pt x="3848214" y="1"/>
                </a:lnTo>
                <a:close/>
              </a:path>
            </a:pathLst>
          </a:custGeom>
          <a:solidFill>
            <a:srgbClr val="B4B4B4">
              <a:alpha val="4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3"/>
          <p:cNvSpPr/>
          <p:nvPr/>
        </p:nvSpPr>
        <p:spPr>
          <a:xfrm>
            <a:off x="0" y="458858"/>
            <a:ext cx="6769978" cy="5907437"/>
          </a:xfrm>
          <a:custGeom>
            <a:avLst/>
            <a:gdLst/>
            <a:ahLst/>
            <a:cxnLst/>
            <a:rect l="l" t="t" r="r" b="b"/>
            <a:pathLst>
              <a:path w="6769978" h="5905761" extrusionOk="0">
                <a:moveTo>
                  <a:pt x="0" y="0"/>
                </a:moveTo>
                <a:lnTo>
                  <a:pt x="6769978" y="0"/>
                </a:lnTo>
                <a:lnTo>
                  <a:pt x="3973138" y="5905761"/>
                </a:lnTo>
                <a:lnTo>
                  <a:pt x="0" y="5905761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3"/>
          <p:cNvSpPr txBox="1">
            <a:spLocks noGrp="1"/>
          </p:cNvSpPr>
          <p:nvPr>
            <p:ph type="title"/>
          </p:nvPr>
        </p:nvSpPr>
        <p:spPr>
          <a:xfrm>
            <a:off x="838201" y="1710127"/>
            <a:ext cx="3431650" cy="3666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Chapter requirements</a:t>
            </a:r>
            <a:endParaRPr/>
          </a:p>
        </p:txBody>
      </p:sp>
      <p:sp>
        <p:nvSpPr>
          <p:cNvPr id="108" name="Google Shape;108;p3"/>
          <p:cNvSpPr txBox="1">
            <a:spLocks noGrp="1"/>
          </p:cNvSpPr>
          <p:nvPr>
            <p:ph type="body" idx="1"/>
          </p:nvPr>
        </p:nvSpPr>
        <p:spPr>
          <a:xfrm>
            <a:off x="6766560" y="1335024"/>
            <a:ext cx="4581144" cy="4416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Members must be in the top 25% of class rank or GPA of 3.40 and above for at least two semesters prior to chapter invitation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Members must display a high degree of service to the college and profession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Members must complete 20 hours of service per academic year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09" name="Google Shape;109;p3" descr="Idaho College of Osteopathic Medicine - ICOM - Home | Facebook"/>
          <p:cNvSpPr/>
          <p:nvPr/>
        </p:nvSpPr>
        <p:spPr>
          <a:xfrm>
            <a:off x="-4571" y="4732421"/>
            <a:ext cx="2129622" cy="2038310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4"/>
          <p:cNvSpPr/>
          <p:nvPr/>
        </p:nvSpPr>
        <p:spPr>
          <a:xfrm>
            <a:off x="4293155" y="457200"/>
            <a:ext cx="7898845" cy="5909113"/>
          </a:xfrm>
          <a:custGeom>
            <a:avLst/>
            <a:gdLst/>
            <a:ahLst/>
            <a:cxnLst/>
            <a:rect l="l" t="t" r="r" b="b"/>
            <a:pathLst>
              <a:path w="7898845" h="5909113" extrusionOk="0">
                <a:moveTo>
                  <a:pt x="3848214" y="0"/>
                </a:moveTo>
                <a:lnTo>
                  <a:pt x="7898845" y="0"/>
                </a:lnTo>
                <a:lnTo>
                  <a:pt x="7898845" y="5907437"/>
                </a:lnTo>
                <a:lnTo>
                  <a:pt x="7778213" y="5907437"/>
                </a:lnTo>
                <a:lnTo>
                  <a:pt x="7778213" y="5909093"/>
                </a:lnTo>
                <a:lnTo>
                  <a:pt x="7485321" y="5909093"/>
                </a:lnTo>
                <a:lnTo>
                  <a:pt x="7485321" y="5909094"/>
                </a:lnTo>
                <a:lnTo>
                  <a:pt x="4228895" y="5909094"/>
                </a:lnTo>
                <a:lnTo>
                  <a:pt x="4228895" y="5909112"/>
                </a:lnTo>
                <a:lnTo>
                  <a:pt x="3936003" y="5909112"/>
                </a:lnTo>
                <a:lnTo>
                  <a:pt x="3936003" y="5909113"/>
                </a:lnTo>
                <a:lnTo>
                  <a:pt x="0" y="5909113"/>
                </a:lnTo>
                <a:lnTo>
                  <a:pt x="2796838" y="1676"/>
                </a:lnTo>
                <a:lnTo>
                  <a:pt x="2916686" y="1676"/>
                </a:lnTo>
                <a:lnTo>
                  <a:pt x="2917470" y="20"/>
                </a:lnTo>
                <a:lnTo>
                  <a:pt x="3210362" y="20"/>
                </a:lnTo>
                <a:lnTo>
                  <a:pt x="3210362" y="19"/>
                </a:lnTo>
                <a:lnTo>
                  <a:pt x="3555322" y="19"/>
                </a:lnTo>
                <a:lnTo>
                  <a:pt x="3555322" y="1"/>
                </a:lnTo>
                <a:lnTo>
                  <a:pt x="3848214" y="1"/>
                </a:lnTo>
                <a:close/>
              </a:path>
            </a:pathLst>
          </a:custGeom>
          <a:solidFill>
            <a:srgbClr val="B4B4B4">
              <a:alpha val="4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4"/>
          <p:cNvSpPr/>
          <p:nvPr/>
        </p:nvSpPr>
        <p:spPr>
          <a:xfrm>
            <a:off x="0" y="458858"/>
            <a:ext cx="6769978" cy="5907437"/>
          </a:xfrm>
          <a:custGeom>
            <a:avLst/>
            <a:gdLst/>
            <a:ahLst/>
            <a:cxnLst/>
            <a:rect l="l" t="t" r="r" b="b"/>
            <a:pathLst>
              <a:path w="6769978" h="5905761" extrusionOk="0">
                <a:moveTo>
                  <a:pt x="0" y="0"/>
                </a:moveTo>
                <a:lnTo>
                  <a:pt x="6769978" y="0"/>
                </a:lnTo>
                <a:lnTo>
                  <a:pt x="3973138" y="5905761"/>
                </a:lnTo>
                <a:lnTo>
                  <a:pt x="0" y="5905761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4"/>
          <p:cNvSpPr txBox="1">
            <a:spLocks noGrp="1"/>
          </p:cNvSpPr>
          <p:nvPr>
            <p:ph type="title"/>
          </p:nvPr>
        </p:nvSpPr>
        <p:spPr>
          <a:xfrm>
            <a:off x="838201" y="1710127"/>
            <a:ext cx="4254304" cy="3666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Current members</a:t>
            </a:r>
            <a:endParaRPr/>
          </a:p>
        </p:txBody>
      </p:sp>
      <p:sp>
        <p:nvSpPr>
          <p:cNvPr id="118" name="Google Shape;118;p4"/>
          <p:cNvSpPr txBox="1">
            <a:spLocks noGrp="1"/>
          </p:cNvSpPr>
          <p:nvPr>
            <p:ph type="body" idx="1"/>
          </p:nvPr>
        </p:nvSpPr>
        <p:spPr>
          <a:xfrm>
            <a:off x="6766560" y="1335024"/>
            <a:ext cx="4581144" cy="4416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Iota Delta inaugural class inducted on July 25</a:t>
            </a:r>
            <a:r>
              <a:rPr lang="en-US" sz="2000" baseline="30000"/>
              <a:t>th</a:t>
            </a:r>
            <a:r>
              <a:rPr lang="en-US" sz="2000"/>
              <a:t> 2021</a:t>
            </a:r>
            <a:endParaRPr sz="2000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Currently Accepting Applications for ICOM class of 2025</a:t>
            </a:r>
            <a:endParaRPr sz="2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ICOM class of 2023: 21 members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ICOM class of 2024: 14 members</a:t>
            </a:r>
            <a:endParaRPr/>
          </a:p>
        </p:txBody>
      </p:sp>
      <p:sp>
        <p:nvSpPr>
          <p:cNvPr id="119" name="Google Shape;119;p4" descr="Idaho College of Osteopathic Medicine - ICOM - Home | Facebook"/>
          <p:cNvSpPr/>
          <p:nvPr/>
        </p:nvSpPr>
        <p:spPr>
          <a:xfrm>
            <a:off x="-4571" y="4732421"/>
            <a:ext cx="2129622" cy="2038310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1599f36d65_0_0"/>
          <p:cNvSpPr/>
          <p:nvPr/>
        </p:nvSpPr>
        <p:spPr>
          <a:xfrm>
            <a:off x="1524" y="0"/>
            <a:ext cx="12189000" cy="6858000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g11599f36d65_0_0"/>
          <p:cNvSpPr/>
          <p:nvPr/>
        </p:nvSpPr>
        <p:spPr>
          <a:xfrm>
            <a:off x="4293155" y="457200"/>
            <a:ext cx="7898845" cy="5909113"/>
          </a:xfrm>
          <a:custGeom>
            <a:avLst/>
            <a:gdLst/>
            <a:ahLst/>
            <a:cxnLst/>
            <a:rect l="l" t="t" r="r" b="b"/>
            <a:pathLst>
              <a:path w="7898845" h="5909113" extrusionOk="0">
                <a:moveTo>
                  <a:pt x="3848214" y="0"/>
                </a:moveTo>
                <a:lnTo>
                  <a:pt x="7898845" y="0"/>
                </a:lnTo>
                <a:lnTo>
                  <a:pt x="7898845" y="5907437"/>
                </a:lnTo>
                <a:lnTo>
                  <a:pt x="7778213" y="5907437"/>
                </a:lnTo>
                <a:lnTo>
                  <a:pt x="7778213" y="5909093"/>
                </a:lnTo>
                <a:lnTo>
                  <a:pt x="7485321" y="5909093"/>
                </a:lnTo>
                <a:lnTo>
                  <a:pt x="7485321" y="5909094"/>
                </a:lnTo>
                <a:lnTo>
                  <a:pt x="4228895" y="5909094"/>
                </a:lnTo>
                <a:lnTo>
                  <a:pt x="4228895" y="5909112"/>
                </a:lnTo>
                <a:lnTo>
                  <a:pt x="3936003" y="5909112"/>
                </a:lnTo>
                <a:lnTo>
                  <a:pt x="3936003" y="5909113"/>
                </a:lnTo>
                <a:lnTo>
                  <a:pt x="0" y="5909113"/>
                </a:lnTo>
                <a:lnTo>
                  <a:pt x="2796838" y="1676"/>
                </a:lnTo>
                <a:lnTo>
                  <a:pt x="2916686" y="1676"/>
                </a:lnTo>
                <a:lnTo>
                  <a:pt x="2917470" y="20"/>
                </a:lnTo>
                <a:lnTo>
                  <a:pt x="3210362" y="20"/>
                </a:lnTo>
                <a:lnTo>
                  <a:pt x="3210362" y="19"/>
                </a:lnTo>
                <a:lnTo>
                  <a:pt x="3555322" y="19"/>
                </a:lnTo>
                <a:lnTo>
                  <a:pt x="3555322" y="1"/>
                </a:lnTo>
                <a:lnTo>
                  <a:pt x="3848214" y="1"/>
                </a:lnTo>
                <a:close/>
              </a:path>
            </a:pathLst>
          </a:custGeom>
          <a:solidFill>
            <a:srgbClr val="B4B4B4">
              <a:alpha val="4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g11599f36d65_0_0"/>
          <p:cNvSpPr/>
          <p:nvPr/>
        </p:nvSpPr>
        <p:spPr>
          <a:xfrm>
            <a:off x="0" y="458858"/>
            <a:ext cx="6769978" cy="5905761"/>
          </a:xfrm>
          <a:custGeom>
            <a:avLst/>
            <a:gdLst/>
            <a:ahLst/>
            <a:cxnLst/>
            <a:rect l="l" t="t" r="r" b="b"/>
            <a:pathLst>
              <a:path w="6769978" h="5905761" extrusionOk="0">
                <a:moveTo>
                  <a:pt x="0" y="0"/>
                </a:moveTo>
                <a:lnTo>
                  <a:pt x="6769978" y="0"/>
                </a:lnTo>
                <a:lnTo>
                  <a:pt x="3973138" y="5905761"/>
                </a:lnTo>
                <a:lnTo>
                  <a:pt x="0" y="5905761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g11599f36d65_0_0"/>
          <p:cNvSpPr txBox="1">
            <a:spLocks noGrp="1"/>
          </p:cNvSpPr>
          <p:nvPr>
            <p:ph type="title"/>
          </p:nvPr>
        </p:nvSpPr>
        <p:spPr>
          <a:xfrm>
            <a:off x="838201" y="1710127"/>
            <a:ext cx="4254300" cy="36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Class of 2023</a:t>
            </a:r>
            <a:endParaRPr/>
          </a:p>
        </p:txBody>
      </p:sp>
      <p:sp>
        <p:nvSpPr>
          <p:cNvPr id="128" name="Google Shape;128;g11599f36d65_0_0"/>
          <p:cNvSpPr txBox="1">
            <a:spLocks noGrp="1"/>
          </p:cNvSpPr>
          <p:nvPr>
            <p:ph type="body" idx="1"/>
          </p:nvPr>
        </p:nvSpPr>
        <p:spPr>
          <a:xfrm>
            <a:off x="6766550" y="1335025"/>
            <a:ext cx="2550600" cy="48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Hailey Barab</a:t>
            </a:r>
            <a:endParaRPr sz="2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Austin Cuttone</a:t>
            </a:r>
            <a:endParaRPr sz="2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Casey DeBeltz</a:t>
            </a:r>
            <a:endParaRPr sz="2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Heidi Dreher</a:t>
            </a:r>
            <a:endParaRPr sz="2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Veronica Graham</a:t>
            </a:r>
            <a:endParaRPr sz="2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Diana Green</a:t>
            </a:r>
            <a:endParaRPr sz="2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Spencer Hassman</a:t>
            </a:r>
            <a:endParaRPr sz="2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Harrison Surratt</a:t>
            </a:r>
            <a:endParaRPr sz="2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Nick Tod</a:t>
            </a:r>
            <a:endParaRPr sz="2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Trey Tosetti</a:t>
            </a:r>
            <a:endParaRPr sz="2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Selena Yakabe</a:t>
            </a:r>
            <a:endParaRPr sz="2000"/>
          </a:p>
        </p:txBody>
      </p:sp>
      <p:sp>
        <p:nvSpPr>
          <p:cNvPr id="129" name="Google Shape;129;g11599f36d65_0_0" descr="Idaho College of Osteopathic Medicine - ICOM - Home | Facebook"/>
          <p:cNvSpPr/>
          <p:nvPr/>
        </p:nvSpPr>
        <p:spPr>
          <a:xfrm>
            <a:off x="-4571" y="4732421"/>
            <a:ext cx="2129700" cy="2038200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g11599f36d65_0_0"/>
          <p:cNvSpPr txBox="1">
            <a:spLocks noGrp="1"/>
          </p:cNvSpPr>
          <p:nvPr>
            <p:ph type="body" idx="1"/>
          </p:nvPr>
        </p:nvSpPr>
        <p:spPr>
          <a:xfrm>
            <a:off x="9317150" y="1335025"/>
            <a:ext cx="2784600" cy="48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Cody Kohout</a:t>
            </a:r>
            <a:endParaRPr sz="2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Frannie McCarthy</a:t>
            </a:r>
            <a:endParaRPr sz="2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Dayne Moore</a:t>
            </a:r>
            <a:endParaRPr sz="2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Curtis Nelson</a:t>
            </a:r>
            <a:endParaRPr sz="2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Ted Olenick</a:t>
            </a:r>
            <a:endParaRPr sz="2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Kristen Parks</a:t>
            </a:r>
            <a:endParaRPr sz="2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Megan Peterson</a:t>
            </a:r>
            <a:endParaRPr sz="2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Kara Pimentel</a:t>
            </a:r>
            <a:endParaRPr sz="2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Katie Saunders</a:t>
            </a:r>
            <a:endParaRPr sz="2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Shaunton Stubbs</a:t>
            </a:r>
            <a:endParaRPr sz="2000"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1599f36d65_0_10"/>
          <p:cNvSpPr/>
          <p:nvPr/>
        </p:nvSpPr>
        <p:spPr>
          <a:xfrm>
            <a:off x="1524" y="0"/>
            <a:ext cx="12189000" cy="6858000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g11599f36d65_0_10"/>
          <p:cNvSpPr/>
          <p:nvPr/>
        </p:nvSpPr>
        <p:spPr>
          <a:xfrm>
            <a:off x="4293155" y="457200"/>
            <a:ext cx="7898845" cy="5909113"/>
          </a:xfrm>
          <a:custGeom>
            <a:avLst/>
            <a:gdLst/>
            <a:ahLst/>
            <a:cxnLst/>
            <a:rect l="l" t="t" r="r" b="b"/>
            <a:pathLst>
              <a:path w="7898845" h="5909113" extrusionOk="0">
                <a:moveTo>
                  <a:pt x="3848214" y="0"/>
                </a:moveTo>
                <a:lnTo>
                  <a:pt x="7898845" y="0"/>
                </a:lnTo>
                <a:lnTo>
                  <a:pt x="7898845" y="5907437"/>
                </a:lnTo>
                <a:lnTo>
                  <a:pt x="7778213" y="5907437"/>
                </a:lnTo>
                <a:lnTo>
                  <a:pt x="7778213" y="5909093"/>
                </a:lnTo>
                <a:lnTo>
                  <a:pt x="7485321" y="5909093"/>
                </a:lnTo>
                <a:lnTo>
                  <a:pt x="7485321" y="5909094"/>
                </a:lnTo>
                <a:lnTo>
                  <a:pt x="4228895" y="5909094"/>
                </a:lnTo>
                <a:lnTo>
                  <a:pt x="4228895" y="5909112"/>
                </a:lnTo>
                <a:lnTo>
                  <a:pt x="3936003" y="5909112"/>
                </a:lnTo>
                <a:lnTo>
                  <a:pt x="3936003" y="5909113"/>
                </a:lnTo>
                <a:lnTo>
                  <a:pt x="0" y="5909113"/>
                </a:lnTo>
                <a:lnTo>
                  <a:pt x="2796838" y="1676"/>
                </a:lnTo>
                <a:lnTo>
                  <a:pt x="2916686" y="1676"/>
                </a:lnTo>
                <a:lnTo>
                  <a:pt x="2917470" y="20"/>
                </a:lnTo>
                <a:lnTo>
                  <a:pt x="3210362" y="20"/>
                </a:lnTo>
                <a:lnTo>
                  <a:pt x="3210362" y="19"/>
                </a:lnTo>
                <a:lnTo>
                  <a:pt x="3555322" y="19"/>
                </a:lnTo>
                <a:lnTo>
                  <a:pt x="3555322" y="1"/>
                </a:lnTo>
                <a:lnTo>
                  <a:pt x="3848214" y="1"/>
                </a:lnTo>
                <a:close/>
              </a:path>
            </a:pathLst>
          </a:custGeom>
          <a:solidFill>
            <a:srgbClr val="B4B4B4">
              <a:alpha val="4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g11599f36d65_0_10"/>
          <p:cNvSpPr/>
          <p:nvPr/>
        </p:nvSpPr>
        <p:spPr>
          <a:xfrm>
            <a:off x="0" y="458858"/>
            <a:ext cx="6769978" cy="5905761"/>
          </a:xfrm>
          <a:custGeom>
            <a:avLst/>
            <a:gdLst/>
            <a:ahLst/>
            <a:cxnLst/>
            <a:rect l="l" t="t" r="r" b="b"/>
            <a:pathLst>
              <a:path w="6769978" h="5905761" extrusionOk="0">
                <a:moveTo>
                  <a:pt x="0" y="0"/>
                </a:moveTo>
                <a:lnTo>
                  <a:pt x="6769978" y="0"/>
                </a:lnTo>
                <a:lnTo>
                  <a:pt x="3973138" y="5905761"/>
                </a:lnTo>
                <a:lnTo>
                  <a:pt x="0" y="5905761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g11599f36d65_0_10"/>
          <p:cNvSpPr txBox="1">
            <a:spLocks noGrp="1"/>
          </p:cNvSpPr>
          <p:nvPr>
            <p:ph type="title"/>
          </p:nvPr>
        </p:nvSpPr>
        <p:spPr>
          <a:xfrm>
            <a:off x="838201" y="1710127"/>
            <a:ext cx="4254300" cy="36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Class of 2024</a:t>
            </a:r>
            <a:endParaRPr/>
          </a:p>
        </p:txBody>
      </p:sp>
      <p:sp>
        <p:nvSpPr>
          <p:cNvPr id="139" name="Google Shape;139;g11599f36d65_0_10"/>
          <p:cNvSpPr txBox="1">
            <a:spLocks noGrp="1"/>
          </p:cNvSpPr>
          <p:nvPr>
            <p:ph type="body" idx="1"/>
          </p:nvPr>
        </p:nvSpPr>
        <p:spPr>
          <a:xfrm>
            <a:off x="6766550" y="1335025"/>
            <a:ext cx="2550600" cy="48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Jaron Clark</a:t>
            </a:r>
            <a:endParaRPr sz="2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Cameron Davis</a:t>
            </a:r>
            <a:endParaRPr sz="2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Adam Dentinger</a:t>
            </a:r>
            <a:endParaRPr sz="2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Frank Filicetti</a:t>
            </a:r>
            <a:endParaRPr sz="2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Jacob Hathaway</a:t>
            </a:r>
            <a:endParaRPr sz="2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Connor Hoell</a:t>
            </a:r>
            <a:endParaRPr sz="2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Thomas Jay</a:t>
            </a:r>
            <a:endParaRPr sz="2000"/>
          </a:p>
        </p:txBody>
      </p:sp>
      <p:sp>
        <p:nvSpPr>
          <p:cNvPr id="140" name="Google Shape;140;g11599f36d65_0_10" descr="Idaho College of Osteopathic Medicine - ICOM - Home | Facebook"/>
          <p:cNvSpPr/>
          <p:nvPr/>
        </p:nvSpPr>
        <p:spPr>
          <a:xfrm>
            <a:off x="-4571" y="4732421"/>
            <a:ext cx="2129700" cy="2038200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g11599f36d65_0_10"/>
          <p:cNvSpPr txBox="1">
            <a:spLocks noGrp="1"/>
          </p:cNvSpPr>
          <p:nvPr>
            <p:ph type="body" idx="1"/>
          </p:nvPr>
        </p:nvSpPr>
        <p:spPr>
          <a:xfrm>
            <a:off x="9317150" y="1335025"/>
            <a:ext cx="2784600" cy="48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Kassi Jensen</a:t>
            </a:r>
            <a:endParaRPr sz="2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Quinn Kensey</a:t>
            </a:r>
            <a:endParaRPr sz="2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Ethan McCarty</a:t>
            </a:r>
            <a:endParaRPr sz="2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Josh Outslay</a:t>
            </a:r>
            <a:endParaRPr sz="2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John Riley</a:t>
            </a:r>
            <a:endParaRPr sz="2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Noelle Sobotka</a:t>
            </a:r>
            <a:endParaRPr sz="2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Christopher Thompson</a:t>
            </a:r>
            <a:endParaRPr sz="2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ee1d113e5c_0_33"/>
          <p:cNvSpPr/>
          <p:nvPr/>
        </p:nvSpPr>
        <p:spPr>
          <a:xfrm>
            <a:off x="1524" y="0"/>
            <a:ext cx="12189000" cy="6858000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gee1d113e5c_0_33"/>
          <p:cNvSpPr/>
          <p:nvPr/>
        </p:nvSpPr>
        <p:spPr>
          <a:xfrm>
            <a:off x="4293155" y="457200"/>
            <a:ext cx="7898845" cy="5909113"/>
          </a:xfrm>
          <a:custGeom>
            <a:avLst/>
            <a:gdLst/>
            <a:ahLst/>
            <a:cxnLst/>
            <a:rect l="l" t="t" r="r" b="b"/>
            <a:pathLst>
              <a:path w="7898845" h="5909113" extrusionOk="0">
                <a:moveTo>
                  <a:pt x="3848214" y="0"/>
                </a:moveTo>
                <a:lnTo>
                  <a:pt x="7898845" y="0"/>
                </a:lnTo>
                <a:lnTo>
                  <a:pt x="7898845" y="5907437"/>
                </a:lnTo>
                <a:lnTo>
                  <a:pt x="7778213" y="5907437"/>
                </a:lnTo>
                <a:lnTo>
                  <a:pt x="7778213" y="5909093"/>
                </a:lnTo>
                <a:lnTo>
                  <a:pt x="7485321" y="5909093"/>
                </a:lnTo>
                <a:lnTo>
                  <a:pt x="7485321" y="5909094"/>
                </a:lnTo>
                <a:lnTo>
                  <a:pt x="4228895" y="5909094"/>
                </a:lnTo>
                <a:lnTo>
                  <a:pt x="4228895" y="5909112"/>
                </a:lnTo>
                <a:lnTo>
                  <a:pt x="3936003" y="5909112"/>
                </a:lnTo>
                <a:lnTo>
                  <a:pt x="3936003" y="5909113"/>
                </a:lnTo>
                <a:lnTo>
                  <a:pt x="0" y="5909113"/>
                </a:lnTo>
                <a:lnTo>
                  <a:pt x="2796838" y="1676"/>
                </a:lnTo>
                <a:lnTo>
                  <a:pt x="2916686" y="1676"/>
                </a:lnTo>
                <a:lnTo>
                  <a:pt x="2917470" y="20"/>
                </a:lnTo>
                <a:lnTo>
                  <a:pt x="3210362" y="20"/>
                </a:lnTo>
                <a:lnTo>
                  <a:pt x="3210362" y="19"/>
                </a:lnTo>
                <a:lnTo>
                  <a:pt x="3555322" y="19"/>
                </a:lnTo>
                <a:lnTo>
                  <a:pt x="3555322" y="1"/>
                </a:lnTo>
                <a:lnTo>
                  <a:pt x="3848214" y="1"/>
                </a:lnTo>
                <a:close/>
              </a:path>
            </a:pathLst>
          </a:custGeom>
          <a:solidFill>
            <a:srgbClr val="B4B4B4">
              <a:alpha val="4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gee1d113e5c_0_33"/>
          <p:cNvSpPr/>
          <p:nvPr/>
        </p:nvSpPr>
        <p:spPr>
          <a:xfrm>
            <a:off x="0" y="458858"/>
            <a:ext cx="6769978" cy="5905761"/>
          </a:xfrm>
          <a:custGeom>
            <a:avLst/>
            <a:gdLst/>
            <a:ahLst/>
            <a:cxnLst/>
            <a:rect l="l" t="t" r="r" b="b"/>
            <a:pathLst>
              <a:path w="6769978" h="5905761" extrusionOk="0">
                <a:moveTo>
                  <a:pt x="0" y="0"/>
                </a:moveTo>
                <a:lnTo>
                  <a:pt x="6769978" y="0"/>
                </a:lnTo>
                <a:lnTo>
                  <a:pt x="3973138" y="5905761"/>
                </a:lnTo>
                <a:lnTo>
                  <a:pt x="0" y="5905761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gee1d113e5c_0_33"/>
          <p:cNvSpPr txBox="1">
            <a:spLocks noGrp="1"/>
          </p:cNvSpPr>
          <p:nvPr>
            <p:ph type="title"/>
          </p:nvPr>
        </p:nvSpPr>
        <p:spPr>
          <a:xfrm>
            <a:off x="838201" y="1710127"/>
            <a:ext cx="4254300" cy="36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Current Events</a:t>
            </a:r>
            <a:endParaRPr/>
          </a:p>
        </p:txBody>
      </p:sp>
      <p:sp>
        <p:nvSpPr>
          <p:cNvPr id="150" name="Google Shape;150;gee1d113e5c_0_33"/>
          <p:cNvSpPr txBox="1">
            <a:spLocks noGrp="1"/>
          </p:cNvSpPr>
          <p:nvPr>
            <p:ph type="body" idx="1"/>
          </p:nvPr>
        </p:nvSpPr>
        <p:spPr>
          <a:xfrm>
            <a:off x="6766550" y="1335025"/>
            <a:ext cx="5009700" cy="48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Ongoing community service</a:t>
            </a:r>
            <a:endParaRPr sz="2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Monthly case report series</a:t>
            </a:r>
            <a:endParaRPr sz="2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Q&amp;A sessions for board preparation, specialty selection, and residency applications</a:t>
            </a: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151" name="Google Shape;151;gee1d113e5c_0_33" descr="Idaho College of Osteopathic Medicine - ICOM - Home | Facebook"/>
          <p:cNvSpPr/>
          <p:nvPr/>
        </p:nvSpPr>
        <p:spPr>
          <a:xfrm>
            <a:off x="-4571" y="4732421"/>
            <a:ext cx="2129700" cy="2038200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5"/>
          <p:cNvSpPr/>
          <p:nvPr/>
        </p:nvSpPr>
        <p:spPr>
          <a:xfrm>
            <a:off x="1524" y="76200"/>
            <a:ext cx="12189000" cy="6858000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5"/>
          <p:cNvSpPr/>
          <p:nvPr/>
        </p:nvSpPr>
        <p:spPr>
          <a:xfrm>
            <a:off x="4293155" y="457200"/>
            <a:ext cx="7898845" cy="5909113"/>
          </a:xfrm>
          <a:custGeom>
            <a:avLst/>
            <a:gdLst/>
            <a:ahLst/>
            <a:cxnLst/>
            <a:rect l="l" t="t" r="r" b="b"/>
            <a:pathLst>
              <a:path w="7898845" h="5909113" extrusionOk="0">
                <a:moveTo>
                  <a:pt x="3848214" y="0"/>
                </a:moveTo>
                <a:lnTo>
                  <a:pt x="7898845" y="0"/>
                </a:lnTo>
                <a:lnTo>
                  <a:pt x="7898845" y="5907437"/>
                </a:lnTo>
                <a:lnTo>
                  <a:pt x="7778213" y="5907437"/>
                </a:lnTo>
                <a:lnTo>
                  <a:pt x="7778213" y="5909093"/>
                </a:lnTo>
                <a:lnTo>
                  <a:pt x="7485321" y="5909093"/>
                </a:lnTo>
                <a:lnTo>
                  <a:pt x="7485321" y="5909094"/>
                </a:lnTo>
                <a:lnTo>
                  <a:pt x="4228895" y="5909094"/>
                </a:lnTo>
                <a:lnTo>
                  <a:pt x="4228895" y="5909112"/>
                </a:lnTo>
                <a:lnTo>
                  <a:pt x="3936003" y="5909112"/>
                </a:lnTo>
                <a:lnTo>
                  <a:pt x="3936003" y="5909113"/>
                </a:lnTo>
                <a:lnTo>
                  <a:pt x="0" y="5909113"/>
                </a:lnTo>
                <a:lnTo>
                  <a:pt x="2796838" y="1676"/>
                </a:lnTo>
                <a:lnTo>
                  <a:pt x="2916686" y="1676"/>
                </a:lnTo>
                <a:lnTo>
                  <a:pt x="2917470" y="20"/>
                </a:lnTo>
                <a:lnTo>
                  <a:pt x="3210362" y="20"/>
                </a:lnTo>
                <a:lnTo>
                  <a:pt x="3210362" y="19"/>
                </a:lnTo>
                <a:lnTo>
                  <a:pt x="3555322" y="19"/>
                </a:lnTo>
                <a:lnTo>
                  <a:pt x="3555322" y="1"/>
                </a:lnTo>
                <a:lnTo>
                  <a:pt x="3848214" y="1"/>
                </a:lnTo>
                <a:close/>
              </a:path>
            </a:pathLst>
          </a:custGeom>
          <a:solidFill>
            <a:srgbClr val="B4B4B4">
              <a:alpha val="4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5"/>
          <p:cNvSpPr/>
          <p:nvPr/>
        </p:nvSpPr>
        <p:spPr>
          <a:xfrm>
            <a:off x="0" y="458858"/>
            <a:ext cx="6769978" cy="5907437"/>
          </a:xfrm>
          <a:custGeom>
            <a:avLst/>
            <a:gdLst/>
            <a:ahLst/>
            <a:cxnLst/>
            <a:rect l="l" t="t" r="r" b="b"/>
            <a:pathLst>
              <a:path w="6769978" h="5905761" extrusionOk="0">
                <a:moveTo>
                  <a:pt x="0" y="0"/>
                </a:moveTo>
                <a:lnTo>
                  <a:pt x="6769978" y="0"/>
                </a:lnTo>
                <a:lnTo>
                  <a:pt x="3973138" y="5905761"/>
                </a:lnTo>
                <a:lnTo>
                  <a:pt x="0" y="5905761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5"/>
          <p:cNvSpPr txBox="1">
            <a:spLocks noGrp="1"/>
          </p:cNvSpPr>
          <p:nvPr>
            <p:ph type="title"/>
          </p:nvPr>
        </p:nvSpPr>
        <p:spPr>
          <a:xfrm>
            <a:off x="838201" y="1710127"/>
            <a:ext cx="3431650" cy="3666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Iota Delta serves the nation</a:t>
            </a:r>
            <a:endParaRPr/>
          </a:p>
        </p:txBody>
      </p:sp>
      <p:sp>
        <p:nvSpPr>
          <p:cNvPr id="160" name="Google Shape;160;p5"/>
          <p:cNvSpPr txBox="1">
            <a:spLocks noGrp="1"/>
          </p:cNvSpPr>
          <p:nvPr>
            <p:ph type="body" idx="1"/>
          </p:nvPr>
        </p:nvSpPr>
        <p:spPr>
          <a:xfrm>
            <a:off x="6769975" y="693925"/>
            <a:ext cx="5250900" cy="54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2381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Iota Delta has instituted community service leads for students located away from the institution core site</a:t>
            </a:r>
            <a:endParaRPr sz="2000"/>
          </a:p>
          <a:p>
            <a:pPr marL="228600" lvl="0" indent="-23812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Through this initiative Iota Delta will serve communities spanning from Idaho to New York</a:t>
            </a:r>
            <a:endParaRPr sz="2000"/>
          </a:p>
          <a:p>
            <a:pPr marL="228600" lvl="0" indent="-23812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Region specific community service leads will coordinate local efforts to best help their respective community</a:t>
            </a:r>
            <a:endParaRPr sz="2000"/>
          </a:p>
          <a:p>
            <a:pPr marL="228600" lvl="0" indent="-23812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Regional Community Service Leads</a:t>
            </a:r>
            <a:endParaRPr sz="2000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1400" b="1">
                <a:latin typeface="Arial"/>
                <a:ea typeface="Arial"/>
                <a:cs typeface="Arial"/>
                <a:sym typeface="Arial"/>
              </a:rPr>
              <a:t>Aberdeen, SD- 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Katelan Saunders, OMS-IV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1400" b="1">
                <a:latin typeface="Arial"/>
                <a:ea typeface="Arial"/>
                <a:cs typeface="Arial"/>
                <a:sym typeface="Arial"/>
              </a:rPr>
              <a:t>Eastern ID- 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Austin Cuttone, OMS-IV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1400" b="1">
                <a:latin typeface="Arial"/>
                <a:ea typeface="Arial"/>
                <a:cs typeface="Arial"/>
                <a:sym typeface="Arial"/>
              </a:rPr>
              <a:t>Great Falls, MT - 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Harrison Surratt, OMS-IV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1400" b="1">
                <a:latin typeface="Arial"/>
                <a:ea typeface="Arial"/>
                <a:cs typeface="Arial"/>
                <a:sym typeface="Arial"/>
              </a:rPr>
              <a:t>Logan, UT - 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T. Everett Tosetti, OMS-IV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1400" b="1">
                <a:latin typeface="Arial"/>
                <a:ea typeface="Arial"/>
                <a:cs typeface="Arial"/>
                <a:sym typeface="Arial"/>
              </a:rPr>
              <a:t>Rapid City, SD - 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Kristen Parks, OMS-IV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1400" b="1">
                <a:latin typeface="Arial"/>
                <a:ea typeface="Arial"/>
                <a:cs typeface="Arial"/>
                <a:sym typeface="Arial"/>
              </a:rPr>
              <a:t>Stony Brook, NY- 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Veronica Graham, OMS-IV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1400" b="1">
                <a:latin typeface="Arial"/>
                <a:ea typeface="Arial"/>
                <a:cs typeface="Arial"/>
                <a:sym typeface="Arial"/>
              </a:rPr>
              <a:t>Treasure Valley, ID -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Ethan McCarty, OMS-III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1400" b="1">
                <a:latin typeface="Arial"/>
                <a:ea typeface="Arial"/>
                <a:cs typeface="Arial"/>
                <a:sym typeface="Arial"/>
              </a:rPr>
              <a:t>Twin Falls, ID - 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Hailey Barab, OMS-IV</a:t>
            </a:r>
            <a:endParaRPr sz="2300"/>
          </a:p>
        </p:txBody>
      </p:sp>
      <p:sp>
        <p:nvSpPr>
          <p:cNvPr id="161" name="Google Shape;161;p5" descr="Idaho College of Osteopathic Medicine - ICOM - Home | Facebook"/>
          <p:cNvSpPr/>
          <p:nvPr/>
        </p:nvSpPr>
        <p:spPr>
          <a:xfrm>
            <a:off x="-4571" y="4732421"/>
            <a:ext cx="2129622" cy="2038310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6"/>
          <p:cNvSpPr/>
          <p:nvPr/>
        </p:nvSpPr>
        <p:spPr>
          <a:xfrm>
            <a:off x="4293155" y="457200"/>
            <a:ext cx="7898845" cy="5909113"/>
          </a:xfrm>
          <a:custGeom>
            <a:avLst/>
            <a:gdLst/>
            <a:ahLst/>
            <a:cxnLst/>
            <a:rect l="l" t="t" r="r" b="b"/>
            <a:pathLst>
              <a:path w="7898845" h="5909113" extrusionOk="0">
                <a:moveTo>
                  <a:pt x="3848214" y="0"/>
                </a:moveTo>
                <a:lnTo>
                  <a:pt x="7898845" y="0"/>
                </a:lnTo>
                <a:lnTo>
                  <a:pt x="7898845" y="5907437"/>
                </a:lnTo>
                <a:lnTo>
                  <a:pt x="7778213" y="5907437"/>
                </a:lnTo>
                <a:lnTo>
                  <a:pt x="7778213" y="5909093"/>
                </a:lnTo>
                <a:lnTo>
                  <a:pt x="7485321" y="5909093"/>
                </a:lnTo>
                <a:lnTo>
                  <a:pt x="7485321" y="5909094"/>
                </a:lnTo>
                <a:lnTo>
                  <a:pt x="4228895" y="5909094"/>
                </a:lnTo>
                <a:lnTo>
                  <a:pt x="4228895" y="5909112"/>
                </a:lnTo>
                <a:lnTo>
                  <a:pt x="3936003" y="5909112"/>
                </a:lnTo>
                <a:lnTo>
                  <a:pt x="3936003" y="5909113"/>
                </a:lnTo>
                <a:lnTo>
                  <a:pt x="0" y="5909113"/>
                </a:lnTo>
                <a:lnTo>
                  <a:pt x="2796838" y="1676"/>
                </a:lnTo>
                <a:lnTo>
                  <a:pt x="2916686" y="1676"/>
                </a:lnTo>
                <a:lnTo>
                  <a:pt x="2917470" y="20"/>
                </a:lnTo>
                <a:lnTo>
                  <a:pt x="3210362" y="20"/>
                </a:lnTo>
                <a:lnTo>
                  <a:pt x="3210362" y="19"/>
                </a:lnTo>
                <a:lnTo>
                  <a:pt x="3555322" y="19"/>
                </a:lnTo>
                <a:lnTo>
                  <a:pt x="3555322" y="1"/>
                </a:lnTo>
                <a:lnTo>
                  <a:pt x="3848214" y="1"/>
                </a:lnTo>
                <a:close/>
              </a:path>
            </a:pathLst>
          </a:custGeom>
          <a:solidFill>
            <a:srgbClr val="B4B4B4">
              <a:alpha val="4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6"/>
          <p:cNvSpPr/>
          <p:nvPr/>
        </p:nvSpPr>
        <p:spPr>
          <a:xfrm>
            <a:off x="0" y="458858"/>
            <a:ext cx="6769978" cy="5905761"/>
          </a:xfrm>
          <a:custGeom>
            <a:avLst/>
            <a:gdLst/>
            <a:ahLst/>
            <a:cxnLst/>
            <a:rect l="l" t="t" r="r" b="b"/>
            <a:pathLst>
              <a:path w="6769978" h="5905761" extrusionOk="0">
                <a:moveTo>
                  <a:pt x="0" y="0"/>
                </a:moveTo>
                <a:lnTo>
                  <a:pt x="6769978" y="0"/>
                </a:lnTo>
                <a:lnTo>
                  <a:pt x="3973138" y="5905761"/>
                </a:lnTo>
                <a:lnTo>
                  <a:pt x="0" y="5905761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6"/>
          <p:cNvSpPr txBox="1">
            <a:spLocks noGrp="1"/>
          </p:cNvSpPr>
          <p:nvPr>
            <p:ph type="title"/>
          </p:nvPr>
        </p:nvSpPr>
        <p:spPr>
          <a:xfrm>
            <a:off x="838201" y="1710127"/>
            <a:ext cx="3431650" cy="3666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Case Review Series</a:t>
            </a:r>
            <a:endParaRPr/>
          </a:p>
        </p:txBody>
      </p:sp>
      <p:sp>
        <p:nvSpPr>
          <p:cNvPr id="170" name="Google Shape;170;p6"/>
          <p:cNvSpPr txBox="1">
            <a:spLocks noGrp="1"/>
          </p:cNvSpPr>
          <p:nvPr>
            <p:ph type="body" idx="1"/>
          </p:nvPr>
        </p:nvSpPr>
        <p:spPr>
          <a:xfrm>
            <a:off x="7064160" y="1050324"/>
            <a:ext cx="4581000" cy="44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Monthly case review lead by chapter members to include:</a:t>
            </a:r>
            <a:endParaRPr sz="2000"/>
          </a:p>
          <a:p>
            <a:pPr marL="685800" lvl="1" indent="-241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Pertinent history and physical exam collection</a:t>
            </a:r>
            <a:endParaRPr sz="2000"/>
          </a:p>
          <a:p>
            <a:pPr marL="685800" lvl="1" indent="-241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Construction of a differential</a:t>
            </a:r>
            <a:endParaRPr sz="2000"/>
          </a:p>
          <a:p>
            <a:pPr marL="685800" lvl="1" indent="-241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Best practice guidelines</a:t>
            </a:r>
            <a:endParaRPr sz="2000"/>
          </a:p>
          <a:p>
            <a:pPr marL="685800" lvl="1" indent="-241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Clinical pearls and pitfalls</a:t>
            </a:r>
            <a:endParaRPr sz="2000"/>
          </a:p>
          <a:p>
            <a:pPr marL="685800" lvl="1" indent="-241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Board relevant information</a:t>
            </a:r>
            <a:endParaRPr sz="2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Primary goal is the promotion of fellowship among students with emphasis on the discussion of best patient care</a:t>
            </a:r>
            <a:endParaRPr sz="2000"/>
          </a:p>
        </p:txBody>
      </p:sp>
      <p:sp>
        <p:nvSpPr>
          <p:cNvPr id="171" name="Google Shape;171;p6" descr="Idaho College of Osteopathic Medicine - ICOM - Home | Facebook"/>
          <p:cNvSpPr/>
          <p:nvPr/>
        </p:nvSpPr>
        <p:spPr>
          <a:xfrm>
            <a:off x="-4571" y="4732421"/>
            <a:ext cx="2129622" cy="2038310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542</Words>
  <Application>Microsoft Office PowerPoint</Application>
  <PresentationFormat>Widescreen</PresentationFormat>
  <Paragraphs>99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Sigma Sigma Phi Iota Delta Chapter</vt:lpstr>
      <vt:lpstr>Chapter goals</vt:lpstr>
      <vt:lpstr>Chapter requirements</vt:lpstr>
      <vt:lpstr>Current members</vt:lpstr>
      <vt:lpstr>Class of 2023</vt:lpstr>
      <vt:lpstr>Class of 2024</vt:lpstr>
      <vt:lpstr>Current Events</vt:lpstr>
      <vt:lpstr>Iota Delta serves the nation</vt:lpstr>
      <vt:lpstr>Case Review Series</vt:lpstr>
      <vt:lpstr>Q&amp;A Sessions</vt:lpstr>
      <vt:lpstr>PowerPoint Presentation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Sigma Sigma Phi Iota Delta Chapter</dc:title>
  <dc:creator>Dallas Sturdevant</dc:creator>
  <cp:lastModifiedBy>Shaunton Stubbs</cp:lastModifiedBy>
  <cp:revision>2</cp:revision>
  <dcterms:created xsi:type="dcterms:W3CDTF">2021-08-27T21:22:17Z</dcterms:created>
  <dcterms:modified xsi:type="dcterms:W3CDTF">2022-09-14T00:52:09Z</dcterms:modified>
</cp:coreProperties>
</file>