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73" r:id="rId4"/>
    <p:sldId id="286" r:id="rId5"/>
    <p:sldId id="259" r:id="rId6"/>
    <p:sldId id="260" r:id="rId7"/>
    <p:sldId id="270" r:id="rId8"/>
    <p:sldId id="285" r:id="rId9"/>
    <p:sldId id="279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/>
    <p:restoredTop sz="81555"/>
  </p:normalViewPr>
  <p:slideViewPr>
    <p:cSldViewPr snapToGrid="0" snapToObjects="1">
      <p:cViewPr varScale="1">
        <p:scale>
          <a:sx n="107" d="100"/>
          <a:sy n="107" d="100"/>
        </p:scale>
        <p:origin x="16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FC6D6-24C8-D444-9957-B0315BCAA996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1240-6DCE-F74F-9DCC-07E868B6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0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240-6DCE-F74F-9DCC-07E868B6DE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5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240-6DCE-F74F-9DCC-07E868B6DE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8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915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459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2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39403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78657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1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1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4631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8461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1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6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8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4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8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468" y="1600200"/>
            <a:ext cx="77133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171" y="6356350"/>
            <a:ext cx="1823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71C2-BEF8-7242-BFBF-8EBC8239D39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7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001000" cy="5715000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SIGMA SIGMA PHI: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Lambda Chapter Annual Report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Ohio University </a:t>
            </a: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Heritage College of Osteopathic Medicine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Presented by Maya Farhat, OMS II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ΣΣΦ President for 2022 - 2023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Cleveland, OH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Academic Year: 2021-2022</a:t>
            </a:r>
          </a:p>
        </p:txBody>
      </p:sp>
    </p:spTree>
    <p:extLst>
      <p:ext uri="{BB962C8B-B14F-4D97-AF65-F5344CB8AC3E}">
        <p14:creationId xmlns:p14="http://schemas.microsoft.com/office/powerpoint/2010/main" val="304870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5536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8" y="5040085"/>
            <a:ext cx="7772400" cy="127362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Bhumi Patel, OMS-II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bp324721@ohio.edu</a:t>
            </a:r>
          </a:p>
        </p:txBody>
      </p:sp>
      <p:pic>
        <p:nvPicPr>
          <p:cNvPr id="2050" name="Picture 2" descr="Image result for heritage college of osteopathic medicine">
            <a:extLst>
              <a:ext uri="{FF2B5EF4-FFF2-40B4-BE49-F238E27FC236}">
                <a16:creationId xmlns:a16="http://schemas.microsoft.com/office/drawing/2014/main" id="{1B1E8365-96E4-4F2C-89B3-2D12DC7E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3" b="98433" l="1670" r="98651">
                        <a14:foregroundMark x1="9570" y1="17058" x2="9570" y2="17058"/>
                        <a14:foregroundMark x1="17598" y1="18746" x2="16827" y2="25437"/>
                        <a14:foregroundMark x1="17020" y1="18083" x2="50610" y2="31043"/>
                        <a14:foregroundMark x1="50610" y1="31043" x2="61400" y2="44304"/>
                        <a14:foregroundMark x1="61400" y1="44304" x2="57161" y2="59735"/>
                        <a14:foregroundMark x1="57161" y1="59735" x2="56583" y2="60639"/>
                        <a14:foregroundMark x1="75851" y1="32248" x2="34939" y2="45931"/>
                        <a14:foregroundMark x1="34939" y1="45931" x2="25562" y2="59554"/>
                        <a14:foregroundMark x1="25562" y1="59554" x2="45344" y2="73357"/>
                        <a14:foregroundMark x1="45344" y1="73357" x2="62428" y2="65099"/>
                        <a14:foregroundMark x1="62428" y1="65099" x2="61207" y2="46896"/>
                        <a14:foregroundMark x1="61207" y1="46896" x2="40077" y2="46052"/>
                        <a14:foregroundMark x1="40077" y1="46052" x2="30250" y2="57203"/>
                        <a14:foregroundMark x1="30250" y1="57203" x2="46628" y2="69259"/>
                        <a14:foregroundMark x1="46628" y1="69259" x2="52922" y2="50332"/>
                        <a14:foregroundMark x1="52922" y1="50332" x2="32370" y2="44244"/>
                        <a14:foregroundMark x1="32370" y1="44244" x2="26397" y2="62206"/>
                        <a14:foregroundMark x1="26397" y1="62206" x2="45601" y2="70163"/>
                        <a14:foregroundMark x1="45601" y1="70163" x2="50674" y2="49367"/>
                        <a14:foregroundMark x1="50674" y1="49367" x2="41040" y2="36528"/>
                        <a14:foregroundMark x1="41040" y1="36528" x2="22286" y2="43038"/>
                        <a14:foregroundMark x1="22286" y1="43038" x2="23764" y2="57324"/>
                        <a14:foregroundMark x1="23764" y1="57324" x2="36031" y2="69259"/>
                        <a14:foregroundMark x1="36031" y1="69259" x2="46371" y2="53104"/>
                        <a14:foregroundMark x1="46371" y1="53104" x2="25305" y2="49488"/>
                        <a14:foregroundMark x1="25305" y1="49488" x2="23828" y2="69259"/>
                        <a14:foregroundMark x1="23828" y1="69259" x2="39820" y2="70826"/>
                        <a14:foregroundMark x1="39820" y1="70826" x2="42903" y2="56480"/>
                        <a14:foregroundMark x1="42903" y1="56480" x2="36480" y2="41290"/>
                        <a14:foregroundMark x1="36480" y1="41290" x2="20424" y2="54491"/>
                        <a14:foregroundMark x1="20424" y1="54491" x2="34361" y2="46534"/>
                        <a14:foregroundMark x1="34361" y1="46534" x2="21644" y2="54671"/>
                        <a14:foregroundMark x1="21644" y1="54671" x2="40270" y2="36588"/>
                        <a14:foregroundMark x1="40270" y1="36588" x2="24534" y2="55636"/>
                        <a14:foregroundMark x1="24534" y1="55636" x2="47913" y2="39180"/>
                        <a14:foregroundMark x1="47913" y1="39180" x2="34489" y2="56781"/>
                        <a14:foregroundMark x1="34489" y1="56781" x2="63648" y2="35322"/>
                        <a14:foregroundMark x1="63648" y1="35322" x2="46885" y2="56178"/>
                        <a14:foregroundMark x1="46885" y1="56178" x2="68015" y2="44485"/>
                        <a14:foregroundMark x1="68015" y1="44485" x2="54592" y2="62990"/>
                        <a14:foregroundMark x1="54592" y1="62990" x2="81118" y2="50332"/>
                        <a14:foregroundMark x1="81118" y1="50332" x2="55234" y2="89210"/>
                        <a14:foregroundMark x1="55234" y1="89210" x2="35260" y2="91019"/>
                        <a14:foregroundMark x1="35260" y1="91019" x2="22351" y2="75527"/>
                        <a14:foregroundMark x1="22351" y1="75527" x2="33076" y2="65582"/>
                        <a14:foregroundMark x1="33076" y1="65582" x2="50739" y2="75166"/>
                        <a14:foregroundMark x1="50546" y1="77034" x2="35838" y2="89210"/>
                        <a14:foregroundMark x1="35838" y1="89210" x2="37765" y2="92948"/>
                        <a14:foregroundMark x1="52344" y1="96685" x2="53629" y2="98433"/>
                        <a14:foregroundMark x1="75851" y1="51718" x2="92421" y2="11573"/>
                        <a14:foregroundMark x1="71869" y1="24231" x2="32563" y2="27486"/>
                        <a14:foregroundMark x1="32563" y1="27486" x2="43674" y2="38336"/>
                        <a14:foregroundMark x1="43674" y1="38336" x2="60180" y2="31646"/>
                        <a14:foregroundMark x1="60180" y1="31646" x2="42004" y2="29355"/>
                        <a14:foregroundMark x1="42004" y1="29355" x2="55620" y2="22303"/>
                        <a14:foregroundMark x1="55620" y1="22303" x2="70135" y2="25678"/>
                        <a14:foregroundMark x1="70135" y1="25678" x2="32113" y2="33936"/>
                        <a14:foregroundMark x1="32113" y1="33936" x2="26140" y2="33996"/>
                        <a14:foregroundMark x1="27938" y1="33816" x2="44123" y2="33755"/>
                        <a14:foregroundMark x1="44123" y1="33755" x2="59088" y2="39361"/>
                        <a14:foregroundMark x1="59088" y1="39361" x2="64804" y2="26401"/>
                        <a14:foregroundMark x1="64804" y1="26401" x2="62749" y2="31224"/>
                        <a14:foregroundMark x1="29030" y1="28813" x2="27232" y2="35865"/>
                        <a14:foregroundMark x1="19204" y1="35322" x2="22351" y2="49186"/>
                        <a14:foregroundMark x1="22351" y1="49186" x2="20552" y2="29476"/>
                        <a14:foregroundMark x1="20552" y1="29476" x2="17020" y2="46293"/>
                        <a14:foregroundMark x1="17020" y1="46293" x2="2954" y2="41290"/>
                        <a14:foregroundMark x1="2954" y1="41290" x2="321" y2="56661"/>
                        <a14:foregroundMark x1="321" y1="56661" x2="5909" y2="71007"/>
                        <a14:foregroundMark x1="5909" y1="71007" x2="3019" y2="36950"/>
                        <a14:foregroundMark x1="3019" y1="36950" x2="6551" y2="22544"/>
                        <a14:foregroundMark x1="6551" y1="22544" x2="1734" y2="16516"/>
                        <a14:foregroundMark x1="10854" y1="40808" x2="19396" y2="53285"/>
                        <a14:foregroundMark x1="19396" y1="53285" x2="19011" y2="38216"/>
                        <a14:foregroundMark x1="19011" y1="38216" x2="10918" y2="50030"/>
                        <a14:foregroundMark x1="10918" y1="50030" x2="23956" y2="52923"/>
                        <a14:foregroundMark x1="13038" y1="45087" x2="1991" y2="55214"/>
                        <a14:foregroundMark x1="1991" y1="55214" x2="8478" y2="45570"/>
                        <a14:foregroundMark x1="15222" y1="46594" x2="1927" y2="54430"/>
                        <a14:foregroundMark x1="1927" y1="54430" x2="12267" y2="55696"/>
                        <a14:foregroundMark x1="90045" y1="10729" x2="95183" y2="6631"/>
                        <a14:foregroundMark x1="62749" y1="29837" x2="98651" y2="2833"/>
                        <a14:backgroundMark x1="5716" y1="3556" x2="45536" y2="5606"/>
                        <a14:backgroundMark x1="45536" y1="5606" x2="62107" y2="4581"/>
                        <a14:backgroundMark x1="62107" y1="4581" x2="79897" y2="4762"/>
                        <a14:backgroundMark x1="94284" y1="73297" x2="76044" y2="91742"/>
                        <a14:backgroundMark x1="4303" y1="89693" x2="18947" y2="93309"/>
                        <a14:backgroundMark x1="18947" y1="93309" x2="22286" y2="95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18" y="1527583"/>
            <a:ext cx="317496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468" y="1600200"/>
            <a:ext cx="7713331" cy="41719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Lambda Chapter Structure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Executive Board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Membership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Activities: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Community Service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Academic Support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OU-HCOM Activities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369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3055" y="408538"/>
            <a:ext cx="5977890" cy="854915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Lambda Chapter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102" y="1433995"/>
            <a:ext cx="7537964" cy="471915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Main Campus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Athens, Ohio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Additional Campuses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Dublin, Ohio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Cleveland, Ohio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893B0-2B51-45F8-862C-0AE1E2F612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9709" y="3699012"/>
            <a:ext cx="2604582" cy="1799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A862E9-76F0-4AE6-AC03-0ECA4C723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098" y="3699012"/>
            <a:ext cx="2604583" cy="17993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370F7E-C929-48BD-B0D7-74919459C4CD}"/>
              </a:ext>
            </a:extLst>
          </p:cNvPr>
          <p:cNvSpPr/>
          <p:nvPr/>
        </p:nvSpPr>
        <p:spPr>
          <a:xfrm>
            <a:off x="333390" y="5129009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Athens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E5731-3D4D-4446-9935-82EF42C2B699}"/>
              </a:ext>
            </a:extLst>
          </p:cNvPr>
          <p:cNvSpPr/>
          <p:nvPr/>
        </p:nvSpPr>
        <p:spPr>
          <a:xfrm>
            <a:off x="3269709" y="5129009"/>
            <a:ext cx="763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Dublin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0F1184-99C3-4AB4-A757-24E5CCFAC617}"/>
              </a:ext>
            </a:extLst>
          </p:cNvPr>
          <p:cNvSpPr/>
          <p:nvPr/>
        </p:nvSpPr>
        <p:spPr>
          <a:xfrm>
            <a:off x="6108098" y="5112132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Cleveland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eritage College of Osteopathic Medicine - Wikipedia">
            <a:extLst>
              <a:ext uri="{FF2B5EF4-FFF2-40B4-BE49-F238E27FC236}">
                <a16:creationId xmlns:a16="http://schemas.microsoft.com/office/drawing/2014/main" id="{51A2D42A-CB52-720D-B442-18C3FF2B2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90" y="3699011"/>
            <a:ext cx="2702512" cy="17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433931-88A3-18B0-FBD6-900DFE5FD3E9}"/>
              </a:ext>
            </a:extLst>
          </p:cNvPr>
          <p:cNvSpPr txBox="1"/>
          <p:nvPr/>
        </p:nvSpPr>
        <p:spPr>
          <a:xfrm>
            <a:off x="276742" y="5129010"/>
            <a:ext cx="115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Athens</a:t>
            </a:r>
          </a:p>
        </p:txBody>
      </p:sp>
    </p:spTree>
    <p:extLst>
      <p:ext uri="{BB962C8B-B14F-4D97-AF65-F5344CB8AC3E}">
        <p14:creationId xmlns:p14="http://schemas.microsoft.com/office/powerpoint/2010/main" val="194081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31" y="284617"/>
            <a:ext cx="8495969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22’-23’ Cleveland Executive Board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519" y="856117"/>
            <a:ext cx="7398150" cy="439213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President: </a:t>
            </a:r>
            <a:r>
              <a:rPr lang="en-US" sz="2200" b="0" dirty="0">
                <a:solidFill>
                  <a:schemeClr val="bg1"/>
                </a:solidFill>
                <a:latin typeface="+mj-lt"/>
              </a:rPr>
              <a:t>Maya Farhat , OMS-II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mf489520@ohio.edu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Vice President/Secretary: </a:t>
            </a:r>
            <a:r>
              <a:rPr lang="en-US" sz="2200" b="0" dirty="0">
                <a:solidFill>
                  <a:schemeClr val="bg1"/>
                </a:solidFill>
                <a:latin typeface="+mj-lt"/>
              </a:rPr>
              <a:t>Sara </a:t>
            </a:r>
            <a:r>
              <a:rPr lang="en-US" sz="2200" b="0" dirty="0" err="1">
                <a:solidFill>
                  <a:schemeClr val="bg1"/>
                </a:solidFill>
                <a:latin typeface="+mj-lt"/>
              </a:rPr>
              <a:t>Gier</a:t>
            </a:r>
            <a:r>
              <a:rPr lang="en-US" sz="2200" b="0" dirty="0">
                <a:solidFill>
                  <a:schemeClr val="bg1"/>
                </a:solidFill>
                <a:latin typeface="+mj-lt"/>
              </a:rPr>
              <a:t>, OMS-II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sg249716@ohio.edu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Treasurer: </a:t>
            </a:r>
            <a:r>
              <a:rPr lang="en-US" sz="2200" b="0" dirty="0">
                <a:solidFill>
                  <a:schemeClr val="bg1"/>
                </a:solidFill>
                <a:latin typeface="+mj-lt"/>
              </a:rPr>
              <a:t>Rachel Cuellar, OMS-II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rc762316@ohio.edu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DBAE5-6F23-43C9-B0B4-19B4D5242F5C}"/>
              </a:ext>
            </a:extLst>
          </p:cNvPr>
          <p:cNvSpPr/>
          <p:nvPr/>
        </p:nvSpPr>
        <p:spPr>
          <a:xfrm>
            <a:off x="2115519" y="6108670"/>
            <a:ext cx="6761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*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884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85190" y="172086"/>
            <a:ext cx="4836459" cy="854915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030" y="1004141"/>
            <a:ext cx="8526780" cy="519091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Current Total:  </a:t>
            </a:r>
            <a:r>
              <a:rPr lang="en-US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(all three campuses)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	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Class of 2023: 54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Class of 2024: 57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Class of 2025: 29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Recruitment: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End of fall term for Class of 2025 and 2026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Emphasis on: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Community Service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Leadership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Academics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Must be in good academic standing with OU-HCOM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Must pass all courses without reassessment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OMS-I, OMS-II: members must average at least a minimum of 80% between components 1 and 2 of the syllabus each semester. 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OMS-III, OMS-IV: must pass all rotation evaluations, COMAT, and rotations. </a:t>
            </a:r>
          </a:p>
        </p:txBody>
      </p:sp>
    </p:spTree>
    <p:extLst>
      <p:ext uri="{BB962C8B-B14F-4D97-AF65-F5344CB8AC3E}">
        <p14:creationId xmlns:p14="http://schemas.microsoft.com/office/powerpoint/2010/main" val="25481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030"/>
            <a:ext cx="8229600" cy="845819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Service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470" y="1275453"/>
            <a:ext cx="8641080" cy="521678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Membership requirement:</a:t>
            </a:r>
          </a:p>
          <a:p>
            <a:pPr>
              <a:lnSpc>
                <a:spcPct val="90000"/>
              </a:lnSpc>
            </a:pP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sz="2000" b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</a:t>
            </a: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/2</a:t>
            </a:r>
            <a:r>
              <a:rPr lang="en-US" sz="2000" b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nd</a:t>
            </a: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years: 12 hours/semester  </a:t>
            </a:r>
          </a:p>
          <a:p>
            <a:pPr>
              <a:lnSpc>
                <a:spcPct val="90000"/>
              </a:lnSpc>
            </a:pP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2000" b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rd</a:t>
            </a: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/4</a:t>
            </a:r>
            <a:r>
              <a:rPr lang="en-US" sz="2000" b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years: 4 hours/semester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Community Service: 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Linus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Make blankets for children who are seriously ill, traumatized, or otherwise in need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Athens, Dublin, and Cleveland campuses donated a total of 59 blankets!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Park Cleanup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39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0" y="1508760"/>
            <a:ext cx="8115299" cy="4525963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Non-profit organization providing homemade blankets to children in need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“Providing Security through Blankets”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Blankets are hand made and distributed to children's hospitals, shelters, and social service agencies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Collaborated with multiple clubs (SSP, Pediatrics, Family Medicines,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etc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from all three of our campuses!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369" y="45751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Project Linus</a:t>
            </a:r>
          </a:p>
        </p:txBody>
      </p:sp>
      <p:pic>
        <p:nvPicPr>
          <p:cNvPr id="2054" name="Picture 6" descr="Image result for project linu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405" y="5349240"/>
            <a:ext cx="3710535" cy="8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7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5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78FBA-47D5-0D04-C8BF-6A0A2A5D02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54" y="171717"/>
            <a:ext cx="4353079" cy="3167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31543-E3C0-92D7-DFA7-A7BC47AF86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529" y="171717"/>
            <a:ext cx="4348413" cy="316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112F11-5CE0-9667-503E-E8EED161A3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49054" y="3510858"/>
            <a:ext cx="4353079" cy="2789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B24A2A-0BC6-5E9F-EEAB-CB4208F1D3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646529" y="3510858"/>
            <a:ext cx="4348412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839B-4B3F-3B40-8D2C-298CCF1D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ΣΣΦ Inductions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307B-59EA-F64A-817A-AD8E12AB7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February 2023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58 new members!</a:t>
            </a:r>
          </a:p>
        </p:txBody>
      </p:sp>
      <p:pic>
        <p:nvPicPr>
          <p:cNvPr id="1026" name="Picture 2" descr="ΣΣΦ">
            <a:extLst>
              <a:ext uri="{FF2B5EF4-FFF2-40B4-BE49-F238E27FC236}">
                <a16:creationId xmlns:a16="http://schemas.microsoft.com/office/drawing/2014/main" id="{6F319B22-A9A8-6675-1883-41D3E739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653" y="1247503"/>
            <a:ext cx="27876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6372</TotalTime>
  <Words>335</Words>
  <Application>Microsoft Office PowerPoint</Application>
  <PresentationFormat>On-screen Show (4:3)</PresentationFormat>
  <Paragraphs>66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Georgia</vt:lpstr>
      <vt:lpstr>Office Theme</vt:lpstr>
      <vt:lpstr>SIGMA SIGMA PHI:  Lambda Chapter Annual Report  Ohio University  Heritage College of Osteopathic Medicine   Presented by Maya Farhat, OMS II  ΣΣΦ President for 2022 - 2023   Cleveland, OH For Academic Year: 2021-2022</vt:lpstr>
      <vt:lpstr>Outline</vt:lpstr>
      <vt:lpstr>Lambda Chapter</vt:lpstr>
      <vt:lpstr>22’-23’ Cleveland Executive Board</vt:lpstr>
      <vt:lpstr>Membership</vt:lpstr>
      <vt:lpstr>Community Service</vt:lpstr>
      <vt:lpstr>        Project Linus</vt:lpstr>
      <vt:lpstr>PowerPoint Presentation</vt:lpstr>
      <vt:lpstr>ΣΣΦ Inductions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Brown</dc:creator>
  <cp:lastModifiedBy>Michael Whit</cp:lastModifiedBy>
  <cp:revision>70</cp:revision>
  <dcterms:created xsi:type="dcterms:W3CDTF">2012-11-15T14:52:20Z</dcterms:created>
  <dcterms:modified xsi:type="dcterms:W3CDTF">2022-09-19T13:52:57Z</dcterms:modified>
</cp:coreProperties>
</file>