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orsiva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87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f399019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ef399019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f399019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ef399019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f3990199d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f3990199d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f3990199d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f3990199d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449292c16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1449292c16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1449292c162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f3990199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ef3990199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f3990199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ef3990199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f3990199d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f3990199d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f3990199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ef3990199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f3990199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ef3990199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f3990199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ef3990199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f3990199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ef3990199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f3990199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ef399019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f3990199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ef3990199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27484" y="1539688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827485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86D1D8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827484" y="1885950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92100" algn="l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200"/>
            </a:lvl2pPr>
            <a:lvl3pPr marL="1371600" lvl="2" indent="-279400" algn="l" rtl="0">
              <a:spcBef>
                <a:spcPts val="800"/>
              </a:spcBef>
              <a:spcAft>
                <a:spcPts val="0"/>
              </a:spcAft>
              <a:buSzPts val="800"/>
              <a:buChar char="■"/>
              <a:defRPr sz="1100"/>
            </a:lvl3pPr>
            <a:lvl4pPr marL="1828800" lvl="3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●"/>
              <a:defRPr sz="900"/>
            </a:lvl4pPr>
            <a:lvl5pPr marL="2286000" lvl="4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○"/>
              <a:defRPr sz="900"/>
            </a:lvl5pPr>
            <a:lvl6pPr marL="2743200" lvl="5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■"/>
              <a:defRPr sz="900"/>
            </a:lvl6pPr>
            <a:lvl7pPr marL="3200400" lvl="6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●"/>
              <a:defRPr sz="900"/>
            </a:lvl7pPr>
            <a:lvl8pPr marL="3657600" lvl="7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○"/>
              <a:defRPr sz="900"/>
            </a:lvl8pPr>
            <a:lvl9pPr marL="4114800" lvl="8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■"/>
              <a:defRPr sz="9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3"/>
          </p:nvPr>
        </p:nvSpPr>
        <p:spPr>
          <a:xfrm>
            <a:off x="4240871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86D1D8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"/>
          </p:nvPr>
        </p:nvSpPr>
        <p:spPr>
          <a:xfrm>
            <a:off x="4240871" y="1885950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92100" algn="l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200"/>
            </a:lvl2pPr>
            <a:lvl3pPr marL="1371600" lvl="2" indent="-279400" algn="l" rtl="0">
              <a:spcBef>
                <a:spcPts val="800"/>
              </a:spcBef>
              <a:spcAft>
                <a:spcPts val="0"/>
              </a:spcAft>
              <a:buSzPts val="800"/>
              <a:buChar char="■"/>
              <a:defRPr sz="1100"/>
            </a:lvl3pPr>
            <a:lvl4pPr marL="1828800" lvl="3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●"/>
              <a:defRPr sz="900"/>
            </a:lvl4pPr>
            <a:lvl5pPr marL="2286000" lvl="4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○"/>
              <a:defRPr sz="900"/>
            </a:lvl5pPr>
            <a:lvl6pPr marL="2743200" lvl="5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■"/>
              <a:defRPr sz="900"/>
            </a:lvl6pPr>
            <a:lvl7pPr marL="3200400" lvl="6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●"/>
              <a:defRPr sz="900"/>
            </a:lvl7pPr>
            <a:lvl8pPr marL="3657600" lvl="7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○"/>
              <a:defRPr sz="900"/>
            </a:lvl8pPr>
            <a:lvl9pPr marL="4114800" lvl="8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■"/>
              <a:defRPr sz="9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448092" y="449794"/>
            <a:ext cx="8238600" cy="94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81192" y="515606"/>
            <a:ext cx="79899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581192" y="1671002"/>
            <a:ext cx="3899400" cy="27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 rtl="0">
              <a:spcBef>
                <a:spcPts val="360"/>
              </a:spcBef>
              <a:spcAft>
                <a:spcPts val="0"/>
              </a:spcAft>
              <a:buSzPts val="1656"/>
              <a:buChar char="●"/>
              <a:defRPr/>
            </a:lvl1pPr>
            <a:lvl2pPr marL="914400" lvl="1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2pPr>
            <a:lvl3pPr marL="1371600" lvl="2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■"/>
              <a:defRPr/>
            </a:lvl3pPr>
            <a:lvl4pPr marL="1828800" lvl="3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●"/>
              <a:defRPr/>
            </a:lvl4pPr>
            <a:lvl5pPr marL="2286000" lvl="4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5pPr>
            <a:lvl6pPr marL="2743200" lvl="5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■"/>
              <a:defRPr/>
            </a:lvl6pPr>
            <a:lvl7pPr marL="3200400" lvl="6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●"/>
              <a:defRPr/>
            </a:lvl7pPr>
            <a:lvl8pPr marL="3657600" lvl="7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8pPr>
            <a:lvl9pPr marL="4114800" lvl="8" indent="-333756" algn="l" rtl="0">
              <a:spcBef>
                <a:spcPts val="600"/>
              </a:spcBef>
              <a:spcAft>
                <a:spcPts val="600"/>
              </a:spcAft>
              <a:buSzPts val="1656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4663282" y="1671002"/>
            <a:ext cx="3907800" cy="27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 rtl="0">
              <a:spcBef>
                <a:spcPts val="360"/>
              </a:spcBef>
              <a:spcAft>
                <a:spcPts val="0"/>
              </a:spcAft>
              <a:buSzPts val="1656"/>
              <a:buChar char="●"/>
              <a:defRPr/>
            </a:lvl1pPr>
            <a:lvl2pPr marL="914400" lvl="1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2pPr>
            <a:lvl3pPr marL="1371600" lvl="2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■"/>
              <a:defRPr/>
            </a:lvl3pPr>
            <a:lvl4pPr marL="1828800" lvl="3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●"/>
              <a:defRPr/>
            </a:lvl4pPr>
            <a:lvl5pPr marL="2286000" lvl="4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5pPr>
            <a:lvl6pPr marL="2743200" lvl="5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■"/>
              <a:defRPr/>
            </a:lvl6pPr>
            <a:lvl7pPr marL="3200400" lvl="6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●"/>
              <a:defRPr/>
            </a:lvl7pPr>
            <a:lvl8pPr marL="3657600" lvl="7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8pPr>
            <a:lvl9pPr marL="4114800" lvl="8" indent="-333756" algn="l" rtl="0">
              <a:spcBef>
                <a:spcPts val="600"/>
              </a:spcBef>
              <a:spcAft>
                <a:spcPts val="600"/>
              </a:spcAft>
              <a:buSzPts val="1656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>
            <a:off x="5559327" y="446710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581192" y="4463858"/>
            <a:ext cx="487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7800476" y="4467102"/>
            <a:ext cx="77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lin ang="5400012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descr="http://www.sigmasigmaphi.org/images/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764" y="442048"/>
            <a:ext cx="3368570" cy="417160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4113650" y="467025"/>
            <a:ext cx="49209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Century Gothic"/>
              <a:buNone/>
            </a:pPr>
            <a:r>
              <a:rPr lang="en" sz="3288" b="1">
                <a:solidFill>
                  <a:srgbClr val="980000"/>
                </a:solidFill>
                <a:latin typeface="Corsiva"/>
                <a:ea typeface="Corsiva"/>
                <a:cs typeface="Corsiva"/>
                <a:sym typeface="Corsiva"/>
              </a:rPr>
              <a:t>Mu Chapter</a:t>
            </a:r>
            <a:r>
              <a:rPr lang="en" sz="3500" b="1">
                <a:solidFill>
                  <a:srgbClr val="98000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en" sz="3500" b="1">
                <a:solidFill>
                  <a:srgbClr val="98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en" sz="3377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" sz="2711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estern</a:t>
            </a:r>
            <a:r>
              <a:rPr lang="en" sz="3377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</a:t>
            </a:r>
            <a:r>
              <a:rPr lang="en" sz="2711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niversity</a:t>
            </a:r>
            <a:endParaRPr sz="2711" b="1">
              <a:solidFill>
                <a:srgbClr val="8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Century Gothic"/>
              <a:buNone/>
            </a:pPr>
            <a:r>
              <a:rPr lang="en" sz="1377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College of Osteopathic Medicine of the Pacific</a:t>
            </a:r>
            <a:r>
              <a:rPr lang="en" sz="1877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377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(COMP)</a:t>
            </a:r>
            <a:endParaRPr sz="1377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Century Gothic"/>
              <a:buNone/>
            </a:pPr>
            <a:r>
              <a:rPr lang="en" sz="1377" b="1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Pomona, CA</a:t>
            </a:r>
            <a:r>
              <a:rPr lang="en" sz="2500" b="1">
                <a:solidFill>
                  <a:srgbClr val="99000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en" sz="2500" b="1">
                <a:solidFill>
                  <a:srgbClr val="990000"/>
                </a:solidFill>
                <a:latin typeface="Corsiva"/>
                <a:ea typeface="Corsiva"/>
                <a:cs typeface="Corsiva"/>
                <a:sym typeface="Corsiva"/>
              </a:rPr>
            </a:br>
            <a:endParaRPr sz="2500" b="1">
              <a:solidFill>
                <a:srgbClr val="99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5068647" y="3608160"/>
            <a:ext cx="32982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20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SIGMA SIGMA PHI</a:t>
            </a:r>
            <a:endParaRPr sz="2000" b="1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20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MEETING</a:t>
            </a:r>
            <a:endParaRPr sz="3500" b="1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</a:pPr>
            <a:r>
              <a:rPr lang="en" sz="20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</a:t>
            </a:r>
            <a:endParaRPr sz="2000" b="1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627458" y="594664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Major Events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1181525" y="1331600"/>
            <a:ext cx="7009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Gothic"/>
              <a:buChar char="●"/>
            </a:pPr>
            <a:r>
              <a:rPr lang="en" sz="17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</a:t>
            </a:r>
            <a:r>
              <a:rPr lang="en" sz="17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INSAN Free Clinic - est. 2022</a:t>
            </a:r>
            <a:r>
              <a:rPr lang="en" sz="17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" sz="17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7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Gothic"/>
              <a:buChar char="●"/>
            </a:pPr>
            <a:r>
              <a:rPr lang="en" sz="17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</a:t>
            </a:r>
            <a:r>
              <a:rPr lang="en" sz="17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Research Review Service - est. 2021</a:t>
            </a:r>
            <a:endParaRPr sz="17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794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Gothic"/>
              <a:buChar char="●"/>
            </a:pPr>
            <a:r>
              <a:rPr lang="en" sz="17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</a:t>
            </a:r>
            <a:r>
              <a:rPr lang="en" sz="17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Western University Vaccination Clinic - ONGOING! </a:t>
            </a:r>
            <a:endParaRPr sz="17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4000" algn="l" rtl="0">
              <a:spcBef>
                <a:spcPts val="800"/>
              </a:spcBef>
              <a:spcAft>
                <a:spcPts val="0"/>
              </a:spcAft>
              <a:buSzPts val="12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Care Harbor LA - Hopefully Re-established 2022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2250" algn="l" rtl="0">
              <a:spcBef>
                <a:spcPts val="800"/>
              </a:spcBef>
              <a:spcAft>
                <a:spcPts val="0"/>
              </a:spcAft>
              <a:buSzPts val="1100"/>
              <a:buFont typeface="Century Gothic"/>
              <a:buChar char="○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Impacted due to federal decision regarding Unaccompanied Child Migrants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60350" algn="l" rtl="0">
              <a:spcBef>
                <a:spcPts val="800"/>
              </a:spcBef>
              <a:spcAft>
                <a:spcPts val="0"/>
              </a:spcAft>
              <a:buSzPts val="1100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Gods Pantry - On Hold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Review Service</a:t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00" y="1097064"/>
            <a:ext cx="6586079" cy="344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WesternU Health - Vaccination Clinic</a:t>
            </a:r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539025" y="1659575"/>
            <a:ext cx="3866400" cy="2580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457200" lvl="0" indent="-282733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1111"/>
              <a:buFont typeface="Century Gothic"/>
              <a:buChar char="-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Helping both our local community and school, we provide Flu Vaccinations in the fall to help limit the spread!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273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1111"/>
              <a:buFont typeface="Century Gothic"/>
              <a:buChar char="-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Hands-on clinical experience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273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1111"/>
              <a:buFont typeface="Century Gothic"/>
              <a:buChar char="-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Patient education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273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1111"/>
              <a:buFont typeface="Century Gothic"/>
              <a:buChar char="-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Commitment to the community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273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1111"/>
              <a:buFont typeface="Century Gothic"/>
              <a:buChar char="-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vaccination rates in underserved communities and LA county!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5" name="Google Shape;165;p27" descr="WesternU begins administering COVID-19 vaccines | WesternU News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50" y="1389850"/>
            <a:ext cx="4127976" cy="278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581192" y="725646"/>
            <a:ext cx="335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" sz="2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CARE HARBOR LA</a:t>
            </a:r>
            <a:endParaRPr sz="2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xfrm>
            <a:off x="538410" y="1437103"/>
            <a:ext cx="4484100" cy="3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6000" lvl="0" indent="-29076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Large temporary clinic that converts arenas and other large venues into working clinics to treat thousands of peoples over multiple days.</a:t>
            </a:r>
            <a:endParaRPr sz="1600"/>
          </a:p>
          <a:p>
            <a:pPr marL="306000" lvl="0" indent="-290760" algn="l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Provides free medical, dental and vision care prevention resources and follow-up care to thousands of uninsured, underinsured and at risk individuals and families. </a:t>
            </a:r>
            <a:endParaRPr sz="1600"/>
          </a:p>
          <a:p>
            <a:pPr marL="306000" lvl="0" indent="-290760" algn="l" rtl="0"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 sz="16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Collaboration between WesternU, UCLA, USC medical schools.</a:t>
            </a:r>
            <a:endParaRPr sz="1600">
              <a:solidFill>
                <a:srgbClr val="7575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8" descr="Care Harbor Baby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1286" y="1445617"/>
            <a:ext cx="3259484" cy="346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God’s Pantry</a:t>
            </a:r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827485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80" name="Google Shape;180;p2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414939"/>
            <a:ext cx="4386900" cy="27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9"/>
          <p:cNvSpPr txBox="1">
            <a:spLocks noGrp="1"/>
          </p:cNvSpPr>
          <p:nvPr>
            <p:ph type="body" idx="4"/>
          </p:nvPr>
        </p:nvSpPr>
        <p:spPr>
          <a:xfrm>
            <a:off x="4590240" y="1819769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lvl="0" indent="-260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●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Local food bank in Pomona Valley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●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 is community outreach and serving the underserved areas around our campus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4"/>
          <a:stretch/>
        </p:blipFill>
        <p:spPr>
          <a:xfrm>
            <a:off x="0" y="2002264"/>
            <a:ext cx="3027760" cy="314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1"/>
          <a:stretch/>
        </p:blipFill>
        <p:spPr>
          <a:xfrm>
            <a:off x="0" y="2169260"/>
            <a:ext cx="1141809" cy="177408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6456759" y="1257300"/>
            <a:ext cx="2114700" cy="21147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5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18"/>
          <a:stretch/>
        </p:blipFill>
        <p:spPr>
          <a:xfrm>
            <a:off x="6454409" y="4572000"/>
            <a:ext cx="7453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/>
          <p:nvPr/>
        </p:nvSpPr>
        <p:spPr>
          <a:xfrm>
            <a:off x="7828359" y="0"/>
            <a:ext cx="5145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4175" y="272000"/>
            <a:ext cx="5665050" cy="45178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</a:pPr>
            <a:r>
              <a:rPr lang="en" sz="2900"/>
              <a:t>Current Officers &amp; Faculty Advisors</a:t>
            </a:r>
            <a:endParaRPr sz="2700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4"/>
          </p:nvPr>
        </p:nvSpPr>
        <p:spPr>
          <a:xfrm>
            <a:off x="5629900" y="2551875"/>
            <a:ext cx="3297300" cy="1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Faculty Advisor:</a:t>
            </a:r>
            <a:endParaRPr b="1" u="sng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David A. Connett, D.O., FACOFP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Administrative Assistant:</a:t>
            </a:r>
            <a:endParaRPr b="1" u="sng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Roxanne Gonzalez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099" y="908580"/>
            <a:ext cx="1180507" cy="15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146500" y="2297400"/>
            <a:ext cx="1681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</a:t>
            </a: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Andrew Lian</a:t>
            </a:r>
            <a:endParaRPr sz="700"/>
          </a:p>
        </p:txBody>
      </p:sp>
      <p:sp>
        <p:nvSpPr>
          <p:cNvPr id="105" name="Google Shape;105;p19"/>
          <p:cNvSpPr txBox="1"/>
          <p:nvPr/>
        </p:nvSpPr>
        <p:spPr>
          <a:xfrm>
            <a:off x="1666713" y="4560475"/>
            <a:ext cx="1741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Treasurer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Geoffrey Lo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45225" y="4560475"/>
            <a:ext cx="1621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Secretary</a:t>
            </a: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Kevin Chen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3420900" y="4560475"/>
            <a:ext cx="1806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 Coordinator</a:t>
            </a: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Cathleen Nguyen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1990578" y="2297400"/>
            <a:ext cx="1563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Vice President</a:t>
            </a: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Cheldon Alcantara</a:t>
            </a: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25" y="1086925"/>
            <a:ext cx="1352526" cy="123817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3554175" y="2297400"/>
            <a:ext cx="1806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Coordinator</a:t>
            </a: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Ira Glassman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350" y="3096876"/>
            <a:ext cx="1352525" cy="13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503" y="908575"/>
            <a:ext cx="1073926" cy="143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00" y="3051550"/>
            <a:ext cx="1073925" cy="143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098" y="3057179"/>
            <a:ext cx="1073925" cy="143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201" y="939938"/>
            <a:ext cx="1352525" cy="1378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524333" y="22028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Membership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 sz="2100" b="1"/>
              <a:t>Class of 2024 and Class of 2025</a:t>
            </a:r>
            <a:endParaRPr sz="2100" b="1"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213" y="995053"/>
            <a:ext cx="5043824" cy="407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Chapter Goals</a:t>
            </a: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827484" y="1539688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77500" lnSpcReduction="20000"/>
          </a:bodyPr>
          <a:lstStyle/>
          <a:p>
            <a:pPr marL="254000" lvl="0" indent="-2311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further the science of osteopathic medicine and its standards of practice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311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preserve the meaning of and encourage </a:t>
            </a:r>
            <a:r>
              <a:rPr lang="en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scholastic excellence</a:t>
            </a: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service</a:t>
            </a:r>
            <a:endParaRPr b="1" u="sng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311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continue a high degree of fellowship among its students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311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cultivate relationships and understanding between the student bodies and officials, such as Faculty members of our Colleges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311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foster allegiance to the American Osteopathic Association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311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perpetuate Sigma Sigma Phi by preserving the principles and objectives of the organization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311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meet the needs of underserved populations in Pomona, California and the Greater Los Angeles area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spcBef>
                <a:spcPts val="800"/>
              </a:spcBef>
              <a:spcAft>
                <a:spcPts val="0"/>
              </a:spcAft>
              <a:buSzPct val="66666"/>
              <a:buNone/>
            </a:pP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583949" y="351475"/>
            <a:ext cx="79062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Membership Requirements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2245475" y="832800"/>
            <a:ext cx="6268500" cy="3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177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750"/>
              <a:buFont typeface="Arial"/>
              <a:buNone/>
            </a:pPr>
            <a:endParaRPr sz="1112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44475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entury Gothic"/>
              <a:buChar char="•"/>
            </a:pPr>
            <a:r>
              <a:rPr lang="en" sz="1112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According to the National Sigma Sigma Phi Constitution:</a:t>
            </a:r>
            <a:endParaRPr sz="1112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Candidate must have completed at least one semester of school. </a:t>
            </a:r>
            <a:endParaRPr sz="987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Candidate must have a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GPA above 3.0 (&gt;88%)</a:t>
            </a: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be considered for membership.</a:t>
            </a:r>
            <a:endParaRPr sz="987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Membership is limited to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20% of the class. </a:t>
            </a:r>
            <a:endParaRPr sz="987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71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entury Gothic"/>
              <a:buChar char="•"/>
            </a:pPr>
            <a:r>
              <a:rPr lang="en" sz="1112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OMS-I and OMS-II students are required to </a:t>
            </a:r>
            <a:r>
              <a:rPr lang="en" sz="1112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participate in at least 20 hours</a:t>
            </a:r>
            <a:r>
              <a:rPr lang="en" sz="1112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community service activities per school year. </a:t>
            </a:r>
            <a:endParaRPr sz="1112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Members must record at least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 “obligated”</a:t>
            </a: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hours per school year for events in which they are obligated to attend (e.g.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 learning and community service</a:t>
            </a: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sz="987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Members must record at least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“non-obligated”</a:t>
            </a: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hours per school year for events hosted by Mu Chapter (e.g.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Western University Vaccination Clinic</a:t>
            </a: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 </a:t>
            </a:r>
            <a:endParaRPr sz="987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Despite COVID restrictions, our members gained direct clinical patient care! </a:t>
            </a:r>
            <a:endParaRPr sz="987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7175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entury Gothic"/>
              <a:buChar char="•"/>
            </a:pPr>
            <a:r>
              <a:rPr lang="en" sz="1112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granted membership in their second year must participate in a total of 40 hours of service by the end of the year, with no more than 20 hours from the first year and no more than 30 “obligated” hours. </a:t>
            </a:r>
            <a:endParaRPr sz="1112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to change as a result of COVID-19</a:t>
            </a:r>
            <a:endParaRPr sz="987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688"/>
              <a:buNone/>
            </a:pPr>
            <a:endParaRPr sz="1112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688"/>
              <a:buNone/>
            </a:pPr>
            <a:endParaRPr sz="1112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750"/>
              <a:buNone/>
            </a:pPr>
            <a:endParaRPr sz="1112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500850" y="1031550"/>
            <a:ext cx="1287600" cy="3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2015: 52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2016: 59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2017: 53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2018: 50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2019: 54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2020: 37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2021: 50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venir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2022: 44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venir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2023: 40 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2024: 32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342900" lvl="0" indent="-320040" algn="l" rtl="0">
              <a:spcBef>
                <a:spcPts val="800"/>
              </a:spcBef>
              <a:spcAft>
                <a:spcPts val="0"/>
              </a:spcAft>
              <a:buClr>
                <a:srgbClr val="C0504D"/>
              </a:buClr>
              <a:buSzPts val="1440"/>
              <a:buFont typeface="Avenir"/>
              <a:buChar char="•"/>
            </a:pPr>
            <a:r>
              <a:rPr lang="en" b="1">
                <a:solidFill>
                  <a:srgbClr val="C0504D"/>
                </a:solidFill>
                <a:highlight>
                  <a:srgbClr val="FFFF00"/>
                </a:highlight>
                <a:latin typeface="Avenir"/>
                <a:ea typeface="Avenir"/>
                <a:cs typeface="Avenir"/>
                <a:sym typeface="Avenir"/>
              </a:rPr>
              <a:t>2025: 28</a:t>
            </a:r>
            <a:endParaRPr b="1">
              <a:solidFill>
                <a:srgbClr val="C0504D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Application Process</a:t>
            </a: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827475" y="1238225"/>
            <a:ext cx="73962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254000" lvl="0" indent="-24257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 process takes place only during the </a:t>
            </a:r>
            <a:r>
              <a:rPr lang="en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FALL</a:t>
            </a: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 on the final week before winter break.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4257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SSP admission committee will meet and decisions regarding admission/rejection will be made in no later than 14 days.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4257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Notices of acceptance or rejections will be sent out via email in January.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527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Applicants who are not accepted by the admission committee based on the primary application have 5 days after receiving the notice to appeal.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527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Induction will occur during the spring semester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527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accepted applicants must pay a </a:t>
            </a:r>
            <a:r>
              <a:rPr lang="en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$90</a:t>
            </a: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membership fee prior to induction. 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spcBef>
                <a:spcPts val="800"/>
              </a:spcBef>
              <a:spcAft>
                <a:spcPts val="0"/>
              </a:spcAft>
              <a:buSzPct val="66666"/>
              <a:buNone/>
            </a:pP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492533" y="327614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Expulsion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827475" y="1154750"/>
            <a:ext cx="7245300" cy="3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Active/honorary members may be expelled from SSP and have all rights revoked by the local chapter governing body if any of the following occur:</a:t>
            </a:r>
            <a:endParaRPr sz="14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Failure to comply with rules as laid down by the Constitution &amp; By-laws of the fraternity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Conspiracy against another member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Conduct unbecoming of a physician or member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Violation of Code of Ethics of AOA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sz="1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Failure (&lt;70%) of ANY required course in the curriculum WITHOUT evidence against personal fault. </a:t>
            </a:r>
            <a:endParaRPr sz="12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63600" lvl="2" indent="-1841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•"/>
            </a:pPr>
            <a:r>
              <a:rPr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(ex. Death in the family, debilitating health crisis)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 sz="1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On-screen Show (16:9)</PresentationFormat>
  <Paragraphs>97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Century Gothic</vt:lpstr>
      <vt:lpstr>Avenir</vt:lpstr>
      <vt:lpstr>Corsiva</vt:lpstr>
      <vt:lpstr>Arial</vt:lpstr>
      <vt:lpstr>Simple Light</vt:lpstr>
      <vt:lpstr>Mu Chapter Western University College of Osteopathic Medicine of the Pacific (COMP) Pomona, CA </vt:lpstr>
      <vt:lpstr>PowerPoint Presentation</vt:lpstr>
      <vt:lpstr>PowerPoint Presentation</vt:lpstr>
      <vt:lpstr>Current Officers &amp; Faculty Advisors</vt:lpstr>
      <vt:lpstr>Membership  Class of 2024 and Class of 2025</vt:lpstr>
      <vt:lpstr>Chapter Goals</vt:lpstr>
      <vt:lpstr>Membership Requirements</vt:lpstr>
      <vt:lpstr>Application Process</vt:lpstr>
      <vt:lpstr>Expulsion</vt:lpstr>
      <vt:lpstr>Major Events</vt:lpstr>
      <vt:lpstr>Research Review Service</vt:lpstr>
      <vt:lpstr>WesternU Health - Vaccination Clinic</vt:lpstr>
      <vt:lpstr>CARE HARBOR LA</vt:lpstr>
      <vt:lpstr>God’s Pantry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 Chapter Western University College of Osteopathic Medicine of the Pacific (COMP) Pomona, CA </dc:title>
  <cp:lastModifiedBy>Michael Whit</cp:lastModifiedBy>
  <cp:revision>2</cp:revision>
  <dcterms:modified xsi:type="dcterms:W3CDTF">2022-09-16T18:46:33Z</dcterms:modified>
</cp:coreProperties>
</file>