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FAC94-EE56-2545-85A6-E6688B85C58E}" v="1317" dt="2022-09-25T20:11:41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3632041"/>
            <a:ext cx="7197726" cy="2421464"/>
          </a:xfrm>
        </p:spPr>
        <p:txBody>
          <a:bodyPr/>
          <a:lstStyle/>
          <a:p>
            <a:r>
              <a:rPr lang="en-US" dirty="0">
                <a:cs typeface="Calibri Light"/>
              </a:rPr>
              <a:t>Sigma </a:t>
            </a:r>
            <a:r>
              <a:rPr lang="en-US" dirty="0" err="1">
                <a:cs typeface="Calibri Light"/>
              </a:rPr>
              <a:t>sigma</a:t>
            </a:r>
            <a:r>
              <a:rPr lang="en-US" dirty="0">
                <a:cs typeface="Calibri Light"/>
              </a:rPr>
              <a:t> phi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alpha lambda chapter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5938487"/>
            <a:ext cx="7197726" cy="1405467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2023 </a:t>
            </a:r>
            <a:r>
              <a:rPr lang="en-US" dirty="0">
                <a:cs typeface="Calibri"/>
              </a:rPr>
              <a:t>Report</a:t>
            </a:r>
            <a:endParaRPr lang="en-US" dirty="0"/>
          </a:p>
        </p:txBody>
      </p:sp>
      <p:pic>
        <p:nvPicPr>
          <p:cNvPr id="4" name="Picture 4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D2175C9A-0A7B-3EF9-1F16-F2C676AE0F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76" y="568521"/>
            <a:ext cx="6179388" cy="38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Executive officers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151211" y="4941754"/>
            <a:ext cx="25669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President:</a:t>
            </a:r>
          </a:p>
          <a:p>
            <a:r>
              <a:rPr lang="en-US" sz="2400" dirty="0" smtClean="0">
                <a:cs typeface="Calibri"/>
              </a:rPr>
              <a:t>Emmanuel Ho</a:t>
            </a:r>
            <a:endParaRPr lang="en-US" sz="24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C9A13-82FA-F27B-BECD-6C68D7DED56F}"/>
              </a:ext>
            </a:extLst>
          </p:cNvPr>
          <p:cNvSpPr txBox="1"/>
          <p:nvPr/>
        </p:nvSpPr>
        <p:spPr>
          <a:xfrm>
            <a:off x="3133536" y="4941753"/>
            <a:ext cx="25669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Vice President:</a:t>
            </a:r>
          </a:p>
          <a:p>
            <a:r>
              <a:rPr lang="en-US" sz="2400" dirty="0" smtClean="0">
                <a:cs typeface="Calibri"/>
              </a:rPr>
              <a:t>Ryan Bae</a:t>
            </a:r>
            <a:endParaRPr lang="en-US" sz="24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906ED-BF5C-E6C9-D53B-D2B2B1B79908}"/>
              </a:ext>
            </a:extLst>
          </p:cNvPr>
          <p:cNvSpPr txBox="1"/>
          <p:nvPr/>
        </p:nvSpPr>
        <p:spPr>
          <a:xfrm>
            <a:off x="6115862" y="4956401"/>
            <a:ext cx="264298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cs typeface="Calibri"/>
              </a:rPr>
              <a:t>Secretary: Alexander </a:t>
            </a:r>
            <a:r>
              <a:rPr lang="en-US" sz="2400" dirty="0" err="1" smtClean="0">
                <a:cs typeface="Calibri"/>
              </a:rPr>
              <a:t>Kosche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116AE-E8D0-2D6E-7BF0-66D4CB5B3148}"/>
              </a:ext>
            </a:extLst>
          </p:cNvPr>
          <p:cNvSpPr txBox="1"/>
          <p:nvPr/>
        </p:nvSpPr>
        <p:spPr>
          <a:xfrm>
            <a:off x="9130460" y="4941754"/>
            <a:ext cx="25669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cs typeface="Calibri"/>
              </a:rPr>
              <a:t>Treasurer: </a:t>
            </a:r>
          </a:p>
          <a:p>
            <a:r>
              <a:rPr lang="en-US" sz="2400" dirty="0" err="1" smtClean="0">
                <a:cs typeface="Calibri"/>
              </a:rPr>
              <a:t>Eiman</a:t>
            </a:r>
            <a:r>
              <a:rPr lang="en-US" sz="2400" dirty="0" smtClean="0">
                <a:cs typeface="Calibri"/>
              </a:rPr>
              <a:t> Azad</a:t>
            </a:r>
            <a:endParaRPr lang="en-US" sz="2400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9" y="2252824"/>
            <a:ext cx="2627350" cy="2277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042" y="2252824"/>
            <a:ext cx="2530209" cy="2277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862" y="2252824"/>
            <a:ext cx="2642987" cy="2277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460" y="2252824"/>
            <a:ext cx="2838040" cy="22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1942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Our advisor</a:t>
            </a:r>
            <a:endParaRPr lang="en-US" sz="4800" u="sng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C816C8DF-0A51-4830-55F9-89E5299F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708" y="236737"/>
            <a:ext cx="2994016" cy="3498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8AE3F-B49B-909D-EE66-914C192293AE}"/>
              </a:ext>
            </a:extLst>
          </p:cNvPr>
          <p:cNvSpPr txBox="1"/>
          <p:nvPr/>
        </p:nvSpPr>
        <p:spPr>
          <a:xfrm>
            <a:off x="399390" y="1599750"/>
            <a:ext cx="11671512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mbria"/>
                <a:ea typeface="Cambria"/>
              </a:rPr>
              <a:t>Degrees:</a:t>
            </a:r>
          </a:p>
          <a:p>
            <a:r>
              <a:rPr lang="en-US" sz="2000" dirty="0">
                <a:latin typeface="Cambria"/>
                <a:ea typeface="Cambria"/>
              </a:rPr>
              <a:t>D.O., Kirksville College of Osteopathic Medicine</a:t>
            </a:r>
          </a:p>
          <a:p>
            <a:r>
              <a:rPr lang="en-US" sz="2000" dirty="0">
                <a:latin typeface="Cambria"/>
                <a:ea typeface="Cambria"/>
              </a:rPr>
              <a:t>B.A., Truman State University</a:t>
            </a:r>
          </a:p>
          <a:p>
            <a:endParaRPr lang="en-US" sz="2000" dirty="0">
              <a:latin typeface="Cambria"/>
              <a:ea typeface="Cambria"/>
            </a:endParaRPr>
          </a:p>
          <a:p>
            <a:r>
              <a:rPr lang="en-US" sz="2000" b="1" dirty="0">
                <a:latin typeface="Cambria"/>
                <a:ea typeface="Cambria"/>
              </a:rPr>
              <a:t>Specialty</a:t>
            </a:r>
            <a:r>
              <a:rPr lang="en-US" sz="2000" dirty="0">
                <a:latin typeface="Cambria"/>
                <a:ea typeface="Cambria"/>
              </a:rPr>
              <a:t>:</a:t>
            </a:r>
          </a:p>
          <a:p>
            <a:r>
              <a:rPr lang="en-US" sz="2000" dirty="0">
                <a:latin typeface="Cambria"/>
                <a:ea typeface="Cambria"/>
              </a:rPr>
              <a:t>Diplomate of the American Board of Psychiatry and Neurology (ABPN)</a:t>
            </a:r>
          </a:p>
          <a:p>
            <a:r>
              <a:rPr lang="en-US" sz="2000" dirty="0">
                <a:latin typeface="Cambria"/>
                <a:ea typeface="Cambria"/>
              </a:rPr>
              <a:t>Diplomate of the National Board of Physicians and Surgeons (NBPAS)</a:t>
            </a:r>
          </a:p>
          <a:p>
            <a:r>
              <a:rPr lang="en-US" sz="2000" dirty="0">
                <a:latin typeface="Cambria"/>
                <a:ea typeface="Cambria"/>
              </a:rPr>
              <a:t>Diplomate of the American Board of Integrative and Holistic Medicine (ABIHM)</a:t>
            </a:r>
          </a:p>
          <a:p>
            <a:r>
              <a:rPr lang="en-US" sz="2000" dirty="0">
                <a:latin typeface="Cambria"/>
                <a:ea typeface="Cambria"/>
              </a:rPr>
              <a:t>Institute For Functional Medicine Certified Practitioner (IFMCP)</a:t>
            </a:r>
          </a:p>
          <a:p>
            <a:r>
              <a:rPr lang="en-US" sz="2000" dirty="0">
                <a:latin typeface="Cambria"/>
                <a:ea typeface="Cambria"/>
              </a:rPr>
              <a:t>National Health Service Corps (NHSC) Ambassador and works primarily with underserved and migrant worker populations, high-acuity inpatient psychiatric patients, and in program and </a:t>
            </a:r>
            <a:r>
              <a:rPr lang="en-US" sz="2000" dirty="0" err="1">
                <a:latin typeface="Cambria"/>
                <a:ea typeface="Cambria"/>
              </a:rPr>
              <a:t>policy­building</a:t>
            </a:r>
            <a:r>
              <a:rPr lang="en-US" sz="2000" dirty="0">
                <a:latin typeface="Cambria"/>
                <a:ea typeface="Cambria"/>
              </a:rPr>
              <a:t> initiatives.</a:t>
            </a:r>
          </a:p>
          <a:p>
            <a:endParaRPr lang="en-US" sz="2000" b="1" dirty="0">
              <a:latin typeface="Cambria"/>
              <a:ea typeface="Cambria"/>
            </a:endParaRPr>
          </a:p>
          <a:p>
            <a:r>
              <a:rPr lang="en-US" sz="2000" b="1" dirty="0">
                <a:latin typeface="Cambria"/>
                <a:ea typeface="Cambria"/>
              </a:rPr>
              <a:t>Most recent teaching experience:</a:t>
            </a:r>
            <a:endParaRPr lang="en-US" sz="2000" dirty="0">
              <a:cs typeface="Calibri"/>
            </a:endParaRPr>
          </a:p>
          <a:p>
            <a:r>
              <a:rPr lang="en-US" sz="2000" dirty="0" smtClean="0">
                <a:latin typeface="Cambria"/>
                <a:ea typeface="Cambria"/>
              </a:rPr>
              <a:t>Interim Assistant Dean for Community Clinical Education at CHSU COM</a:t>
            </a:r>
          </a:p>
          <a:p>
            <a:r>
              <a:rPr lang="en-US" sz="2000" dirty="0" smtClean="0">
                <a:latin typeface="Cambria"/>
                <a:ea typeface="Cambria"/>
              </a:rPr>
              <a:t>Course </a:t>
            </a:r>
            <a:r>
              <a:rPr lang="en-US" sz="2000" dirty="0">
                <a:latin typeface="Cambria"/>
                <a:ea typeface="Cambria"/>
              </a:rPr>
              <a:t>Director for Behavioral Medicine at St. Agnes Graduate Medical Education (GME)</a:t>
            </a:r>
          </a:p>
          <a:p>
            <a:r>
              <a:rPr lang="en-US" sz="2000" dirty="0">
                <a:latin typeface="Cambria"/>
                <a:ea typeface="Cambria"/>
              </a:rPr>
              <a:t>Nationally recognized preceptor and educator for OMS I – OMS IV </a:t>
            </a:r>
            <a:r>
              <a:rPr lang="en-US" sz="2000" dirty="0" smtClean="0">
                <a:latin typeface="Cambria"/>
                <a:ea typeface="Cambria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81961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Chapter goals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399737" y="4941756"/>
            <a:ext cx="25669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B5C13-C701-D88B-5872-F1B9C4D0EC85}"/>
              </a:ext>
            </a:extLst>
          </p:cNvPr>
          <p:cNvSpPr txBox="1"/>
          <p:nvPr/>
        </p:nvSpPr>
        <p:spPr>
          <a:xfrm>
            <a:off x="837923" y="1951892"/>
            <a:ext cx="1053267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Promote leadership and service at CHSU while furthering the science of osteopathic medicine in California's Central Valley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</a:t>
            </a:r>
            <a:r>
              <a:rPr lang="en-US" sz="3200" dirty="0" smtClean="0">
                <a:cs typeface="Calibri" panose="020F0502020204030204"/>
              </a:rPr>
              <a:t>Emphasize community service and academic excellence</a:t>
            </a:r>
            <a:endParaRPr lang="en-US" sz="3200" dirty="0">
              <a:cs typeface="Calibri" panose="020F0502020204030204"/>
            </a:endParaRP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</a:t>
            </a:r>
            <a:r>
              <a:rPr lang="en-US" sz="3200" dirty="0" smtClean="0">
                <a:cs typeface="Calibri" panose="020F0502020204030204"/>
              </a:rPr>
              <a:t>Refine Alpha Lambda’s admission process</a:t>
            </a:r>
            <a:endParaRPr lang="en-US" sz="3200" dirty="0">
              <a:cs typeface="Calibri" panose="020F0502020204030204"/>
            </a:endParaRP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Expand fundraising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 smtClean="0">
                <a:cs typeface="Calibri" panose="020F0502020204030204"/>
              </a:rPr>
              <a:t> Continue to develop a more advanced scholarship process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 </a:t>
            </a:r>
            <a:r>
              <a:rPr lang="en-US" sz="3200" dirty="0" smtClean="0">
                <a:cs typeface="Calibri" panose="020F0502020204030204"/>
              </a:rPr>
              <a:t>Enhance club organizational systems for detailed tracking and management of service hours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743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CURRENT Membership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399737" y="4941756"/>
            <a:ext cx="25669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B5C13-C701-D88B-5872-F1B9C4D0EC85}"/>
              </a:ext>
            </a:extLst>
          </p:cNvPr>
          <p:cNvSpPr txBox="1"/>
          <p:nvPr/>
        </p:nvSpPr>
        <p:spPr>
          <a:xfrm>
            <a:off x="823546" y="1707477"/>
            <a:ext cx="1053267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</a:t>
            </a:r>
            <a:r>
              <a:rPr lang="en-US" sz="3200" dirty="0" smtClean="0">
                <a:cs typeface="Calibri" panose="020F0502020204030204"/>
              </a:rPr>
              <a:t>CHSU COM Total Student Body: 500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 smtClean="0">
                <a:cs typeface="Calibri" panose="020F0502020204030204"/>
              </a:rPr>
              <a:t>Active </a:t>
            </a:r>
            <a:r>
              <a:rPr lang="en-US" sz="3200" dirty="0">
                <a:cs typeface="Calibri" panose="020F0502020204030204"/>
              </a:rPr>
              <a:t>Members: </a:t>
            </a:r>
            <a:r>
              <a:rPr lang="en-US" sz="3200" dirty="0" smtClean="0">
                <a:cs typeface="Calibri" panose="020F0502020204030204"/>
              </a:rPr>
              <a:t>52</a:t>
            </a:r>
            <a:endParaRPr lang="en-US" sz="3200" dirty="0">
              <a:cs typeface="Calibri" panose="020F0502020204030204"/>
            </a:endParaRP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Membership is offered based on </a:t>
            </a:r>
            <a:r>
              <a:rPr lang="en-US" sz="3200" dirty="0" smtClean="0">
                <a:cs typeface="Calibri" panose="020F0502020204030204"/>
              </a:rPr>
              <a:t>multiple</a:t>
            </a:r>
            <a:r>
              <a:rPr lang="en-US" sz="3200" dirty="0">
                <a:cs typeface="Calibri" panose="020F0502020204030204"/>
              </a:rPr>
              <a:t> </a:t>
            </a:r>
            <a:r>
              <a:rPr lang="en-US" sz="3200" dirty="0" smtClean="0">
                <a:cs typeface="Calibri" panose="020F0502020204030204"/>
              </a:rPr>
              <a:t>evaluations:</a:t>
            </a:r>
            <a:endParaRPr lang="en-US" sz="3200" dirty="0">
              <a:cs typeface="Calibri" panose="020F0502020204030204"/>
            </a:endParaRPr>
          </a:p>
          <a:p>
            <a:pPr marL="742950" lvl="1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GPA</a:t>
            </a:r>
          </a:p>
          <a:p>
            <a:pPr marL="742950" lvl="1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Volunteer Hours</a:t>
            </a:r>
          </a:p>
          <a:p>
            <a:pPr marL="742950" lvl="1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</a:t>
            </a:r>
            <a:r>
              <a:rPr lang="en-US" sz="3200" dirty="0" smtClean="0">
                <a:cs typeface="Calibri" panose="020F0502020204030204"/>
              </a:rPr>
              <a:t>Club Memberships &amp; Involvement/Leadership/Research</a:t>
            </a:r>
            <a:endParaRPr lang="en-US" sz="3200" dirty="0">
              <a:cs typeface="Calibri" panose="020F0502020204030204"/>
            </a:endParaRPr>
          </a:p>
          <a:p>
            <a:pPr marL="742950" lvl="1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2 Essays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Scholarship Opportunities for Need-based </a:t>
            </a:r>
            <a:r>
              <a:rPr lang="en-US" sz="3200" dirty="0" smtClean="0">
                <a:cs typeface="Calibri" panose="020F0502020204030204"/>
              </a:rPr>
              <a:t>students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394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cs typeface="Calibri Light"/>
              </a:rPr>
              <a:t>2023-2024 events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399737" y="4941756"/>
            <a:ext cx="25669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B5C13-C701-D88B-5872-F1B9C4D0EC85}"/>
              </a:ext>
            </a:extLst>
          </p:cNvPr>
          <p:cNvSpPr txBox="1"/>
          <p:nvPr/>
        </p:nvSpPr>
        <p:spPr>
          <a:xfrm>
            <a:off x="823546" y="1707477"/>
            <a:ext cx="1053267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 </a:t>
            </a:r>
            <a:r>
              <a:rPr lang="en-US" sz="3200" dirty="0" smtClean="0">
                <a:cs typeface="Calibri" panose="020F0502020204030204"/>
              </a:rPr>
              <a:t>Fresno County Public Cleanup (2023-04)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 smtClean="0">
                <a:cs typeface="Calibri" panose="020F0502020204030204"/>
              </a:rPr>
              <a:t> </a:t>
            </a:r>
            <a:r>
              <a:rPr lang="en-US" sz="3200" dirty="0" err="1" smtClean="0">
                <a:cs typeface="Calibri" panose="020F0502020204030204"/>
              </a:rPr>
              <a:t>Anki</a:t>
            </a:r>
            <a:r>
              <a:rPr lang="en-US" sz="3200" dirty="0" smtClean="0">
                <a:cs typeface="Calibri" panose="020F0502020204030204"/>
              </a:rPr>
              <a:t> 101 Education Seminar for OMS-I &amp; OMS-II (2023-08)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 </a:t>
            </a:r>
            <a:r>
              <a:rPr lang="en-US" sz="3200" dirty="0" err="1" smtClean="0">
                <a:cs typeface="Calibri" panose="020F0502020204030204"/>
              </a:rPr>
              <a:t>Poverello</a:t>
            </a:r>
            <a:r>
              <a:rPr lang="en-US" sz="3200" dirty="0" smtClean="0">
                <a:cs typeface="Calibri" panose="020F0502020204030204"/>
              </a:rPr>
              <a:t> House Meal Preparation and Service (2023-09)</a:t>
            </a:r>
          </a:p>
          <a:p>
            <a:pPr marL="742950" lvl="1" indent="-285750">
              <a:buFont typeface="Wingdings"/>
              <a:buChar char="v"/>
            </a:pPr>
            <a:r>
              <a:rPr lang="en-US" sz="3200" dirty="0" smtClean="0">
                <a:cs typeface="Calibri" panose="020F0502020204030204"/>
              </a:rPr>
              <a:t>1200 Meals Served to </a:t>
            </a:r>
            <a:r>
              <a:rPr lang="en-US" sz="3200" smtClean="0">
                <a:cs typeface="Calibri" panose="020F0502020204030204"/>
              </a:rPr>
              <a:t>the unsheltered</a:t>
            </a:r>
            <a:endParaRPr lang="en-US" sz="3200" dirty="0" smtClean="0">
              <a:cs typeface="Calibri" panose="020F0502020204030204"/>
            </a:endParaRP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 </a:t>
            </a:r>
            <a:r>
              <a:rPr lang="en-US" sz="3200" dirty="0" smtClean="0">
                <a:cs typeface="Calibri" panose="020F0502020204030204"/>
              </a:rPr>
              <a:t>Central California Food Bank Distribution Event (TBD)</a:t>
            </a: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 panose="020F0502020204030204"/>
              </a:rPr>
              <a:t> </a:t>
            </a:r>
            <a:r>
              <a:rPr lang="en-US" sz="3200" dirty="0" smtClean="0">
                <a:cs typeface="Calibri" panose="020F0502020204030204"/>
              </a:rPr>
              <a:t>Medical Supply Sorting and Packing (TBD)</a:t>
            </a:r>
          </a:p>
        </p:txBody>
      </p:sp>
    </p:spTree>
    <p:extLst>
      <p:ext uri="{BB962C8B-B14F-4D97-AF65-F5344CB8AC3E}">
        <p14:creationId xmlns:p14="http://schemas.microsoft.com/office/powerpoint/2010/main" val="157385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F68-258F-1E10-DA6F-E7FD0699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9" y="384748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u="sng" dirty="0">
                <a:cs typeface="Calibri Light"/>
              </a:rPr>
              <a:t>Financial status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BC8B-48D1-F720-E745-AEEF93B8AD19}"/>
              </a:ext>
            </a:extLst>
          </p:cNvPr>
          <p:cNvSpPr txBox="1"/>
          <p:nvPr/>
        </p:nvSpPr>
        <p:spPr>
          <a:xfrm>
            <a:off x="399737" y="4941756"/>
            <a:ext cx="25669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B5C13-C701-D88B-5872-F1B9C4D0EC85}"/>
              </a:ext>
            </a:extLst>
          </p:cNvPr>
          <p:cNvSpPr txBox="1"/>
          <p:nvPr/>
        </p:nvSpPr>
        <p:spPr>
          <a:xfrm>
            <a:off x="823546" y="2081288"/>
            <a:ext cx="1053267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/>
              </a:rPr>
              <a:t> Currently, our chapter has no debt </a:t>
            </a:r>
          </a:p>
          <a:p>
            <a:endParaRPr lang="en-US" sz="3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/>
              </a:rPr>
              <a:t> We have ample funds to pursue service projects</a:t>
            </a:r>
          </a:p>
          <a:p>
            <a:pPr marL="285750" indent="-285750">
              <a:buFont typeface="Wingdings"/>
              <a:buChar char="v"/>
            </a:pPr>
            <a:endParaRPr lang="en-US" sz="3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3200" dirty="0">
                <a:cs typeface="Calibri"/>
              </a:rPr>
              <a:t> Future fundraising will expand scholarship opportunities for students with financial need.</a:t>
            </a:r>
          </a:p>
        </p:txBody>
      </p:sp>
    </p:spTree>
    <p:extLst>
      <p:ext uri="{BB962C8B-B14F-4D97-AF65-F5344CB8AC3E}">
        <p14:creationId xmlns:p14="http://schemas.microsoft.com/office/powerpoint/2010/main" val="351982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3632041"/>
            <a:ext cx="7197726" cy="2421464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4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D2175C9A-0A7B-3EF9-1F16-F2C676AE0F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76" y="568521"/>
            <a:ext cx="6179388" cy="38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3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44</TotalTime>
  <Words>357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Wingdings</vt:lpstr>
      <vt:lpstr>Celestial</vt:lpstr>
      <vt:lpstr>Sigma sigma phi alpha lambda chapter</vt:lpstr>
      <vt:lpstr>Executive officers</vt:lpstr>
      <vt:lpstr>Our advisor</vt:lpstr>
      <vt:lpstr>Chapter goals</vt:lpstr>
      <vt:lpstr>CURRENT Membership</vt:lpstr>
      <vt:lpstr>2023-2024 events</vt:lpstr>
      <vt:lpstr>Financial status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Ho</dc:creator>
  <cp:lastModifiedBy>Michael Whit</cp:lastModifiedBy>
  <cp:revision>249</cp:revision>
  <dcterms:created xsi:type="dcterms:W3CDTF">2022-09-25T19:06:52Z</dcterms:created>
  <dcterms:modified xsi:type="dcterms:W3CDTF">2023-09-05T21:15:02Z</dcterms:modified>
</cp:coreProperties>
</file>