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EG7+GgMHjPbclIPVOeauM6BZ4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Call to Order Introductory SSP Alpha Psi Chapter Meeting 2022-2023 Year</a:t>
            </a: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423efa9dc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423efa9dcb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423efa9dcb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e4a34e2c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2e4a34e2c1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2e4a34e2c1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2e4a34e2c1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22e4a34e2c1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22e4a34e2c1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Meeting is Adjourned</a:t>
            </a:r>
            <a:endParaRPr/>
          </a:p>
          <a:p>
            <a:pPr marL="0" lvl="0" indent="0" algn="l" rtl="0">
              <a:spcBef>
                <a:spcPts val="0"/>
              </a:spcBef>
              <a:spcAft>
                <a:spcPts val="0"/>
              </a:spcAft>
              <a:buNone/>
            </a:pPr>
            <a:endParaRPr/>
          </a:p>
        </p:txBody>
      </p:sp>
      <p:sp>
        <p:nvSpPr>
          <p:cNvPr id="385" name="Google Shape;38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e4a34e2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e4a34e2c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22e4a34e2c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423efa9dc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423efa9dcb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2423efa9dcb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igmasigmaphi.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A Non-OPTI Osteopathic GME Consortium Strategies for the SAS"/>
          <p:cNvPicPr preferRelativeResize="0"/>
          <p:nvPr/>
        </p:nvPicPr>
        <p:blipFill rotWithShape="1">
          <a:blip r:embed="rId3">
            <a:alphaModFix/>
          </a:blip>
          <a:srcRect/>
          <a:stretch/>
        </p:blipFill>
        <p:spPr>
          <a:xfrm>
            <a:off x="3709940" y="1108983"/>
            <a:ext cx="4772105" cy="2509204"/>
          </a:xfrm>
          <a:prstGeom prst="rect">
            <a:avLst/>
          </a:prstGeom>
          <a:noFill/>
          <a:ln>
            <a:noFill/>
          </a:ln>
        </p:spPr>
      </p:pic>
      <p:sp>
        <p:nvSpPr>
          <p:cNvPr id="90" name="Google Shape;90;p1"/>
          <p:cNvSpPr txBox="1"/>
          <p:nvPr/>
        </p:nvSpPr>
        <p:spPr>
          <a:xfrm>
            <a:off x="1487424" y="4347072"/>
            <a:ext cx="97761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i="0" u="none" strike="noStrike" cap="none">
                <a:solidFill>
                  <a:schemeClr val="dk1"/>
                </a:solidFill>
                <a:latin typeface="Calibri"/>
                <a:ea typeface="Calibri"/>
                <a:cs typeface="Calibri"/>
                <a:sym typeface="Calibri"/>
              </a:rPr>
              <a:t>SSP ALPHA PSI CHAPTER </a:t>
            </a:r>
            <a:endParaRPr sz="44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4400" b="1" i="0" u="none" strike="noStrike" cap="none">
                <a:solidFill>
                  <a:schemeClr val="dk1"/>
                </a:solidFill>
                <a:latin typeface="Calibri"/>
                <a:ea typeface="Calibri"/>
                <a:cs typeface="Calibri"/>
                <a:sym typeface="Calibri"/>
              </a:rPr>
              <a:t>202</a:t>
            </a:r>
            <a:r>
              <a:rPr lang="en-US" sz="4400" b="1">
                <a:solidFill>
                  <a:schemeClr val="dk1"/>
                </a:solidFill>
                <a:latin typeface="Calibri"/>
                <a:ea typeface="Calibri"/>
                <a:cs typeface="Calibri"/>
                <a:sym typeface="Calibri"/>
              </a:rPr>
              <a:t>3 Report</a:t>
            </a:r>
            <a:endParaRPr b="1"/>
          </a:p>
        </p:txBody>
      </p:sp>
      <p:cxnSp>
        <p:nvCxnSpPr>
          <p:cNvPr id="91" name="Google Shape;91;p1"/>
          <p:cNvCxnSpPr/>
          <p:nvPr/>
        </p:nvCxnSpPr>
        <p:spPr>
          <a:xfrm>
            <a:off x="1129546" y="4075540"/>
            <a:ext cx="9932895" cy="0"/>
          </a:xfrm>
          <a:prstGeom prst="straightConnector1">
            <a:avLst/>
          </a:prstGeom>
          <a:noFill/>
          <a:ln w="73025" cap="flat" cmpd="dbl">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423efa9dcb_0_5"/>
          <p:cNvSpPr txBox="1">
            <a:spLocks noGrp="1"/>
          </p:cNvSpPr>
          <p:nvPr>
            <p:ph type="title"/>
          </p:nvPr>
        </p:nvSpPr>
        <p:spPr>
          <a:xfrm>
            <a:off x="839788" y="838200"/>
            <a:ext cx="39321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UIWSOM Awards Ceremony</a:t>
            </a:r>
            <a:endParaRPr/>
          </a:p>
        </p:txBody>
      </p:sp>
      <p:pic>
        <p:nvPicPr>
          <p:cNvPr id="349" name="Google Shape;349;g2423efa9dcb_0_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5183188" y="987425"/>
            <a:ext cx="6172201" cy="4873500"/>
          </a:xfrm>
          <a:prstGeom prst="rect">
            <a:avLst/>
          </a:prstGeom>
        </p:spPr>
      </p:pic>
      <p:sp>
        <p:nvSpPr>
          <p:cNvPr id="350" name="Google Shape;350;g2423efa9dcb_0_5"/>
          <p:cNvSpPr txBox="1">
            <a:spLocks noGrp="1"/>
          </p:cNvSpPr>
          <p:nvPr>
            <p:ph type="body" idx="1"/>
          </p:nvPr>
        </p:nvSpPr>
        <p:spPr>
          <a:xfrm>
            <a:off x="839788" y="289560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This year, the Sigma Sigma Phi Alpha Psi Chapter hosted its award ceremony with UIWSOM’s Awards Ceremony</a:t>
            </a:r>
            <a:endParaRPr/>
          </a:p>
          <a:p>
            <a:pPr marL="0" lvl="0" indent="0" algn="l" rtl="0">
              <a:spcBef>
                <a:spcPts val="1000"/>
              </a:spcBef>
              <a:spcAft>
                <a:spcPts val="0"/>
              </a:spcAft>
              <a:buNone/>
            </a:pPr>
            <a:endParaRPr/>
          </a:p>
          <a:p>
            <a:pPr marL="0" lvl="0" indent="0" algn="l" rtl="0">
              <a:spcBef>
                <a:spcPts val="1000"/>
              </a:spcBef>
              <a:spcAft>
                <a:spcPts val="0"/>
              </a:spcAft>
              <a:buNone/>
            </a:pPr>
            <a:r>
              <a:rPr lang="en-US"/>
              <a:t>Pictured are:</a:t>
            </a:r>
            <a:endParaRPr/>
          </a:p>
          <a:p>
            <a:pPr marL="0" lvl="0" indent="0" algn="l" rtl="0">
              <a:spcBef>
                <a:spcPts val="1000"/>
              </a:spcBef>
              <a:spcAft>
                <a:spcPts val="0"/>
              </a:spcAft>
              <a:buNone/>
            </a:pPr>
            <a:r>
              <a:rPr lang="en-US"/>
              <a:t>Richa Patel, 2022-2023 President (left)</a:t>
            </a:r>
            <a:endParaRPr/>
          </a:p>
          <a:p>
            <a:pPr marL="0" lvl="0" indent="0" algn="l" rtl="0">
              <a:spcBef>
                <a:spcPts val="1000"/>
              </a:spcBef>
              <a:spcAft>
                <a:spcPts val="0"/>
              </a:spcAft>
              <a:buNone/>
            </a:pPr>
            <a:r>
              <a:rPr lang="en-US"/>
              <a:t>Julie Luu, 2021-2022 President (right)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22e4a34e2c1_0_17"/>
          <p:cNvSpPr txBox="1">
            <a:spLocks noGrp="1"/>
          </p:cNvSpPr>
          <p:nvPr>
            <p:ph type="title"/>
          </p:nvPr>
        </p:nvSpPr>
        <p:spPr>
          <a:xfrm>
            <a:off x="838200" y="170050"/>
            <a:ext cx="10515600" cy="790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Bylaws Changes Approved by Nationals</a:t>
            </a:r>
            <a:endParaRPr b="1"/>
          </a:p>
        </p:txBody>
      </p:sp>
      <p:sp>
        <p:nvSpPr>
          <p:cNvPr id="357" name="Google Shape;357;g22e4a34e2c1_0_17"/>
          <p:cNvSpPr txBox="1">
            <a:spLocks noGrp="1"/>
          </p:cNvSpPr>
          <p:nvPr>
            <p:ph type="body" idx="1"/>
          </p:nvPr>
        </p:nvSpPr>
        <p:spPr>
          <a:xfrm>
            <a:off x="248500" y="1131525"/>
            <a:ext cx="10515600" cy="5020800"/>
          </a:xfrm>
          <a:prstGeom prst="rect">
            <a:avLst/>
          </a:prstGeom>
        </p:spPr>
        <p:txBody>
          <a:bodyPr spcFirstLastPara="1" wrap="square" lIns="91425" tIns="45700" rIns="91425" bIns="45700" anchor="t" anchorCtr="0">
            <a:normAutofit fontScale="55000" lnSpcReduction="10000"/>
          </a:bodyPr>
          <a:lstStyle/>
          <a:p>
            <a:pPr marL="0" lvl="0" indent="0" algn="l" rtl="0">
              <a:lnSpc>
                <a:spcPct val="100000"/>
              </a:lnSpc>
              <a:spcBef>
                <a:spcPts val="0"/>
              </a:spcBef>
              <a:spcAft>
                <a:spcPts val="0"/>
              </a:spcAft>
              <a:buNone/>
            </a:pPr>
            <a:endParaRPr sz="1100" b="1">
              <a:solidFill>
                <a:srgbClr val="FF0000"/>
              </a:solidFill>
              <a:latin typeface="Calibri"/>
              <a:ea typeface="Calibri"/>
              <a:cs typeface="Calibri"/>
              <a:sym typeface="Calibri"/>
            </a:endParaRPr>
          </a:p>
          <a:p>
            <a:pPr marL="457200" lvl="0" indent="0" algn="l" rtl="0">
              <a:lnSpc>
                <a:spcPct val="100000"/>
              </a:lnSpc>
              <a:spcBef>
                <a:spcPts val="0"/>
              </a:spcBef>
              <a:spcAft>
                <a:spcPts val="0"/>
              </a:spcAft>
              <a:buNone/>
            </a:pPr>
            <a:r>
              <a:rPr lang="en-US" sz="3250" b="1">
                <a:solidFill>
                  <a:srgbClr val="FF0000"/>
                </a:solidFill>
                <a:latin typeface="Calibri"/>
                <a:ea typeface="Calibri"/>
                <a:cs typeface="Calibri"/>
                <a:sym typeface="Calibri"/>
              </a:rPr>
              <a:t>STANDING</a:t>
            </a:r>
            <a:endParaRPr sz="3250" b="1">
              <a:solidFill>
                <a:srgbClr val="FF0000"/>
              </a:solidFill>
              <a:latin typeface="Calibri"/>
              <a:ea typeface="Calibri"/>
              <a:cs typeface="Calibri"/>
              <a:sym typeface="Calibri"/>
            </a:endParaRPr>
          </a:p>
          <a:p>
            <a:pPr marL="457200" lvl="0" indent="0" algn="l" rtl="0">
              <a:lnSpc>
                <a:spcPct val="100000"/>
              </a:lnSpc>
              <a:spcBef>
                <a:spcPts val="0"/>
              </a:spcBef>
              <a:spcAft>
                <a:spcPts val="0"/>
              </a:spcAft>
              <a:buClr>
                <a:schemeClr val="dk1"/>
              </a:buClr>
              <a:buSzPct val="33846"/>
              <a:buFont typeface="Arial"/>
              <a:buNone/>
            </a:pPr>
            <a:r>
              <a:rPr lang="en-US" sz="3250"/>
              <a:t>Standing of members of the Alpha Psi Chapter will be assessed on a yearly basis. Academic requirements of each member will be checked by the </a:t>
            </a:r>
            <a:r>
              <a:rPr lang="en-US" sz="3250">
                <a:solidFill>
                  <a:srgbClr val="FF0000"/>
                </a:solidFill>
              </a:rPr>
              <a:t>Director of Assessment and Program Evaluation </a:t>
            </a:r>
            <a:r>
              <a:rPr lang="en-US" sz="3250"/>
              <a:t>for induction into Alpha Psi Chapter and includes good current, academic standing with no history of remediation. </a:t>
            </a:r>
            <a:r>
              <a:rPr lang="en-US" sz="3250">
                <a:solidFill>
                  <a:srgbClr val="FF0000"/>
                </a:solidFill>
              </a:rPr>
              <a:t>Therefore, successful reassessment of a unit or clerkship is permissible but remediation of a year, as defined by the UIWSOM student handbook, is not allowed for continued membership in Alpha Psi Chapter of Sigma Sigma Phi</a:t>
            </a:r>
            <a:r>
              <a:rPr lang="en-US" sz="3250"/>
              <a:t>. </a:t>
            </a:r>
            <a:endParaRPr sz="3250"/>
          </a:p>
          <a:p>
            <a:pPr marL="457200" lvl="0" indent="0" algn="l" rtl="0">
              <a:lnSpc>
                <a:spcPct val="100000"/>
              </a:lnSpc>
              <a:spcBef>
                <a:spcPts val="0"/>
              </a:spcBef>
              <a:spcAft>
                <a:spcPts val="0"/>
              </a:spcAft>
              <a:buClr>
                <a:schemeClr val="dk1"/>
              </a:buClr>
              <a:buSzPct val="33846"/>
              <a:buFont typeface="Arial"/>
              <a:buNone/>
            </a:pPr>
            <a:endParaRPr sz="3250">
              <a:solidFill>
                <a:srgbClr val="FF0000"/>
              </a:solidFill>
            </a:endParaRPr>
          </a:p>
          <a:p>
            <a:pPr marL="457200" lvl="0" indent="0" algn="l" rtl="0">
              <a:lnSpc>
                <a:spcPct val="100000"/>
              </a:lnSpc>
              <a:spcBef>
                <a:spcPts val="0"/>
              </a:spcBef>
              <a:spcAft>
                <a:spcPts val="0"/>
              </a:spcAft>
              <a:buClr>
                <a:schemeClr val="dk1"/>
              </a:buClr>
              <a:buSzPct val="33846"/>
              <a:buFont typeface="Arial"/>
              <a:buNone/>
            </a:pPr>
            <a:r>
              <a:rPr lang="en-US" sz="3250">
                <a:solidFill>
                  <a:srgbClr val="FF0000"/>
                </a:solidFill>
              </a:rPr>
              <a:t>Members who are Phase I learners will be required to meet the minimum of 15 volunteer hours </a:t>
            </a:r>
            <a:r>
              <a:rPr lang="en-US" sz="3250" i="1" u="sng">
                <a:solidFill>
                  <a:srgbClr val="FF0000"/>
                </a:solidFill>
              </a:rPr>
              <a:t>per semester</a:t>
            </a:r>
            <a:r>
              <a:rPr lang="en-US" sz="3250">
                <a:solidFill>
                  <a:srgbClr val="FF0000"/>
                </a:solidFill>
              </a:rPr>
              <a:t> and Phase II learners will be required to meet the minimum of 15 volunteer hours </a:t>
            </a:r>
            <a:r>
              <a:rPr lang="en-US" sz="3250" i="1" u="sng">
                <a:solidFill>
                  <a:srgbClr val="FF0000"/>
                </a:solidFill>
              </a:rPr>
              <a:t>per year,</a:t>
            </a:r>
            <a:r>
              <a:rPr lang="en-US" sz="3250">
                <a:solidFill>
                  <a:srgbClr val="FF0000"/>
                </a:solidFill>
              </a:rPr>
              <a:t> through Alpha-Psi Chapter community service opportunities. Volunteer hours should be submitted by the end of each semester and no later than the end of each academic year for total annual volunteer hours. Each member will be required to participate and serve in at least one committee of Alpha Psi Chapter per academic year. Members will also be required to take active participation in at least one fundraising and one scholarly activity including but not limited to submitting unit review, board review, trivia questions, and panelist questions in addition to attending Alpha Psi- Sigma Sigma Phi specific events. Exceptions to these requirements can be made with proper approval for those that are in Laredo and Corpus Christi or those on away rotations during Phase II. </a:t>
            </a:r>
            <a:endParaRPr sz="3250">
              <a:solidFill>
                <a:srgbClr val="FF0000"/>
              </a:solidFill>
            </a:endParaRPr>
          </a:p>
          <a:p>
            <a:pPr marL="457200" lvl="0" indent="0" algn="l" rtl="0">
              <a:lnSpc>
                <a:spcPct val="100000"/>
              </a:lnSpc>
              <a:spcBef>
                <a:spcPts val="0"/>
              </a:spcBef>
              <a:spcAft>
                <a:spcPts val="0"/>
              </a:spcAft>
              <a:buClr>
                <a:schemeClr val="dk1"/>
              </a:buClr>
              <a:buSzPct val="33846"/>
              <a:buFont typeface="Arial"/>
              <a:buNone/>
            </a:pPr>
            <a:endParaRPr sz="3250">
              <a:solidFill>
                <a:srgbClr val="FF0000"/>
              </a:solidFill>
            </a:endParaRPr>
          </a:p>
          <a:p>
            <a:pPr marL="457200" lvl="0" indent="0" algn="l" rtl="0">
              <a:lnSpc>
                <a:spcPct val="100000"/>
              </a:lnSpc>
              <a:spcBef>
                <a:spcPts val="0"/>
              </a:spcBef>
              <a:spcAft>
                <a:spcPts val="0"/>
              </a:spcAft>
              <a:buClr>
                <a:schemeClr val="dk1"/>
              </a:buClr>
              <a:buSzPct val="33846"/>
              <a:buFont typeface="Arial"/>
              <a:buNone/>
            </a:pPr>
            <a:r>
              <a:rPr lang="en-US" sz="3250"/>
              <a:t>Any member who fails to meet volunteer or academic requirements through the year, will be assessed by the </a:t>
            </a:r>
            <a:r>
              <a:rPr lang="en-US" sz="3250">
                <a:solidFill>
                  <a:srgbClr val="FF0000"/>
                </a:solidFill>
              </a:rPr>
              <a:t>Officers and faculty advisor</a:t>
            </a:r>
            <a:r>
              <a:rPr lang="en-US" sz="3250"/>
              <a:t>, and placed on a probation status as deemed appropriate. Probation status will last 6 months; if the member meets requirements during that time frame, they will resume normal Alpha Psi member status.</a:t>
            </a:r>
            <a:endParaRPr sz="3250"/>
          </a:p>
          <a:p>
            <a:pPr marL="0" lvl="0" indent="0" algn="l" rtl="0">
              <a:spcBef>
                <a:spcPts val="1000"/>
              </a:spcBef>
              <a:spcAft>
                <a:spcPts val="0"/>
              </a:spcAft>
              <a:buNone/>
            </a:pPr>
            <a:endParaRPr/>
          </a:p>
        </p:txBody>
      </p:sp>
      <p:pic>
        <p:nvPicPr>
          <p:cNvPr id="358" name="Google Shape;358;g22e4a34e2c1_0_17"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60705" y="5290669"/>
            <a:ext cx="1170437" cy="13353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SSP Alpha Psi National and Chapter Dues</a:t>
            </a:r>
            <a:endParaRPr b="1"/>
          </a:p>
        </p:txBody>
      </p:sp>
      <p:sp>
        <p:nvSpPr>
          <p:cNvPr id="364" name="Google Shape;364;p12"/>
          <p:cNvSpPr txBox="1">
            <a:spLocks noGrp="1"/>
          </p:cNvSpPr>
          <p:nvPr>
            <p:ph type="body" idx="1"/>
          </p:nvPr>
        </p:nvSpPr>
        <p:spPr>
          <a:xfrm>
            <a:off x="477600" y="1690700"/>
            <a:ext cx="11236800" cy="4351200"/>
          </a:xfrm>
          <a:prstGeom prst="rect">
            <a:avLst/>
          </a:prstGeom>
          <a:noFill/>
          <a:ln>
            <a:noFill/>
          </a:ln>
        </p:spPr>
        <p:txBody>
          <a:bodyPr spcFirstLastPara="1" wrap="square" lIns="91425" tIns="45700" rIns="91425" bIns="45700" anchor="t" anchorCtr="0">
            <a:normAutofit/>
          </a:bodyPr>
          <a:lstStyle/>
          <a:p>
            <a:pPr marL="228600" lvl="0" indent="-260350" algn="l" rtl="0">
              <a:lnSpc>
                <a:spcPct val="90000"/>
              </a:lnSpc>
              <a:spcBef>
                <a:spcPts val="0"/>
              </a:spcBef>
              <a:spcAft>
                <a:spcPts val="0"/>
              </a:spcAft>
              <a:buClr>
                <a:schemeClr val="dk1"/>
              </a:buClr>
              <a:buSzPts val="3700"/>
              <a:buChar char="•"/>
            </a:pPr>
            <a:r>
              <a:rPr lang="en-US" sz="3700"/>
              <a:t>Membership dues for SSP due date pending </a:t>
            </a:r>
            <a:endParaRPr sz="3700"/>
          </a:p>
          <a:p>
            <a:pPr marL="228600" lvl="0" indent="-260350" algn="l" rtl="0">
              <a:lnSpc>
                <a:spcPct val="90000"/>
              </a:lnSpc>
              <a:spcBef>
                <a:spcPts val="1000"/>
              </a:spcBef>
              <a:spcAft>
                <a:spcPts val="0"/>
              </a:spcAft>
              <a:buClr>
                <a:schemeClr val="dk1"/>
              </a:buClr>
              <a:buSzPts val="3700"/>
              <a:buChar char="•"/>
            </a:pPr>
            <a:r>
              <a:rPr lang="en-US" sz="3700"/>
              <a:t>Link to submit dues will be submitted early next year</a:t>
            </a:r>
            <a:endParaRPr sz="3700"/>
          </a:p>
          <a:p>
            <a:pPr marL="228600" lvl="0" indent="-260350" algn="l" rtl="0">
              <a:lnSpc>
                <a:spcPct val="90000"/>
              </a:lnSpc>
              <a:spcBef>
                <a:spcPts val="1000"/>
              </a:spcBef>
              <a:spcAft>
                <a:spcPts val="0"/>
              </a:spcAft>
              <a:buClr>
                <a:schemeClr val="dk1"/>
              </a:buClr>
              <a:buSzPts val="3700"/>
              <a:buChar char="•"/>
            </a:pPr>
            <a:r>
              <a:rPr lang="en-US" sz="3700"/>
              <a:t>Current/Returning Members: $20 chapter dues/year</a:t>
            </a:r>
            <a:endParaRPr sz="3700"/>
          </a:p>
          <a:p>
            <a:pPr marL="228600" lvl="0" indent="-260350" algn="l" rtl="0">
              <a:lnSpc>
                <a:spcPct val="90000"/>
              </a:lnSpc>
              <a:spcBef>
                <a:spcPts val="1000"/>
              </a:spcBef>
              <a:spcAft>
                <a:spcPts val="0"/>
              </a:spcAft>
              <a:buSzPts val="3700"/>
              <a:buChar char="•"/>
            </a:pPr>
            <a:r>
              <a:rPr lang="en-US" sz="3700"/>
              <a:t>Dues as follows:</a:t>
            </a:r>
            <a:endParaRPr sz="3700"/>
          </a:p>
          <a:p>
            <a:pPr marL="685800" lvl="1" indent="-311150" algn="l" rtl="0">
              <a:lnSpc>
                <a:spcPct val="90000"/>
              </a:lnSpc>
              <a:spcBef>
                <a:spcPts val="1000"/>
              </a:spcBef>
              <a:spcAft>
                <a:spcPts val="0"/>
              </a:spcAft>
              <a:buClr>
                <a:schemeClr val="dk1"/>
              </a:buClr>
              <a:buSzPts val="3100"/>
              <a:buChar char="•"/>
            </a:pPr>
            <a:r>
              <a:rPr lang="en-US" sz="3100"/>
              <a:t>Newly Inducted Members: $40 National dues/induction</a:t>
            </a:r>
            <a:endParaRPr sz="3100"/>
          </a:p>
          <a:p>
            <a:pPr marL="685800" lvl="1" indent="-311150" algn="l" rtl="0">
              <a:lnSpc>
                <a:spcPct val="90000"/>
              </a:lnSpc>
              <a:spcBef>
                <a:spcPts val="1000"/>
              </a:spcBef>
              <a:spcAft>
                <a:spcPts val="0"/>
              </a:spcAft>
              <a:buClr>
                <a:schemeClr val="dk1"/>
              </a:buClr>
              <a:buSzPts val="3100"/>
              <a:buChar char="•"/>
            </a:pPr>
            <a:r>
              <a:rPr lang="en-US" sz="3100"/>
              <a:t>Total for newly inducted members: $60 (Chapter+National fees)</a:t>
            </a:r>
            <a:endParaRPr sz="3100"/>
          </a:p>
          <a:p>
            <a:pPr marL="457200" lvl="1" indent="0" algn="l" rtl="0">
              <a:lnSpc>
                <a:spcPct val="90000"/>
              </a:lnSpc>
              <a:spcBef>
                <a:spcPts val="500"/>
              </a:spcBef>
              <a:spcAft>
                <a:spcPts val="0"/>
              </a:spcAft>
              <a:buClr>
                <a:schemeClr val="dk1"/>
              </a:buClr>
              <a:buSzPts val="2400"/>
              <a:buNone/>
            </a:pPr>
            <a:endParaRPr/>
          </a:p>
        </p:txBody>
      </p:sp>
      <p:pic>
        <p:nvPicPr>
          <p:cNvPr id="365" name="Google Shape;365;p12"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SSP Grand Chapter Annual Meeting</a:t>
            </a:r>
            <a:endParaRPr b="1"/>
          </a:p>
        </p:txBody>
      </p:sp>
      <p:sp>
        <p:nvSpPr>
          <p:cNvPr id="372" name="Google Shape;372;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25400" algn="l" rtl="0">
              <a:lnSpc>
                <a:spcPct val="90000"/>
              </a:lnSpc>
              <a:spcBef>
                <a:spcPts val="0"/>
              </a:spcBef>
              <a:spcAft>
                <a:spcPts val="0"/>
              </a:spcAft>
              <a:buClr>
                <a:schemeClr val="dk1"/>
              </a:buClr>
              <a:buSzPts val="3200"/>
              <a:buChar char="•"/>
            </a:pPr>
            <a:r>
              <a:rPr lang="en-US" sz="3200">
                <a:latin typeface="Calibri"/>
                <a:ea typeface="Calibri"/>
                <a:cs typeface="Calibri"/>
                <a:sym typeface="Calibri"/>
              </a:rPr>
              <a:t>Sunday October </a:t>
            </a:r>
            <a:r>
              <a:rPr lang="en-US" sz="3200"/>
              <a:t>8</a:t>
            </a:r>
            <a:r>
              <a:rPr lang="en-US" sz="3200">
                <a:latin typeface="Calibri"/>
                <a:ea typeface="Calibri"/>
                <a:cs typeface="Calibri"/>
                <a:sym typeface="Calibri"/>
              </a:rPr>
              <a:t>th, 202</a:t>
            </a:r>
            <a:r>
              <a:rPr lang="en-US" sz="3200"/>
              <a:t>3</a:t>
            </a:r>
            <a:endParaRPr sz="3200">
              <a:latin typeface="Calibri"/>
              <a:ea typeface="Calibri"/>
              <a:cs typeface="Calibri"/>
              <a:sym typeface="Calibri"/>
            </a:endParaRPr>
          </a:p>
          <a:p>
            <a:pPr marL="0" marR="0" lvl="0" indent="-25400" algn="l" rtl="0">
              <a:lnSpc>
                <a:spcPct val="90000"/>
              </a:lnSpc>
              <a:spcBef>
                <a:spcPts val="0"/>
              </a:spcBef>
              <a:spcAft>
                <a:spcPts val="0"/>
              </a:spcAft>
              <a:buClr>
                <a:schemeClr val="dk1"/>
              </a:buClr>
              <a:buSzPts val="3200"/>
              <a:buChar char="•"/>
            </a:pPr>
            <a:r>
              <a:rPr lang="en-US" sz="3200">
                <a:latin typeface="Calibri"/>
                <a:ea typeface="Calibri"/>
                <a:cs typeface="Calibri"/>
                <a:sym typeface="Calibri"/>
              </a:rPr>
              <a:t>Time:  10:00a.m.-2:00p.m. EST</a:t>
            </a:r>
            <a:endParaRPr sz="3200">
              <a:latin typeface="Calibri"/>
              <a:ea typeface="Calibri"/>
              <a:cs typeface="Calibri"/>
              <a:sym typeface="Calibri"/>
            </a:endParaRPr>
          </a:p>
          <a:p>
            <a:pPr marL="0" marR="0" lvl="0" indent="-25400" algn="l" rtl="0">
              <a:lnSpc>
                <a:spcPct val="90000"/>
              </a:lnSpc>
              <a:spcBef>
                <a:spcPts val="0"/>
              </a:spcBef>
              <a:spcAft>
                <a:spcPts val="0"/>
              </a:spcAft>
              <a:buClr>
                <a:schemeClr val="dk1"/>
              </a:buClr>
              <a:buSzPts val="3200"/>
              <a:buChar char="•"/>
            </a:pPr>
            <a:r>
              <a:rPr lang="en-US" sz="3200"/>
              <a:t>Orlando, Florida</a:t>
            </a:r>
            <a:endParaRPr sz="3200"/>
          </a:p>
          <a:p>
            <a:pPr marL="0" marR="0" lvl="0" indent="-25400" algn="l" rtl="0">
              <a:lnSpc>
                <a:spcPct val="90000"/>
              </a:lnSpc>
              <a:spcBef>
                <a:spcPts val="0"/>
              </a:spcBef>
              <a:spcAft>
                <a:spcPts val="0"/>
              </a:spcAft>
              <a:buClr>
                <a:schemeClr val="dk1"/>
              </a:buClr>
              <a:buSzPts val="3200"/>
              <a:buChar char="•"/>
            </a:pPr>
            <a:r>
              <a:rPr lang="en-US" sz="3200">
                <a:latin typeface="Calibri"/>
                <a:ea typeface="Calibri"/>
                <a:cs typeface="Calibri"/>
                <a:sym typeface="Calibri"/>
              </a:rPr>
              <a:t>Lunch will be provided</a:t>
            </a:r>
            <a:endParaRPr sz="3200"/>
          </a:p>
          <a:p>
            <a:pPr marL="0" marR="0" lvl="0" indent="-25400" algn="l" rtl="0">
              <a:lnSpc>
                <a:spcPct val="90000"/>
              </a:lnSpc>
              <a:spcBef>
                <a:spcPts val="0"/>
              </a:spcBef>
              <a:spcAft>
                <a:spcPts val="0"/>
              </a:spcAft>
              <a:buClr>
                <a:schemeClr val="dk1"/>
              </a:buClr>
              <a:buSzPts val="3200"/>
              <a:buChar char="•"/>
            </a:pPr>
            <a:r>
              <a:rPr lang="en-US" sz="3200">
                <a:latin typeface="Calibri"/>
                <a:ea typeface="Calibri"/>
                <a:cs typeface="Calibri"/>
                <a:sym typeface="Calibri"/>
              </a:rPr>
              <a:t>Expanses will be covered for a single officer or member who can attend in person and represent Alpha Psi Chapter from UIWSOM</a:t>
            </a:r>
            <a:endParaRPr sz="3200">
              <a:latin typeface="Calibri"/>
              <a:ea typeface="Calibri"/>
              <a:cs typeface="Calibri"/>
              <a:sym typeface="Calibri"/>
            </a:endParaRPr>
          </a:p>
          <a:p>
            <a:pPr marL="0" marR="0" lvl="0" indent="-25400" algn="l" rtl="0">
              <a:lnSpc>
                <a:spcPct val="90000"/>
              </a:lnSpc>
              <a:spcBef>
                <a:spcPts val="0"/>
              </a:spcBef>
              <a:spcAft>
                <a:spcPts val="0"/>
              </a:spcAft>
              <a:buSzPts val="3200"/>
              <a:buChar char="•"/>
            </a:pPr>
            <a:r>
              <a:rPr lang="en-US" sz="3200"/>
              <a:t>Zoom link will be provided if would like to attend virtually</a:t>
            </a:r>
            <a:endParaRPr sz="3200"/>
          </a:p>
          <a:p>
            <a:pPr marL="0" lvl="0" indent="0" algn="l" rtl="0">
              <a:lnSpc>
                <a:spcPct val="90000"/>
              </a:lnSpc>
              <a:spcBef>
                <a:spcPts val="1000"/>
              </a:spcBef>
              <a:spcAft>
                <a:spcPts val="0"/>
              </a:spcAft>
              <a:buClr>
                <a:schemeClr val="dk1"/>
              </a:buClr>
              <a:buSzPts val="2800"/>
              <a:buNone/>
            </a:pPr>
            <a:endParaRPr/>
          </a:p>
        </p:txBody>
      </p:sp>
      <p:pic>
        <p:nvPicPr>
          <p:cNvPr id="373" name="Google Shape;373;p13"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2e4a34e2c1_0_32"/>
          <p:cNvSpPr txBox="1">
            <a:spLocks noGrp="1"/>
          </p:cNvSpPr>
          <p:nvPr>
            <p:ph type="title"/>
          </p:nvPr>
        </p:nvSpPr>
        <p:spPr>
          <a:xfrm>
            <a:off x="838200" y="170050"/>
            <a:ext cx="10515600" cy="912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New 2023-2024 Officers</a:t>
            </a:r>
            <a:endParaRPr b="1"/>
          </a:p>
        </p:txBody>
      </p:sp>
      <p:sp>
        <p:nvSpPr>
          <p:cNvPr id="380" name="Google Shape;380;g22e4a34e2c1_0_32"/>
          <p:cNvSpPr txBox="1">
            <a:spLocks noGrp="1"/>
          </p:cNvSpPr>
          <p:nvPr>
            <p:ph type="body" idx="1"/>
          </p:nvPr>
        </p:nvSpPr>
        <p:spPr>
          <a:xfrm>
            <a:off x="535650" y="1235050"/>
            <a:ext cx="11423400" cy="531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President</a:t>
            </a:r>
            <a:r>
              <a:rPr lang="en-US"/>
              <a:t>: Nancy Kha, OMS III</a:t>
            </a:r>
            <a:endParaRPr/>
          </a:p>
          <a:p>
            <a:pPr marL="0" lvl="0" indent="0" algn="l" rtl="0">
              <a:spcBef>
                <a:spcPts val="1000"/>
              </a:spcBef>
              <a:spcAft>
                <a:spcPts val="0"/>
              </a:spcAft>
              <a:buNone/>
            </a:pPr>
            <a:r>
              <a:rPr lang="en-US" b="1"/>
              <a:t>Vice-President</a:t>
            </a:r>
            <a:r>
              <a:rPr lang="en-US"/>
              <a:t>: Yumna Ali, OMS III</a:t>
            </a:r>
            <a:endParaRPr/>
          </a:p>
          <a:p>
            <a:pPr marL="0" lvl="0" indent="0" algn="l" rtl="0">
              <a:spcBef>
                <a:spcPts val="1000"/>
              </a:spcBef>
              <a:spcAft>
                <a:spcPts val="0"/>
              </a:spcAft>
              <a:buNone/>
            </a:pPr>
            <a:r>
              <a:rPr lang="en-US" b="1"/>
              <a:t>Secretary-Treasurer</a:t>
            </a:r>
            <a:r>
              <a:rPr lang="en-US"/>
              <a:t>: Sun Young Lee, OMS IV</a:t>
            </a:r>
            <a:endParaRPr/>
          </a:p>
          <a:p>
            <a:pPr marL="0" lvl="0" indent="0" algn="l" rtl="0">
              <a:spcBef>
                <a:spcPts val="1000"/>
              </a:spcBef>
              <a:spcAft>
                <a:spcPts val="0"/>
              </a:spcAft>
              <a:buNone/>
            </a:pPr>
            <a:r>
              <a:rPr lang="en-US" b="1"/>
              <a:t>Community Service Committee Leader</a:t>
            </a:r>
            <a:r>
              <a:rPr lang="en-US"/>
              <a:t>: Karen Mina, OMS III</a:t>
            </a:r>
            <a:endParaRPr/>
          </a:p>
          <a:p>
            <a:pPr marL="0" lvl="0" indent="0" algn="l" rtl="0">
              <a:spcBef>
                <a:spcPts val="1000"/>
              </a:spcBef>
              <a:spcAft>
                <a:spcPts val="0"/>
              </a:spcAft>
              <a:buNone/>
            </a:pPr>
            <a:r>
              <a:rPr lang="en-US" b="1"/>
              <a:t>Finance Committee Leader</a:t>
            </a:r>
            <a:r>
              <a:rPr lang="en-US"/>
              <a:t>: Selena Cholak, OMS III</a:t>
            </a:r>
            <a:endParaRPr/>
          </a:p>
          <a:p>
            <a:pPr marL="0" lvl="0" indent="0" algn="l" rtl="0">
              <a:spcBef>
                <a:spcPts val="1000"/>
              </a:spcBef>
              <a:spcAft>
                <a:spcPts val="0"/>
              </a:spcAft>
              <a:buNone/>
            </a:pPr>
            <a:r>
              <a:rPr lang="en-US" b="1"/>
              <a:t>Membership Committee Leader</a:t>
            </a:r>
            <a:r>
              <a:rPr lang="en-US"/>
              <a:t>: Selena Cholak, OMS II; Karen Mina, OMS III</a:t>
            </a:r>
            <a:endParaRPr/>
          </a:p>
          <a:p>
            <a:pPr marL="0" lvl="0" indent="0" algn="l" rtl="0">
              <a:spcBef>
                <a:spcPts val="1000"/>
              </a:spcBef>
              <a:spcAft>
                <a:spcPts val="0"/>
              </a:spcAft>
              <a:buNone/>
            </a:pPr>
            <a:endParaRPr sz="600"/>
          </a:p>
          <a:p>
            <a:pPr marL="0" lvl="0" indent="0" algn="l" rtl="0">
              <a:spcBef>
                <a:spcPts val="1000"/>
              </a:spcBef>
              <a:spcAft>
                <a:spcPts val="0"/>
              </a:spcAft>
              <a:buNone/>
            </a:pPr>
            <a:r>
              <a:rPr lang="en-US" b="1"/>
              <a:t>Unfilled positions</a:t>
            </a:r>
            <a:r>
              <a:rPr lang="en-US"/>
              <a:t>: President Elect (reserved for current OMS I), Awards Committee Leader, Pledging Committee Leader, Initiation Committee Leader, Social Committee Leader</a:t>
            </a:r>
            <a:endParaRPr/>
          </a:p>
        </p:txBody>
      </p:sp>
      <p:pic>
        <p:nvPicPr>
          <p:cNvPr id="381" name="Google Shape;381;g22e4a34e2c1_0_32"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More Information on SSP Website</a:t>
            </a:r>
            <a:endParaRPr b="1"/>
          </a:p>
        </p:txBody>
      </p:sp>
      <p:sp>
        <p:nvSpPr>
          <p:cNvPr id="388" name="Google Shape;388;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66700" algn="l" rtl="0">
              <a:lnSpc>
                <a:spcPct val="90000"/>
              </a:lnSpc>
              <a:spcBef>
                <a:spcPts val="0"/>
              </a:spcBef>
              <a:spcAft>
                <a:spcPts val="0"/>
              </a:spcAft>
              <a:buClr>
                <a:schemeClr val="dk1"/>
              </a:buClr>
              <a:buSzPts val="3400"/>
              <a:buChar char="•"/>
            </a:pPr>
            <a:r>
              <a:rPr lang="en-US" sz="3400"/>
              <a:t>Visit </a:t>
            </a:r>
            <a:r>
              <a:rPr lang="en-US" sz="3400" u="sng">
                <a:solidFill>
                  <a:schemeClr val="hlink"/>
                </a:solidFill>
                <a:hlinkClick r:id="rId3"/>
              </a:rPr>
              <a:t>http://www.sigmasigmaphi.org/</a:t>
            </a:r>
            <a:endParaRPr sz="3400"/>
          </a:p>
          <a:p>
            <a:pPr marL="228600" lvl="0" indent="-266700" algn="l" rtl="0">
              <a:lnSpc>
                <a:spcPct val="90000"/>
              </a:lnSpc>
              <a:spcBef>
                <a:spcPts val="1000"/>
              </a:spcBef>
              <a:spcAft>
                <a:spcPts val="0"/>
              </a:spcAft>
              <a:buClr>
                <a:schemeClr val="dk1"/>
              </a:buClr>
              <a:buSzPts val="3400"/>
              <a:buChar char="•"/>
            </a:pPr>
            <a:r>
              <a:rPr lang="en-US" sz="3400"/>
              <a:t>Gives details about various other chapters throughout united states osteopathic medical schools</a:t>
            </a:r>
            <a:endParaRPr sz="3400"/>
          </a:p>
          <a:p>
            <a:pPr marL="228600" lvl="0" indent="-266700" algn="l" rtl="0">
              <a:lnSpc>
                <a:spcPct val="90000"/>
              </a:lnSpc>
              <a:spcBef>
                <a:spcPts val="1000"/>
              </a:spcBef>
              <a:spcAft>
                <a:spcPts val="0"/>
              </a:spcAft>
              <a:buClr>
                <a:schemeClr val="dk1"/>
              </a:buClr>
              <a:buSzPts val="3400"/>
              <a:buChar char="•"/>
            </a:pPr>
            <a:r>
              <a:rPr lang="en-US" sz="3400"/>
              <a:t>Activities of different chapters</a:t>
            </a:r>
            <a:endParaRPr sz="3400"/>
          </a:p>
          <a:p>
            <a:pPr marL="228600" lvl="0" indent="-266700" algn="l" rtl="0">
              <a:lnSpc>
                <a:spcPct val="90000"/>
              </a:lnSpc>
              <a:spcBef>
                <a:spcPts val="1000"/>
              </a:spcBef>
              <a:spcAft>
                <a:spcPts val="0"/>
              </a:spcAft>
              <a:buClr>
                <a:schemeClr val="dk1"/>
              </a:buClr>
              <a:buSzPts val="3400"/>
              <a:buChar char="•"/>
            </a:pPr>
            <a:r>
              <a:rPr lang="en-US" sz="3400"/>
              <a:t>Membership dues</a:t>
            </a:r>
            <a:endParaRPr sz="3400"/>
          </a:p>
          <a:p>
            <a:pPr marL="228600" lvl="0" indent="-266700" algn="l" rtl="0">
              <a:lnSpc>
                <a:spcPct val="90000"/>
              </a:lnSpc>
              <a:spcBef>
                <a:spcPts val="1000"/>
              </a:spcBef>
              <a:spcAft>
                <a:spcPts val="0"/>
              </a:spcAft>
              <a:buClr>
                <a:schemeClr val="dk1"/>
              </a:buClr>
              <a:buSzPts val="3400"/>
              <a:buChar char="•"/>
            </a:pPr>
            <a:r>
              <a:rPr lang="en-US" sz="3400"/>
              <a:t>Follow blog </a:t>
            </a:r>
            <a:endParaRPr sz="3400"/>
          </a:p>
          <a:p>
            <a:pPr marL="228600" lvl="0" indent="-50800" algn="l" rtl="0">
              <a:lnSpc>
                <a:spcPct val="90000"/>
              </a:lnSpc>
              <a:spcBef>
                <a:spcPts val="1000"/>
              </a:spcBef>
              <a:spcAft>
                <a:spcPts val="0"/>
              </a:spcAft>
              <a:buClr>
                <a:schemeClr val="dk1"/>
              </a:buClr>
              <a:buSzPts val="2800"/>
              <a:buNone/>
            </a:pPr>
            <a:endParaRPr/>
          </a:p>
        </p:txBody>
      </p:sp>
      <p:pic>
        <p:nvPicPr>
          <p:cNvPr id="389" name="Google Shape;389;p14" descr="University of the Incarnate Word School of Osteopathic Medicine -UIWSOM -  Choose D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848829" y="-9"/>
            <a:ext cx="6422700" cy="1676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000"/>
              <a:t>What is Sigma Sigma Phi- Alpha Psi Chapter? </a:t>
            </a:r>
            <a:endParaRPr sz="4000"/>
          </a:p>
        </p:txBody>
      </p:sp>
      <p:sp>
        <p:nvSpPr>
          <p:cNvPr id="97" name="Google Shape;97;p2"/>
          <p:cNvSpPr/>
          <p:nvPr/>
        </p:nvSpPr>
        <p:spPr>
          <a:xfrm>
            <a:off x="0" y="0"/>
            <a:ext cx="4636008" cy="6858000"/>
          </a:xfrm>
          <a:prstGeom prst="rect">
            <a:avLst/>
          </a:prstGeom>
          <a:solidFill>
            <a:srgbClr val="C8CAC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 name="Google Shape;98;p2"/>
          <p:cNvSpPr/>
          <p:nvPr/>
        </p:nvSpPr>
        <p:spPr>
          <a:xfrm>
            <a:off x="484632" y="559407"/>
            <a:ext cx="3666744" cy="5739187"/>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9" name="Google Shape;99;p2" descr="Logo&#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1364" y="1553530"/>
            <a:ext cx="3113280" cy="3750939"/>
          </a:xfrm>
          <a:prstGeom prst="rect">
            <a:avLst/>
          </a:prstGeom>
          <a:noFill/>
          <a:ln>
            <a:noFill/>
          </a:ln>
        </p:spPr>
      </p:pic>
      <p:sp>
        <p:nvSpPr>
          <p:cNvPr id="100" name="Google Shape;100;p2"/>
          <p:cNvSpPr txBox="1">
            <a:spLocks noGrp="1"/>
          </p:cNvSpPr>
          <p:nvPr>
            <p:ph type="body" idx="1"/>
          </p:nvPr>
        </p:nvSpPr>
        <p:spPr>
          <a:xfrm>
            <a:off x="4636000" y="1553525"/>
            <a:ext cx="6536700" cy="4301400"/>
          </a:xfrm>
          <a:prstGeom prst="rect">
            <a:avLst/>
          </a:prstGeom>
          <a:noFill/>
          <a:ln>
            <a:noFill/>
          </a:ln>
        </p:spPr>
        <p:txBody>
          <a:bodyPr spcFirstLastPara="1" wrap="square" lIns="91425" tIns="45700" rIns="91425" bIns="45700" anchor="t" anchorCtr="0">
            <a:noAutofit/>
          </a:bodyPr>
          <a:lstStyle/>
          <a:p>
            <a:pPr marL="685800" lvl="1" indent="-234950" algn="l" rtl="0">
              <a:lnSpc>
                <a:spcPct val="90000"/>
              </a:lnSpc>
              <a:spcBef>
                <a:spcPts val="0"/>
              </a:spcBef>
              <a:spcAft>
                <a:spcPts val="0"/>
              </a:spcAft>
              <a:buClr>
                <a:schemeClr val="dk1"/>
              </a:buClr>
              <a:buSzPts val="1800"/>
              <a:buChar char="•"/>
            </a:pPr>
            <a:r>
              <a:rPr lang="en-US" sz="1800"/>
              <a:t>Sigma Sigma Phi is an Honorary Osteopathic Service Fraternity </a:t>
            </a:r>
            <a:endParaRPr sz="2500"/>
          </a:p>
          <a:p>
            <a:pPr marL="685800" lvl="1" indent="-234950" algn="l" rtl="0">
              <a:lnSpc>
                <a:spcPct val="90000"/>
              </a:lnSpc>
              <a:spcBef>
                <a:spcPts val="500"/>
              </a:spcBef>
              <a:spcAft>
                <a:spcPts val="0"/>
              </a:spcAft>
              <a:buClr>
                <a:schemeClr val="dk1"/>
              </a:buClr>
              <a:buSzPts val="1800"/>
              <a:buChar char="•"/>
            </a:pPr>
            <a:r>
              <a:rPr lang="en-US" sz="1800"/>
              <a:t>Objectives and purposes:</a:t>
            </a:r>
            <a:endParaRPr sz="2500"/>
          </a:p>
          <a:p>
            <a:pPr marL="1143000" lvl="2" indent="-234950" algn="l" rtl="0">
              <a:lnSpc>
                <a:spcPct val="90000"/>
              </a:lnSpc>
              <a:spcBef>
                <a:spcPts val="500"/>
              </a:spcBef>
              <a:spcAft>
                <a:spcPts val="0"/>
              </a:spcAft>
              <a:buClr>
                <a:schemeClr val="dk1"/>
              </a:buClr>
              <a:buSzPts val="1800"/>
              <a:buChar char="•"/>
            </a:pPr>
            <a:r>
              <a:rPr lang="en-US" sz="1800"/>
              <a:t>Further the science of osteopathic medicine and its standards of practice</a:t>
            </a:r>
            <a:endParaRPr sz="2100"/>
          </a:p>
          <a:p>
            <a:pPr marL="1143000" lvl="2" indent="-234950" algn="l" rtl="0">
              <a:lnSpc>
                <a:spcPct val="90000"/>
              </a:lnSpc>
              <a:spcBef>
                <a:spcPts val="500"/>
              </a:spcBef>
              <a:spcAft>
                <a:spcPts val="0"/>
              </a:spcAft>
              <a:buClr>
                <a:schemeClr val="dk1"/>
              </a:buClr>
              <a:buSzPts val="1800"/>
              <a:buChar char="•"/>
            </a:pPr>
            <a:r>
              <a:rPr lang="en-US" sz="1800"/>
              <a:t>Improve the scholastic standing and promote a higher degree of fellowship among its students</a:t>
            </a:r>
            <a:endParaRPr sz="2100"/>
          </a:p>
          <a:p>
            <a:pPr marL="1143000" lvl="2" indent="-234950" algn="l" rtl="0">
              <a:lnSpc>
                <a:spcPct val="90000"/>
              </a:lnSpc>
              <a:spcBef>
                <a:spcPts val="500"/>
              </a:spcBef>
              <a:spcAft>
                <a:spcPts val="0"/>
              </a:spcAft>
              <a:buClr>
                <a:schemeClr val="dk1"/>
              </a:buClr>
              <a:buSzPts val="1800"/>
              <a:buChar char="•"/>
            </a:pPr>
            <a:r>
              <a:rPr lang="en-US" sz="1800"/>
              <a:t>Bring about a closer relationship and understanding between the student bodies and the officials and members of the faculties of our colleges</a:t>
            </a:r>
            <a:endParaRPr sz="2100"/>
          </a:p>
          <a:p>
            <a:pPr marL="1143000" lvl="2" indent="-234950" algn="l" rtl="0">
              <a:lnSpc>
                <a:spcPct val="90000"/>
              </a:lnSpc>
              <a:spcBef>
                <a:spcPts val="500"/>
              </a:spcBef>
              <a:spcAft>
                <a:spcPts val="0"/>
              </a:spcAft>
              <a:buClr>
                <a:schemeClr val="dk1"/>
              </a:buClr>
              <a:buSzPts val="1800"/>
              <a:buChar char="•"/>
            </a:pPr>
            <a:r>
              <a:rPr lang="en-US" sz="1800"/>
              <a:t>Foster allegiance to the American Osteopathic Association</a:t>
            </a:r>
            <a:endParaRPr sz="2100"/>
          </a:p>
          <a:p>
            <a:pPr marL="1143000" lvl="2" indent="-234950" algn="l" rtl="0">
              <a:lnSpc>
                <a:spcPct val="90000"/>
              </a:lnSpc>
              <a:spcBef>
                <a:spcPts val="500"/>
              </a:spcBef>
              <a:spcAft>
                <a:spcPts val="0"/>
              </a:spcAft>
              <a:buClr>
                <a:schemeClr val="dk1"/>
              </a:buClr>
              <a:buSzPts val="1800"/>
              <a:buChar char="•"/>
            </a:pPr>
            <a:r>
              <a:rPr lang="en-US" sz="1800"/>
              <a:t>Perpetuate these principles and the teachings through the maintenance and development of this organization</a:t>
            </a:r>
            <a:endParaRPr sz="2100"/>
          </a:p>
        </p:txBody>
      </p:sp>
      <p:pic>
        <p:nvPicPr>
          <p:cNvPr id="101" name="Google Shape;101;p2" descr="University of the Incarnate Word School of Osteopathic Medicine -UIWSOM -  Choose D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2e4a34e2c1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solidFill>
                  <a:srgbClr val="FF0000"/>
                </a:solidFill>
              </a:rPr>
              <a:t>Alpha Psi Chapter</a:t>
            </a:r>
            <a:endParaRPr b="1">
              <a:solidFill>
                <a:srgbClr val="FF0000"/>
              </a:solidFill>
            </a:endParaRPr>
          </a:p>
        </p:txBody>
      </p:sp>
      <p:sp>
        <p:nvSpPr>
          <p:cNvPr id="108" name="Google Shape;108;g22e4a34e2c1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500">
                <a:solidFill>
                  <a:srgbClr val="424242"/>
                </a:solidFill>
                <a:highlight>
                  <a:srgbClr val="F9FAFB"/>
                </a:highlight>
                <a:latin typeface="Arial"/>
                <a:ea typeface="Arial"/>
                <a:cs typeface="Arial"/>
                <a:sym typeface="Arial"/>
              </a:rPr>
              <a:t>Alpha Psi is a subordinate chapter of Sigma Sigma Phi at University of Incarnate Word School of Osteopathic Medicine</a:t>
            </a:r>
            <a:endParaRPr sz="2500">
              <a:solidFill>
                <a:srgbClr val="424242"/>
              </a:solidFill>
              <a:highlight>
                <a:srgbClr val="F9FAFB"/>
              </a:highlight>
              <a:latin typeface="Arial"/>
              <a:ea typeface="Arial"/>
              <a:cs typeface="Arial"/>
              <a:sym typeface="Arial"/>
            </a:endParaRPr>
          </a:p>
          <a:p>
            <a:pPr marL="457200" lvl="0" indent="-387350" algn="l" rtl="0">
              <a:spcBef>
                <a:spcPts val="1000"/>
              </a:spcBef>
              <a:spcAft>
                <a:spcPts val="0"/>
              </a:spcAft>
              <a:buClr>
                <a:srgbClr val="424242"/>
              </a:buClr>
              <a:buSzPts val="2500"/>
              <a:buFont typeface="Arial"/>
              <a:buChar char="•"/>
            </a:pPr>
            <a:r>
              <a:rPr lang="en-US" sz="2500">
                <a:solidFill>
                  <a:srgbClr val="424242"/>
                </a:solidFill>
                <a:highlight>
                  <a:srgbClr val="F9FAFB"/>
                </a:highlight>
                <a:latin typeface="Arial"/>
                <a:ea typeface="Arial"/>
                <a:cs typeface="Arial"/>
                <a:sym typeface="Arial"/>
              </a:rPr>
              <a:t>Serve through volunteering at San Antonio Food Bank and Magdalena House</a:t>
            </a:r>
            <a:endParaRPr sz="2500">
              <a:solidFill>
                <a:srgbClr val="424242"/>
              </a:solidFill>
              <a:highlight>
                <a:srgbClr val="F9FAFB"/>
              </a:highlight>
              <a:latin typeface="Arial"/>
              <a:ea typeface="Arial"/>
              <a:cs typeface="Arial"/>
              <a:sym typeface="Arial"/>
            </a:endParaRPr>
          </a:p>
          <a:p>
            <a:pPr marL="457200" lvl="0" indent="-387350" algn="l" rtl="0">
              <a:spcBef>
                <a:spcPts val="0"/>
              </a:spcBef>
              <a:spcAft>
                <a:spcPts val="0"/>
              </a:spcAft>
              <a:buClr>
                <a:srgbClr val="424242"/>
              </a:buClr>
              <a:buSzPts val="2500"/>
              <a:buFont typeface="Arial"/>
              <a:buChar char="•"/>
            </a:pPr>
            <a:r>
              <a:rPr lang="en-US" sz="2500">
                <a:solidFill>
                  <a:srgbClr val="424242"/>
                </a:solidFill>
                <a:highlight>
                  <a:srgbClr val="F9FAFB"/>
                </a:highlight>
                <a:latin typeface="Arial"/>
                <a:ea typeface="Arial"/>
                <a:cs typeface="Arial"/>
                <a:sym typeface="Arial"/>
              </a:rPr>
              <a:t>Learn from and participate in scholarly events such as residency panels and board reviews</a:t>
            </a:r>
            <a:endParaRPr sz="2500">
              <a:solidFill>
                <a:srgbClr val="424242"/>
              </a:solidFill>
              <a:highlight>
                <a:srgbClr val="F9FAFB"/>
              </a:highlight>
              <a:latin typeface="Arial"/>
              <a:ea typeface="Arial"/>
              <a:cs typeface="Arial"/>
              <a:sym typeface="Arial"/>
            </a:endParaRPr>
          </a:p>
          <a:p>
            <a:pPr marL="457200" lvl="0" indent="-387350" algn="l" rtl="0">
              <a:spcBef>
                <a:spcPts val="0"/>
              </a:spcBef>
              <a:spcAft>
                <a:spcPts val="0"/>
              </a:spcAft>
              <a:buClr>
                <a:srgbClr val="424242"/>
              </a:buClr>
              <a:buSzPts val="2500"/>
              <a:buFont typeface="Arial"/>
              <a:buChar char="•"/>
            </a:pPr>
            <a:r>
              <a:rPr lang="en-US" sz="2500">
                <a:solidFill>
                  <a:srgbClr val="424242"/>
                </a:solidFill>
                <a:highlight>
                  <a:srgbClr val="F9FAFB"/>
                </a:highlight>
                <a:latin typeface="Arial"/>
                <a:ea typeface="Arial"/>
                <a:cs typeface="Arial"/>
                <a:sym typeface="Arial"/>
              </a:rPr>
              <a:t>Conduct fundraising events for the community</a:t>
            </a:r>
            <a:endParaRPr sz="2500">
              <a:solidFill>
                <a:srgbClr val="424242"/>
              </a:solidFill>
              <a:highlight>
                <a:srgbClr val="F9FAFB"/>
              </a:highlight>
              <a:latin typeface="Arial"/>
              <a:ea typeface="Arial"/>
              <a:cs typeface="Arial"/>
              <a:sym typeface="Arial"/>
            </a:endParaRPr>
          </a:p>
          <a:p>
            <a:pPr marL="0" lvl="0" indent="0" algn="l" rtl="0">
              <a:spcBef>
                <a:spcPts val="1000"/>
              </a:spcBef>
              <a:spcAft>
                <a:spcPts val="0"/>
              </a:spcAft>
              <a:buNone/>
            </a:pPr>
            <a:endParaRPr sz="2500">
              <a:solidFill>
                <a:srgbClr val="424242"/>
              </a:solidFill>
              <a:highlight>
                <a:srgbClr val="F9FAFB"/>
              </a:highlight>
              <a:latin typeface="Arial"/>
              <a:ea typeface="Arial"/>
              <a:cs typeface="Arial"/>
              <a:sym typeface="Arial"/>
            </a:endParaRPr>
          </a:p>
          <a:p>
            <a:pPr marL="0" lvl="0" indent="0" algn="l" rtl="0">
              <a:spcBef>
                <a:spcPts val="1000"/>
              </a:spcBef>
              <a:spcAft>
                <a:spcPts val="0"/>
              </a:spcAft>
              <a:buNone/>
            </a:pPr>
            <a:r>
              <a:rPr lang="en-US" sz="2500">
                <a:solidFill>
                  <a:srgbClr val="424242"/>
                </a:solidFill>
                <a:highlight>
                  <a:srgbClr val="F9FAFB"/>
                </a:highlight>
                <a:latin typeface="Arial"/>
                <a:ea typeface="Arial"/>
                <a:cs typeface="Arial"/>
                <a:sym typeface="Arial"/>
              </a:rPr>
              <a:t>Alpha Psi chapter is continuing to develop different ways to contribute academically to both the school and our community.</a:t>
            </a:r>
            <a:endParaRPr sz="2500"/>
          </a:p>
        </p:txBody>
      </p:sp>
      <p:pic>
        <p:nvPicPr>
          <p:cNvPr id="109" name="Google Shape;109;g22e4a34e2c1_0_0"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a:spLocks noGrp="1"/>
          </p:cNvSpPr>
          <p:nvPr>
            <p:ph type="title"/>
          </p:nvPr>
        </p:nvSpPr>
        <p:spPr>
          <a:xfrm>
            <a:off x="838200" y="448725"/>
            <a:ext cx="5422200" cy="12258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Calibri"/>
              <a:buNone/>
            </a:pPr>
            <a:r>
              <a:rPr lang="en-US" sz="3800">
                <a:solidFill>
                  <a:schemeClr val="lt1"/>
                </a:solidFill>
              </a:rPr>
              <a:t>2023-2023 </a:t>
            </a:r>
            <a:endParaRPr sz="3800">
              <a:solidFill>
                <a:schemeClr val="lt1"/>
              </a:solidFill>
            </a:endParaRPr>
          </a:p>
          <a:p>
            <a:pPr marL="0" lvl="0" indent="0" algn="l" rtl="0">
              <a:lnSpc>
                <a:spcPct val="90000"/>
              </a:lnSpc>
              <a:spcBef>
                <a:spcPts val="0"/>
              </a:spcBef>
              <a:spcAft>
                <a:spcPts val="0"/>
              </a:spcAft>
              <a:buClr>
                <a:schemeClr val="lt1"/>
              </a:buClr>
              <a:buSzPct val="100000"/>
              <a:buFont typeface="Calibri"/>
              <a:buNone/>
            </a:pPr>
            <a:r>
              <a:rPr lang="en-US" sz="3800">
                <a:solidFill>
                  <a:schemeClr val="lt1"/>
                </a:solidFill>
              </a:rPr>
              <a:t>Temporary Faculty Advisor: Dr. Melissa Walker, DO</a:t>
            </a:r>
            <a:endParaRPr/>
          </a:p>
        </p:txBody>
      </p:sp>
      <p:cxnSp>
        <p:nvCxnSpPr>
          <p:cNvPr id="116" name="Google Shape;116;p3"/>
          <p:cNvCxnSpPr/>
          <p:nvPr/>
        </p:nvCxnSpPr>
        <p:spPr>
          <a:xfrm rot="10800000">
            <a:off x="831873" y="1749756"/>
            <a:ext cx="4718304" cy="0"/>
          </a:xfrm>
          <a:prstGeom prst="straightConnector1">
            <a:avLst/>
          </a:prstGeom>
          <a:noFill/>
          <a:ln w="12700" cap="flat" cmpd="sng">
            <a:solidFill>
              <a:schemeClr val="accent2"/>
            </a:solidFill>
            <a:prstDash val="solid"/>
            <a:miter lim="800000"/>
            <a:headEnd type="none" w="sm" len="sm"/>
            <a:tailEnd type="none" w="sm" len="sm"/>
          </a:ln>
        </p:spPr>
      </p:cxnSp>
      <p:sp>
        <p:nvSpPr>
          <p:cNvPr id="117" name="Google Shape;117;p3"/>
          <p:cNvSpPr txBox="1">
            <a:spLocks noGrp="1"/>
          </p:cNvSpPr>
          <p:nvPr>
            <p:ph type="body" idx="1"/>
          </p:nvPr>
        </p:nvSpPr>
        <p:spPr>
          <a:xfrm>
            <a:off x="838200" y="1909200"/>
            <a:ext cx="4994400" cy="4173900"/>
          </a:xfrm>
          <a:prstGeom prst="rect">
            <a:avLst/>
          </a:prstGeom>
          <a:noFill/>
          <a:ln>
            <a:noFill/>
          </a:ln>
        </p:spPr>
        <p:txBody>
          <a:bodyPr spcFirstLastPara="1" wrap="square" lIns="91425" tIns="45700" rIns="91425" bIns="45700" anchor="t" anchorCtr="0">
            <a:noAutofit/>
          </a:bodyPr>
          <a:lstStyle/>
          <a:p>
            <a:pPr marL="228600" lvl="0" indent="-231775" algn="l" rtl="0">
              <a:lnSpc>
                <a:spcPct val="90000"/>
              </a:lnSpc>
              <a:spcBef>
                <a:spcPts val="1000"/>
              </a:spcBef>
              <a:spcAft>
                <a:spcPts val="0"/>
              </a:spcAft>
              <a:buClr>
                <a:schemeClr val="lt1"/>
              </a:buClr>
              <a:buSzPts val="2050"/>
              <a:buChar char="•"/>
            </a:pPr>
            <a:r>
              <a:rPr lang="en-US" sz="2050">
                <a:solidFill>
                  <a:schemeClr val="lt1"/>
                </a:solidFill>
                <a:latin typeface="Arial"/>
                <a:ea typeface="Arial"/>
                <a:cs typeface="Arial"/>
                <a:sym typeface="Arial"/>
              </a:rPr>
              <a:t>A Family medicine physician </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Char char="•"/>
            </a:pPr>
            <a:r>
              <a:rPr lang="en-US" sz="2050">
                <a:solidFill>
                  <a:schemeClr val="lt1"/>
                </a:solidFill>
                <a:latin typeface="Arial"/>
                <a:ea typeface="Arial"/>
                <a:cs typeface="Arial"/>
                <a:sym typeface="Arial"/>
              </a:rPr>
              <a:t>Owner and founder of Carol Clinic for Family-Centered Healthcare</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Font typeface="Arial"/>
              <a:buChar char="•"/>
            </a:pPr>
            <a:r>
              <a:rPr lang="en-US" sz="2050">
                <a:solidFill>
                  <a:schemeClr val="lt1"/>
                </a:solidFill>
                <a:latin typeface="Arial"/>
                <a:ea typeface="Arial"/>
                <a:cs typeface="Arial"/>
                <a:sym typeface="Arial"/>
              </a:rPr>
              <a:t>Graduate of Grambling State University</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Font typeface="Arial"/>
              <a:buChar char="•"/>
            </a:pPr>
            <a:r>
              <a:rPr lang="en-US" sz="2050">
                <a:solidFill>
                  <a:schemeClr val="lt1"/>
                </a:solidFill>
                <a:latin typeface="Arial"/>
                <a:ea typeface="Arial"/>
                <a:cs typeface="Arial"/>
                <a:sym typeface="Arial"/>
              </a:rPr>
              <a:t>Bachelor Science in Biology</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Font typeface="Arial"/>
              <a:buChar char="•"/>
            </a:pPr>
            <a:r>
              <a:rPr lang="en-US" sz="2050">
                <a:solidFill>
                  <a:schemeClr val="lt1"/>
                </a:solidFill>
                <a:latin typeface="Arial"/>
                <a:ea typeface="Arial"/>
                <a:cs typeface="Arial"/>
                <a:sym typeface="Arial"/>
              </a:rPr>
              <a:t>Master of Public Administration in Health Services</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Font typeface="Arial"/>
              <a:buChar char="•"/>
            </a:pPr>
            <a:r>
              <a:rPr lang="en-US" sz="2050">
                <a:solidFill>
                  <a:schemeClr val="lt1"/>
                </a:solidFill>
                <a:latin typeface="Arial"/>
                <a:ea typeface="Arial"/>
                <a:cs typeface="Arial"/>
                <a:sym typeface="Arial"/>
              </a:rPr>
              <a:t>Medical degree from Midwestern University in Illinois</a:t>
            </a:r>
            <a:endParaRPr sz="2050">
              <a:solidFill>
                <a:schemeClr val="lt1"/>
              </a:solidFill>
              <a:latin typeface="Arial"/>
              <a:ea typeface="Arial"/>
              <a:cs typeface="Arial"/>
              <a:sym typeface="Arial"/>
            </a:endParaRPr>
          </a:p>
          <a:p>
            <a:pPr marL="228600" lvl="0" indent="-231775" algn="l" rtl="0">
              <a:lnSpc>
                <a:spcPct val="90000"/>
              </a:lnSpc>
              <a:spcBef>
                <a:spcPts val="1000"/>
              </a:spcBef>
              <a:spcAft>
                <a:spcPts val="0"/>
              </a:spcAft>
              <a:buClr>
                <a:schemeClr val="lt1"/>
              </a:buClr>
              <a:buSzPts val="2050"/>
              <a:buFont typeface="Arial"/>
              <a:buChar char="•"/>
            </a:pPr>
            <a:r>
              <a:rPr lang="en-US" sz="2050">
                <a:solidFill>
                  <a:schemeClr val="lt1"/>
                </a:solidFill>
                <a:latin typeface="Arial"/>
                <a:ea typeface="Arial"/>
                <a:cs typeface="Arial"/>
                <a:sym typeface="Arial"/>
              </a:rPr>
              <a:t>Family Medicine Residency at University of Texas Medical Branch in Galveston</a:t>
            </a:r>
            <a:endParaRPr sz="2050">
              <a:solidFill>
                <a:schemeClr val="lt1"/>
              </a:solidFill>
              <a:latin typeface="Arial"/>
              <a:ea typeface="Arial"/>
              <a:cs typeface="Arial"/>
              <a:sym typeface="Arial"/>
            </a:endParaRPr>
          </a:p>
        </p:txBody>
      </p:sp>
      <p:cxnSp>
        <p:nvCxnSpPr>
          <p:cNvPr id="118" name="Google Shape;118;p3"/>
          <p:cNvCxnSpPr/>
          <p:nvPr/>
        </p:nvCxnSpPr>
        <p:spPr>
          <a:xfrm rot="10800000">
            <a:off x="834124" y="6219747"/>
            <a:ext cx="4713900" cy="0"/>
          </a:xfrm>
          <a:prstGeom prst="straightConnector1">
            <a:avLst/>
          </a:prstGeom>
          <a:noFill/>
          <a:ln w="12700" cap="flat" cmpd="sng">
            <a:solidFill>
              <a:schemeClr val="accent2"/>
            </a:solidFill>
            <a:prstDash val="solid"/>
            <a:miter lim="800000"/>
            <a:headEnd type="none" w="sm" len="sm"/>
            <a:tailEnd type="none" w="sm" len="sm"/>
          </a:ln>
        </p:spPr>
      </p:cxnSp>
      <p:pic>
        <p:nvPicPr>
          <p:cNvPr id="119" name="Google Shape;119;p3"/>
          <p:cNvPicPr preferRelativeResize="0"/>
          <p:nvPr/>
        </p:nvPicPr>
        <p:blipFill>
          <a:blip r:embed="rId3">
            <a:alphaModFix/>
          </a:blip>
          <a:stretch>
            <a:fillRect/>
          </a:stretch>
        </p:blipFill>
        <p:spPr>
          <a:xfrm>
            <a:off x="6260400" y="762362"/>
            <a:ext cx="4432275" cy="5333275"/>
          </a:xfrm>
          <a:prstGeom prst="rect">
            <a:avLst/>
          </a:prstGeom>
          <a:noFill/>
          <a:ln>
            <a:noFill/>
          </a:ln>
        </p:spPr>
      </p:pic>
      <p:pic>
        <p:nvPicPr>
          <p:cNvPr id="120" name="Google Shape;120;p3" descr="University of the Incarnate Word School of Osteopathic Medicine -UIWSOM -  Choose D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6997025" y="203050"/>
            <a:ext cx="4402200" cy="765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600"/>
              <a:buFont typeface="Calibri"/>
              <a:buNone/>
            </a:pPr>
            <a:r>
              <a:rPr lang="en-US" sz="3600" b="1">
                <a:solidFill>
                  <a:schemeClr val="lt1"/>
                </a:solidFill>
              </a:rPr>
              <a:t>2022-2023 Officers</a:t>
            </a:r>
            <a:endParaRPr b="1"/>
          </a:p>
        </p:txBody>
      </p:sp>
      <p:pic>
        <p:nvPicPr>
          <p:cNvPr id="128" name="Google Shape;128;p4" descr="A person smiling for the camera&#10;&#10;Description automatically generated with medium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4525" y="3391551"/>
            <a:ext cx="2207825" cy="2768425"/>
          </a:xfrm>
          <a:prstGeom prst="rect">
            <a:avLst/>
          </a:prstGeom>
          <a:noFill/>
          <a:ln>
            <a:noFill/>
          </a:ln>
        </p:spPr>
      </p:pic>
      <p:sp>
        <p:nvSpPr>
          <p:cNvPr id="129" name="Google Shape;129;p4"/>
          <p:cNvSpPr/>
          <p:nvPr/>
        </p:nvSpPr>
        <p:spPr>
          <a:xfrm>
            <a:off x="1371125" y="-24223"/>
            <a:ext cx="3483100" cy="2909287"/>
          </a:xfrm>
          <a:custGeom>
            <a:avLst/>
            <a:gdLst/>
            <a:ahLst/>
            <a:cxnLst/>
            <a:rect l="l" t="t" r="r" b="b"/>
            <a:pathLst>
              <a:path w="3483100" h="2909287" extrusionOk="0">
                <a:moveTo>
                  <a:pt x="452171" y="0"/>
                </a:moveTo>
                <a:lnTo>
                  <a:pt x="3030929" y="0"/>
                </a:lnTo>
                <a:lnTo>
                  <a:pt x="3085415" y="59949"/>
                </a:lnTo>
                <a:cubicBezTo>
                  <a:pt x="3333857" y="360992"/>
                  <a:pt x="3483100" y="746936"/>
                  <a:pt x="3483100" y="1167737"/>
                </a:cubicBezTo>
                <a:cubicBezTo>
                  <a:pt x="3483100" y="2129569"/>
                  <a:pt x="2703382" y="2909287"/>
                  <a:pt x="1741550" y="2909287"/>
                </a:cubicBezTo>
                <a:cubicBezTo>
                  <a:pt x="779718" y="2909287"/>
                  <a:pt x="0" y="2129569"/>
                  <a:pt x="0" y="1167737"/>
                </a:cubicBezTo>
                <a:cubicBezTo>
                  <a:pt x="0" y="746936"/>
                  <a:pt x="149243" y="360992"/>
                  <a:pt x="397685" y="59949"/>
                </a:cubicBezTo>
                <a:close/>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0" name="Google Shape;130;p4" descr="A person smiling for the camera&#10;&#10;Description automatically generated with medium confidenc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17350" y="144275"/>
            <a:ext cx="1976375" cy="2525683"/>
          </a:xfrm>
          <a:prstGeom prst="rect">
            <a:avLst/>
          </a:prstGeom>
          <a:noFill/>
          <a:ln>
            <a:noFill/>
          </a:ln>
        </p:spPr>
      </p:pic>
      <p:pic>
        <p:nvPicPr>
          <p:cNvPr id="131" name="Google Shape;131;p4" descr="A person wearing a doctor's uniform and stethoscope&#10;&#10;Description automatically generated with medium confidence"/>
          <p:cNvPicPr preferRelativeResize="0"/>
          <p:nvPr/>
        </p:nvPicPr>
        <p:blipFill rotWithShape="1">
          <a:blip r:embed="rId5">
            <a:alphaModFix/>
          </a:blip>
          <a:srcRect/>
          <a:stretch/>
        </p:blipFill>
        <p:spPr>
          <a:xfrm>
            <a:off x="4562374" y="3391552"/>
            <a:ext cx="2434652" cy="2768425"/>
          </a:xfrm>
          <a:prstGeom prst="rect">
            <a:avLst/>
          </a:prstGeom>
          <a:noFill/>
          <a:ln>
            <a:noFill/>
          </a:ln>
        </p:spPr>
      </p:pic>
      <p:sp>
        <p:nvSpPr>
          <p:cNvPr id="132" name="Google Shape;132;p4"/>
          <p:cNvSpPr txBox="1">
            <a:spLocks noGrp="1"/>
          </p:cNvSpPr>
          <p:nvPr>
            <p:ph type="body" idx="1"/>
          </p:nvPr>
        </p:nvSpPr>
        <p:spPr>
          <a:xfrm>
            <a:off x="7642540" y="1272218"/>
            <a:ext cx="4210800" cy="4725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sz="2200">
                <a:solidFill>
                  <a:schemeClr val="lt1"/>
                </a:solidFill>
              </a:rPr>
              <a:t>President: Richa Patel</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Vice President: Nancy Kha</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Treasurer &amp; Secretary: Rita Tran</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Community Service Officer: Michael Shaffer</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a:p>
            <a:pPr marL="0" lvl="0" indent="0" algn="l" rtl="0">
              <a:lnSpc>
                <a:spcPct val="90000"/>
              </a:lnSpc>
              <a:spcBef>
                <a:spcPts val="1000"/>
              </a:spcBef>
              <a:spcAft>
                <a:spcPts val="0"/>
              </a:spcAft>
              <a:buClr>
                <a:schemeClr val="lt1"/>
              </a:buClr>
              <a:buSzPts val="2200"/>
              <a:buNone/>
            </a:pPr>
            <a:r>
              <a:rPr lang="en-US" sz="2200">
                <a:solidFill>
                  <a:schemeClr val="lt1"/>
                </a:solidFill>
              </a:rPr>
              <a:t>Finance/ Fundraising Officer:</a:t>
            </a:r>
            <a:endParaRPr/>
          </a:p>
          <a:p>
            <a:pPr marL="0" lvl="0" indent="0" algn="l" rtl="0">
              <a:lnSpc>
                <a:spcPct val="90000"/>
              </a:lnSpc>
              <a:spcBef>
                <a:spcPts val="1000"/>
              </a:spcBef>
              <a:spcAft>
                <a:spcPts val="0"/>
              </a:spcAft>
              <a:buClr>
                <a:schemeClr val="lt1"/>
              </a:buClr>
              <a:buSzPts val="2200"/>
              <a:buNone/>
            </a:pPr>
            <a:r>
              <a:rPr lang="en-US" sz="2200">
                <a:solidFill>
                  <a:schemeClr val="lt1"/>
                </a:solidFill>
              </a:rPr>
              <a:t>Celina Salcido</a:t>
            </a:r>
            <a:endParaRPr/>
          </a:p>
          <a:p>
            <a:pPr marL="0" lvl="0" indent="0" algn="l" rtl="0">
              <a:lnSpc>
                <a:spcPct val="90000"/>
              </a:lnSpc>
              <a:spcBef>
                <a:spcPts val="1000"/>
              </a:spcBef>
              <a:spcAft>
                <a:spcPts val="0"/>
              </a:spcAft>
              <a:buClr>
                <a:schemeClr val="dk1"/>
              </a:buClr>
              <a:buSzPts val="2200"/>
              <a:buNone/>
            </a:pPr>
            <a:endParaRPr sz="2200">
              <a:solidFill>
                <a:schemeClr val="lt1"/>
              </a:solidFill>
            </a:endParaRPr>
          </a:p>
        </p:txBody>
      </p:sp>
      <p:sp>
        <p:nvSpPr>
          <p:cNvPr id="133" name="Google Shape;133;p4"/>
          <p:cNvSpPr/>
          <p:nvPr/>
        </p:nvSpPr>
        <p:spPr>
          <a:xfrm>
            <a:off x="7" y="2943110"/>
            <a:ext cx="3212182" cy="3665314"/>
          </a:xfrm>
          <a:custGeom>
            <a:avLst/>
            <a:gdLst/>
            <a:ahLst/>
            <a:cxnLst/>
            <a:rect l="l" t="t" r="r" b="b"/>
            <a:pathLst>
              <a:path w="3212182" h="3665314" extrusionOk="0">
                <a:moveTo>
                  <a:pt x="1379525" y="0"/>
                </a:moveTo>
                <a:cubicBezTo>
                  <a:pt x="2391674" y="0"/>
                  <a:pt x="3212182" y="820508"/>
                  <a:pt x="3212182" y="1832657"/>
                </a:cubicBezTo>
                <a:cubicBezTo>
                  <a:pt x="3212182" y="2844806"/>
                  <a:pt x="2391674" y="3665314"/>
                  <a:pt x="1379525" y="3665314"/>
                </a:cubicBezTo>
                <a:cubicBezTo>
                  <a:pt x="873451" y="3665314"/>
                  <a:pt x="415286" y="3460187"/>
                  <a:pt x="83641" y="3128542"/>
                </a:cubicBezTo>
                <a:lnTo>
                  <a:pt x="0" y="3036514"/>
                </a:lnTo>
                <a:lnTo>
                  <a:pt x="0" y="628801"/>
                </a:lnTo>
                <a:lnTo>
                  <a:pt x="83641" y="536773"/>
                </a:lnTo>
                <a:cubicBezTo>
                  <a:pt x="415286" y="205127"/>
                  <a:pt x="873451" y="0"/>
                  <a:pt x="1379525" y="0"/>
                </a:cubicBezTo>
                <a:close/>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4"/>
          <p:cNvSpPr/>
          <p:nvPr/>
        </p:nvSpPr>
        <p:spPr>
          <a:xfrm>
            <a:off x="3946877" y="3134916"/>
            <a:ext cx="3281700" cy="328170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35" name="Google Shape;135;p4"/>
          <p:cNvGrpSpPr/>
          <p:nvPr/>
        </p:nvGrpSpPr>
        <p:grpSpPr>
          <a:xfrm>
            <a:off x="5430745" y="144966"/>
            <a:ext cx="1330513" cy="1330524"/>
            <a:chOff x="5734037" y="3067039"/>
            <a:chExt cx="724483" cy="724489"/>
          </a:xfrm>
        </p:grpSpPr>
        <p:sp>
          <p:nvSpPr>
            <p:cNvPr id="136" name="Google Shape;136;p4"/>
            <p:cNvSpPr/>
            <p:nvPr/>
          </p:nvSpPr>
          <p:spPr>
            <a:xfrm>
              <a:off x="5734038" y="3067039"/>
              <a:ext cx="14192" cy="14097"/>
            </a:xfrm>
            <a:custGeom>
              <a:avLst/>
              <a:gdLst/>
              <a:ahLst/>
              <a:cxnLst/>
              <a:rect l="l" t="t" r="r" b="b"/>
              <a:pathLst>
                <a:path w="14192" h="14097" extrusionOk="0">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p:cNvSpPr/>
            <p:nvPr/>
          </p:nvSpPr>
          <p:spPr>
            <a:xfrm>
              <a:off x="5793283" y="3067039"/>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4"/>
            <p:cNvSpPr/>
            <p:nvPr/>
          </p:nvSpPr>
          <p:spPr>
            <a:xfrm>
              <a:off x="5852433"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4"/>
            <p:cNvSpPr/>
            <p:nvPr/>
          </p:nvSpPr>
          <p:spPr>
            <a:xfrm>
              <a:off x="5911678"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4"/>
            <p:cNvSpPr/>
            <p:nvPr/>
          </p:nvSpPr>
          <p:spPr>
            <a:xfrm>
              <a:off x="5970828"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4"/>
            <p:cNvSpPr/>
            <p:nvPr/>
          </p:nvSpPr>
          <p:spPr>
            <a:xfrm>
              <a:off x="6030074" y="3067039"/>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4"/>
            <p:cNvSpPr/>
            <p:nvPr/>
          </p:nvSpPr>
          <p:spPr>
            <a:xfrm>
              <a:off x="6089224"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4"/>
            <p:cNvSpPr/>
            <p:nvPr/>
          </p:nvSpPr>
          <p:spPr>
            <a:xfrm>
              <a:off x="5734038" y="3126284"/>
              <a:ext cx="14192" cy="14097"/>
            </a:xfrm>
            <a:custGeom>
              <a:avLst/>
              <a:gdLst/>
              <a:ahLst/>
              <a:cxnLst/>
              <a:rect l="l" t="t" r="r" b="b"/>
              <a:pathLst>
                <a:path w="14192" h="14097" extrusionOk="0">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4"/>
            <p:cNvSpPr/>
            <p:nvPr/>
          </p:nvSpPr>
          <p:spPr>
            <a:xfrm>
              <a:off x="5793283" y="312628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4"/>
            <p:cNvSpPr/>
            <p:nvPr/>
          </p:nvSpPr>
          <p:spPr>
            <a:xfrm>
              <a:off x="5852433"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
            <p:cNvSpPr/>
            <p:nvPr/>
          </p:nvSpPr>
          <p:spPr>
            <a:xfrm>
              <a:off x="5911678"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4"/>
            <p:cNvSpPr/>
            <p:nvPr/>
          </p:nvSpPr>
          <p:spPr>
            <a:xfrm>
              <a:off x="5970828"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4"/>
            <p:cNvSpPr/>
            <p:nvPr/>
          </p:nvSpPr>
          <p:spPr>
            <a:xfrm>
              <a:off x="6030073" y="3126284"/>
              <a:ext cx="14097" cy="14097"/>
            </a:xfrm>
            <a:custGeom>
              <a:avLst/>
              <a:gdLst/>
              <a:ahLst/>
              <a:cxnLst/>
              <a:rect l="l" t="t" r="r" b="b"/>
              <a:pathLst>
                <a:path w="14097"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4"/>
            <p:cNvSpPr/>
            <p:nvPr/>
          </p:nvSpPr>
          <p:spPr>
            <a:xfrm>
              <a:off x="6089224" y="312628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4"/>
            <p:cNvSpPr/>
            <p:nvPr/>
          </p:nvSpPr>
          <p:spPr>
            <a:xfrm>
              <a:off x="5734038" y="3185434"/>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4"/>
            <p:cNvSpPr/>
            <p:nvPr/>
          </p:nvSpPr>
          <p:spPr>
            <a:xfrm>
              <a:off x="5793283" y="318543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4"/>
            <p:cNvSpPr/>
            <p:nvPr/>
          </p:nvSpPr>
          <p:spPr>
            <a:xfrm>
              <a:off x="5852433"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4"/>
            <p:cNvSpPr/>
            <p:nvPr/>
          </p:nvSpPr>
          <p:spPr>
            <a:xfrm>
              <a:off x="5911678"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4"/>
            <p:cNvSpPr/>
            <p:nvPr/>
          </p:nvSpPr>
          <p:spPr>
            <a:xfrm>
              <a:off x="5970828"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4"/>
            <p:cNvSpPr/>
            <p:nvPr/>
          </p:nvSpPr>
          <p:spPr>
            <a:xfrm>
              <a:off x="6030074" y="318543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4"/>
            <p:cNvSpPr/>
            <p:nvPr/>
          </p:nvSpPr>
          <p:spPr>
            <a:xfrm>
              <a:off x="6089224" y="318543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4"/>
            <p:cNvSpPr/>
            <p:nvPr/>
          </p:nvSpPr>
          <p:spPr>
            <a:xfrm>
              <a:off x="5734038" y="3244679"/>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4"/>
            <p:cNvSpPr/>
            <p:nvPr/>
          </p:nvSpPr>
          <p:spPr>
            <a:xfrm>
              <a:off x="5793283" y="3244677"/>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4"/>
            <p:cNvSpPr/>
            <p:nvPr/>
          </p:nvSpPr>
          <p:spPr>
            <a:xfrm>
              <a:off x="5852433"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4"/>
            <p:cNvSpPr/>
            <p:nvPr/>
          </p:nvSpPr>
          <p:spPr>
            <a:xfrm>
              <a:off x="5911678"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4"/>
            <p:cNvSpPr/>
            <p:nvPr/>
          </p:nvSpPr>
          <p:spPr>
            <a:xfrm>
              <a:off x="5970828"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4"/>
            <p:cNvSpPr/>
            <p:nvPr/>
          </p:nvSpPr>
          <p:spPr>
            <a:xfrm>
              <a:off x="6030073" y="3244679"/>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4"/>
            <p:cNvSpPr/>
            <p:nvPr/>
          </p:nvSpPr>
          <p:spPr>
            <a:xfrm>
              <a:off x="6089224" y="3244677"/>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4"/>
            <p:cNvSpPr/>
            <p:nvPr/>
          </p:nvSpPr>
          <p:spPr>
            <a:xfrm>
              <a:off x="5734038" y="3303829"/>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4"/>
            <p:cNvSpPr/>
            <p:nvPr/>
          </p:nvSpPr>
          <p:spPr>
            <a:xfrm>
              <a:off x="5793283" y="3303829"/>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4"/>
            <p:cNvSpPr/>
            <p:nvPr/>
          </p:nvSpPr>
          <p:spPr>
            <a:xfrm>
              <a:off x="5852433"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4"/>
            <p:cNvSpPr/>
            <p:nvPr/>
          </p:nvSpPr>
          <p:spPr>
            <a:xfrm>
              <a:off x="5911678"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4"/>
            <p:cNvSpPr/>
            <p:nvPr/>
          </p:nvSpPr>
          <p:spPr>
            <a:xfrm>
              <a:off x="5970828"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4"/>
            <p:cNvSpPr/>
            <p:nvPr/>
          </p:nvSpPr>
          <p:spPr>
            <a:xfrm>
              <a:off x="6030073" y="3303829"/>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4"/>
            <p:cNvSpPr/>
            <p:nvPr/>
          </p:nvSpPr>
          <p:spPr>
            <a:xfrm>
              <a:off x="6089224"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4"/>
            <p:cNvSpPr/>
            <p:nvPr/>
          </p:nvSpPr>
          <p:spPr>
            <a:xfrm>
              <a:off x="5734038" y="3363074"/>
              <a:ext cx="14192" cy="14097"/>
            </a:xfrm>
            <a:custGeom>
              <a:avLst/>
              <a:gdLst/>
              <a:ahLst/>
              <a:cxnLst/>
              <a:rect l="l" t="t" r="r" b="b"/>
              <a:pathLst>
                <a:path w="14192" h="14097"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4"/>
            <p:cNvSpPr/>
            <p:nvPr/>
          </p:nvSpPr>
          <p:spPr>
            <a:xfrm>
              <a:off x="5793283" y="336307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4"/>
            <p:cNvSpPr/>
            <p:nvPr/>
          </p:nvSpPr>
          <p:spPr>
            <a:xfrm>
              <a:off x="5852433"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4"/>
            <p:cNvSpPr/>
            <p:nvPr/>
          </p:nvSpPr>
          <p:spPr>
            <a:xfrm>
              <a:off x="5911678"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
            <p:cNvSpPr/>
            <p:nvPr/>
          </p:nvSpPr>
          <p:spPr>
            <a:xfrm>
              <a:off x="5970828"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4"/>
            <p:cNvSpPr/>
            <p:nvPr/>
          </p:nvSpPr>
          <p:spPr>
            <a:xfrm>
              <a:off x="6030073" y="3363074"/>
              <a:ext cx="14097" cy="14097"/>
            </a:xfrm>
            <a:custGeom>
              <a:avLst/>
              <a:gdLst/>
              <a:ahLst/>
              <a:cxnLst/>
              <a:rect l="l" t="t" r="r" b="b"/>
              <a:pathLst>
                <a:path w="14097" h="14097"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4"/>
            <p:cNvSpPr/>
            <p:nvPr/>
          </p:nvSpPr>
          <p:spPr>
            <a:xfrm>
              <a:off x="6089224"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4"/>
            <p:cNvSpPr/>
            <p:nvPr/>
          </p:nvSpPr>
          <p:spPr>
            <a:xfrm>
              <a:off x="5734038" y="3422225"/>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4"/>
            <p:cNvSpPr/>
            <p:nvPr/>
          </p:nvSpPr>
          <p:spPr>
            <a:xfrm>
              <a:off x="5793283" y="342222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4"/>
            <p:cNvSpPr/>
            <p:nvPr/>
          </p:nvSpPr>
          <p:spPr>
            <a:xfrm>
              <a:off x="5852433"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4"/>
            <p:cNvSpPr/>
            <p:nvPr/>
          </p:nvSpPr>
          <p:spPr>
            <a:xfrm>
              <a:off x="5911678"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4"/>
            <p:cNvSpPr/>
            <p:nvPr/>
          </p:nvSpPr>
          <p:spPr>
            <a:xfrm>
              <a:off x="5970828"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4"/>
            <p:cNvSpPr/>
            <p:nvPr/>
          </p:nvSpPr>
          <p:spPr>
            <a:xfrm>
              <a:off x="6030073" y="3422225"/>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4"/>
            <p:cNvSpPr/>
            <p:nvPr/>
          </p:nvSpPr>
          <p:spPr>
            <a:xfrm>
              <a:off x="6089224"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4"/>
            <p:cNvSpPr/>
            <p:nvPr/>
          </p:nvSpPr>
          <p:spPr>
            <a:xfrm>
              <a:off x="6148469" y="3067039"/>
              <a:ext cx="14097" cy="14097"/>
            </a:xfrm>
            <a:custGeom>
              <a:avLst/>
              <a:gdLst/>
              <a:ahLst/>
              <a:cxnLst/>
              <a:rect l="l" t="t" r="r" b="b"/>
              <a:pathLst>
                <a:path w="14097" h="14097" extrusionOk="0">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4"/>
            <p:cNvSpPr/>
            <p:nvPr/>
          </p:nvSpPr>
          <p:spPr>
            <a:xfrm>
              <a:off x="6207620"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4"/>
            <p:cNvSpPr/>
            <p:nvPr/>
          </p:nvSpPr>
          <p:spPr>
            <a:xfrm>
              <a:off x="6266865" y="3067039"/>
              <a:ext cx="14096" cy="14097"/>
            </a:xfrm>
            <a:custGeom>
              <a:avLst/>
              <a:gdLst/>
              <a:ahLst/>
              <a:cxnLst/>
              <a:rect l="l" t="t" r="r" b="b"/>
              <a:pathLst>
                <a:path w="14096" h="14097" extrusionOk="0">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4"/>
            <p:cNvSpPr/>
            <p:nvPr/>
          </p:nvSpPr>
          <p:spPr>
            <a:xfrm>
              <a:off x="6326014"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4"/>
            <p:cNvSpPr/>
            <p:nvPr/>
          </p:nvSpPr>
          <p:spPr>
            <a:xfrm>
              <a:off x="6385260" y="3067039"/>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4"/>
            <p:cNvSpPr/>
            <p:nvPr/>
          </p:nvSpPr>
          <p:spPr>
            <a:xfrm>
              <a:off x="6444410" y="3067039"/>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4"/>
            <p:cNvSpPr/>
            <p:nvPr/>
          </p:nvSpPr>
          <p:spPr>
            <a:xfrm>
              <a:off x="6148469" y="3126281"/>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4"/>
            <p:cNvSpPr/>
            <p:nvPr/>
          </p:nvSpPr>
          <p:spPr>
            <a:xfrm>
              <a:off x="6207620"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4"/>
            <p:cNvSpPr/>
            <p:nvPr/>
          </p:nvSpPr>
          <p:spPr>
            <a:xfrm>
              <a:off x="6266865" y="3126281"/>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4"/>
            <p:cNvSpPr/>
            <p:nvPr/>
          </p:nvSpPr>
          <p:spPr>
            <a:xfrm>
              <a:off x="6326014"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4"/>
            <p:cNvSpPr/>
            <p:nvPr/>
          </p:nvSpPr>
          <p:spPr>
            <a:xfrm>
              <a:off x="6385260" y="3126281"/>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4"/>
            <p:cNvSpPr/>
            <p:nvPr/>
          </p:nvSpPr>
          <p:spPr>
            <a:xfrm>
              <a:off x="6444410" y="3126283"/>
              <a:ext cx="14096" cy="14097"/>
            </a:xfrm>
            <a:custGeom>
              <a:avLst/>
              <a:gdLst/>
              <a:ahLst/>
              <a:cxnLst/>
              <a:rect l="l" t="t" r="r" b="b"/>
              <a:pathLst>
                <a:path w="14096" h="14097"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4"/>
            <p:cNvSpPr/>
            <p:nvPr/>
          </p:nvSpPr>
          <p:spPr>
            <a:xfrm>
              <a:off x="6148469" y="3185433"/>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4"/>
            <p:cNvSpPr/>
            <p:nvPr/>
          </p:nvSpPr>
          <p:spPr>
            <a:xfrm>
              <a:off x="6207620"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a:off x="6266865" y="3185433"/>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4"/>
            <p:cNvSpPr/>
            <p:nvPr/>
          </p:nvSpPr>
          <p:spPr>
            <a:xfrm>
              <a:off x="6326014"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4"/>
            <p:cNvSpPr/>
            <p:nvPr/>
          </p:nvSpPr>
          <p:spPr>
            <a:xfrm>
              <a:off x="6385260" y="318543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4"/>
            <p:cNvSpPr/>
            <p:nvPr/>
          </p:nvSpPr>
          <p:spPr>
            <a:xfrm>
              <a:off x="6444410" y="3185432"/>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4"/>
            <p:cNvSpPr/>
            <p:nvPr/>
          </p:nvSpPr>
          <p:spPr>
            <a:xfrm>
              <a:off x="6148469" y="3244676"/>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4"/>
            <p:cNvSpPr/>
            <p:nvPr/>
          </p:nvSpPr>
          <p:spPr>
            <a:xfrm>
              <a:off x="6207620"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4"/>
            <p:cNvSpPr/>
            <p:nvPr/>
          </p:nvSpPr>
          <p:spPr>
            <a:xfrm>
              <a:off x="6266865" y="3244676"/>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4"/>
            <p:cNvSpPr/>
            <p:nvPr/>
          </p:nvSpPr>
          <p:spPr>
            <a:xfrm>
              <a:off x="6326014"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4"/>
            <p:cNvSpPr/>
            <p:nvPr/>
          </p:nvSpPr>
          <p:spPr>
            <a:xfrm>
              <a:off x="6385260" y="3244676"/>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4"/>
            <p:cNvSpPr/>
            <p:nvPr/>
          </p:nvSpPr>
          <p:spPr>
            <a:xfrm>
              <a:off x="6444410" y="324467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4"/>
            <p:cNvSpPr/>
            <p:nvPr/>
          </p:nvSpPr>
          <p:spPr>
            <a:xfrm>
              <a:off x="6148469" y="3303829"/>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4"/>
            <p:cNvSpPr/>
            <p:nvPr/>
          </p:nvSpPr>
          <p:spPr>
            <a:xfrm>
              <a:off x="620762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4"/>
            <p:cNvSpPr/>
            <p:nvPr/>
          </p:nvSpPr>
          <p:spPr>
            <a:xfrm>
              <a:off x="6266865" y="3303829"/>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4"/>
            <p:cNvSpPr/>
            <p:nvPr/>
          </p:nvSpPr>
          <p:spPr>
            <a:xfrm>
              <a:off x="6326014"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4"/>
            <p:cNvSpPr/>
            <p:nvPr/>
          </p:nvSpPr>
          <p:spPr>
            <a:xfrm>
              <a:off x="638526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4"/>
            <p:cNvSpPr/>
            <p:nvPr/>
          </p:nvSpPr>
          <p:spPr>
            <a:xfrm>
              <a:off x="6444410" y="3303829"/>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4"/>
            <p:cNvSpPr/>
            <p:nvPr/>
          </p:nvSpPr>
          <p:spPr>
            <a:xfrm>
              <a:off x="6148469" y="3363072"/>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4"/>
            <p:cNvSpPr/>
            <p:nvPr/>
          </p:nvSpPr>
          <p:spPr>
            <a:xfrm>
              <a:off x="6207620"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4"/>
            <p:cNvSpPr/>
            <p:nvPr/>
          </p:nvSpPr>
          <p:spPr>
            <a:xfrm>
              <a:off x="6266865" y="3363072"/>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4"/>
            <p:cNvSpPr/>
            <p:nvPr/>
          </p:nvSpPr>
          <p:spPr>
            <a:xfrm>
              <a:off x="6326014"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4"/>
            <p:cNvSpPr/>
            <p:nvPr/>
          </p:nvSpPr>
          <p:spPr>
            <a:xfrm>
              <a:off x="6385260" y="3363072"/>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4"/>
            <p:cNvSpPr/>
            <p:nvPr/>
          </p:nvSpPr>
          <p:spPr>
            <a:xfrm>
              <a:off x="6444410" y="3363074"/>
              <a:ext cx="14096" cy="14097"/>
            </a:xfrm>
            <a:custGeom>
              <a:avLst/>
              <a:gdLst/>
              <a:ahLst/>
              <a:cxnLst/>
              <a:rect l="l" t="t" r="r" b="b"/>
              <a:pathLst>
                <a:path w="14096" h="14097"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4"/>
            <p:cNvSpPr/>
            <p:nvPr/>
          </p:nvSpPr>
          <p:spPr>
            <a:xfrm>
              <a:off x="6148469" y="342222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4"/>
            <p:cNvSpPr/>
            <p:nvPr/>
          </p:nvSpPr>
          <p:spPr>
            <a:xfrm>
              <a:off x="6207620"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4"/>
            <p:cNvSpPr/>
            <p:nvPr/>
          </p:nvSpPr>
          <p:spPr>
            <a:xfrm>
              <a:off x="6266865" y="3422225"/>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4"/>
            <p:cNvSpPr/>
            <p:nvPr/>
          </p:nvSpPr>
          <p:spPr>
            <a:xfrm>
              <a:off x="6326014"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4"/>
            <p:cNvSpPr/>
            <p:nvPr/>
          </p:nvSpPr>
          <p:spPr>
            <a:xfrm>
              <a:off x="6385260" y="342222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4"/>
            <p:cNvSpPr/>
            <p:nvPr/>
          </p:nvSpPr>
          <p:spPr>
            <a:xfrm>
              <a:off x="6444410" y="342222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4"/>
            <p:cNvSpPr/>
            <p:nvPr/>
          </p:nvSpPr>
          <p:spPr>
            <a:xfrm>
              <a:off x="5734038" y="3481374"/>
              <a:ext cx="14192" cy="14096"/>
            </a:xfrm>
            <a:custGeom>
              <a:avLst/>
              <a:gdLst/>
              <a:ahLst/>
              <a:cxnLst/>
              <a:rect l="l" t="t" r="r" b="b"/>
              <a:pathLst>
                <a:path w="14192" h="14096" extrusionOk="0">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4"/>
            <p:cNvSpPr/>
            <p:nvPr/>
          </p:nvSpPr>
          <p:spPr>
            <a:xfrm>
              <a:off x="5793283" y="348137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4"/>
            <p:cNvSpPr/>
            <p:nvPr/>
          </p:nvSpPr>
          <p:spPr>
            <a:xfrm>
              <a:off x="5852433"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4"/>
            <p:cNvSpPr/>
            <p:nvPr/>
          </p:nvSpPr>
          <p:spPr>
            <a:xfrm>
              <a:off x="591167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4"/>
            <p:cNvSpPr/>
            <p:nvPr/>
          </p:nvSpPr>
          <p:spPr>
            <a:xfrm>
              <a:off x="597082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4"/>
            <p:cNvSpPr/>
            <p:nvPr/>
          </p:nvSpPr>
          <p:spPr>
            <a:xfrm>
              <a:off x="6030074" y="3481374"/>
              <a:ext cx="14097" cy="14097"/>
            </a:xfrm>
            <a:custGeom>
              <a:avLst/>
              <a:gdLst/>
              <a:ahLst/>
              <a:cxnLst/>
              <a:rect l="l" t="t" r="r" b="b"/>
              <a:pathLst>
                <a:path w="14097" h="14097" extrusionOk="0">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4"/>
            <p:cNvSpPr/>
            <p:nvPr/>
          </p:nvSpPr>
          <p:spPr>
            <a:xfrm>
              <a:off x="6089224"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4"/>
            <p:cNvSpPr/>
            <p:nvPr/>
          </p:nvSpPr>
          <p:spPr>
            <a:xfrm>
              <a:off x="5734038" y="354062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4"/>
            <p:cNvSpPr/>
            <p:nvPr/>
          </p:nvSpPr>
          <p:spPr>
            <a:xfrm>
              <a:off x="5793283" y="3540620"/>
              <a:ext cx="14097" cy="14097"/>
            </a:xfrm>
            <a:custGeom>
              <a:avLst/>
              <a:gdLst/>
              <a:ahLst/>
              <a:cxnLst/>
              <a:rect l="l" t="t" r="r" b="b"/>
              <a:pathLst>
                <a:path w="14097" h="14097"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4"/>
            <p:cNvSpPr/>
            <p:nvPr/>
          </p:nvSpPr>
          <p:spPr>
            <a:xfrm>
              <a:off x="5852433"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4"/>
            <p:cNvSpPr/>
            <p:nvPr/>
          </p:nvSpPr>
          <p:spPr>
            <a:xfrm>
              <a:off x="5911678"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4"/>
            <p:cNvSpPr/>
            <p:nvPr/>
          </p:nvSpPr>
          <p:spPr>
            <a:xfrm>
              <a:off x="5970828"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4"/>
            <p:cNvSpPr/>
            <p:nvPr/>
          </p:nvSpPr>
          <p:spPr>
            <a:xfrm>
              <a:off x="6030074" y="3540620"/>
              <a:ext cx="14097" cy="14097"/>
            </a:xfrm>
            <a:custGeom>
              <a:avLst/>
              <a:gdLst/>
              <a:ahLst/>
              <a:cxnLst/>
              <a:rect l="l" t="t" r="r" b="b"/>
              <a:pathLst>
                <a:path w="14097" h="14097"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4"/>
            <p:cNvSpPr/>
            <p:nvPr/>
          </p:nvSpPr>
          <p:spPr>
            <a:xfrm>
              <a:off x="6089224" y="354062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4"/>
            <p:cNvSpPr/>
            <p:nvPr/>
          </p:nvSpPr>
          <p:spPr>
            <a:xfrm>
              <a:off x="5734038" y="359977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4"/>
            <p:cNvSpPr/>
            <p:nvPr/>
          </p:nvSpPr>
          <p:spPr>
            <a:xfrm>
              <a:off x="5793283" y="3599770"/>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4"/>
            <p:cNvSpPr/>
            <p:nvPr/>
          </p:nvSpPr>
          <p:spPr>
            <a:xfrm>
              <a:off x="5852433"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4"/>
            <p:cNvSpPr/>
            <p:nvPr/>
          </p:nvSpPr>
          <p:spPr>
            <a:xfrm>
              <a:off x="5911678"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4"/>
            <p:cNvSpPr/>
            <p:nvPr/>
          </p:nvSpPr>
          <p:spPr>
            <a:xfrm>
              <a:off x="5970828"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4"/>
            <p:cNvSpPr/>
            <p:nvPr/>
          </p:nvSpPr>
          <p:spPr>
            <a:xfrm>
              <a:off x="6030073" y="3599770"/>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4"/>
            <p:cNvSpPr/>
            <p:nvPr/>
          </p:nvSpPr>
          <p:spPr>
            <a:xfrm>
              <a:off x="6089224" y="359977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4"/>
            <p:cNvSpPr/>
            <p:nvPr/>
          </p:nvSpPr>
          <p:spPr>
            <a:xfrm>
              <a:off x="5734037" y="3659014"/>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4"/>
            <p:cNvSpPr/>
            <p:nvPr/>
          </p:nvSpPr>
          <p:spPr>
            <a:xfrm>
              <a:off x="5793282" y="3659014"/>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 name="Google Shape;250;p4"/>
            <p:cNvSpPr/>
            <p:nvPr/>
          </p:nvSpPr>
          <p:spPr>
            <a:xfrm>
              <a:off x="5852432"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4"/>
            <p:cNvSpPr/>
            <p:nvPr/>
          </p:nvSpPr>
          <p:spPr>
            <a:xfrm>
              <a:off x="5911678"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4"/>
            <p:cNvSpPr/>
            <p:nvPr/>
          </p:nvSpPr>
          <p:spPr>
            <a:xfrm>
              <a:off x="5970828"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4"/>
            <p:cNvSpPr/>
            <p:nvPr/>
          </p:nvSpPr>
          <p:spPr>
            <a:xfrm>
              <a:off x="6030073" y="3659014"/>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4"/>
            <p:cNvSpPr/>
            <p:nvPr/>
          </p:nvSpPr>
          <p:spPr>
            <a:xfrm>
              <a:off x="6089224" y="3659014"/>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4"/>
            <p:cNvSpPr/>
            <p:nvPr/>
          </p:nvSpPr>
          <p:spPr>
            <a:xfrm>
              <a:off x="5734039" y="3718165"/>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4"/>
            <p:cNvSpPr/>
            <p:nvPr/>
          </p:nvSpPr>
          <p:spPr>
            <a:xfrm>
              <a:off x="5793284" y="3718165"/>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4"/>
            <p:cNvSpPr/>
            <p:nvPr/>
          </p:nvSpPr>
          <p:spPr>
            <a:xfrm>
              <a:off x="5852434"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4"/>
            <p:cNvSpPr/>
            <p:nvPr/>
          </p:nvSpPr>
          <p:spPr>
            <a:xfrm>
              <a:off x="5911679"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4"/>
            <p:cNvSpPr/>
            <p:nvPr/>
          </p:nvSpPr>
          <p:spPr>
            <a:xfrm>
              <a:off x="5970829"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4"/>
            <p:cNvSpPr/>
            <p:nvPr/>
          </p:nvSpPr>
          <p:spPr>
            <a:xfrm>
              <a:off x="6030074" y="3718165"/>
              <a:ext cx="14097" cy="14096"/>
            </a:xfrm>
            <a:custGeom>
              <a:avLst/>
              <a:gdLst/>
              <a:ahLst/>
              <a:cxnLst/>
              <a:rect l="l" t="t" r="r" b="b"/>
              <a:pathLst>
                <a:path w="14097"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4"/>
            <p:cNvSpPr/>
            <p:nvPr/>
          </p:nvSpPr>
          <p:spPr>
            <a:xfrm>
              <a:off x="6089225" y="3718165"/>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4"/>
            <p:cNvSpPr/>
            <p:nvPr/>
          </p:nvSpPr>
          <p:spPr>
            <a:xfrm>
              <a:off x="5734040" y="3777410"/>
              <a:ext cx="14192" cy="14096"/>
            </a:xfrm>
            <a:custGeom>
              <a:avLst/>
              <a:gdLst/>
              <a:ahLst/>
              <a:cxnLst/>
              <a:rect l="l" t="t" r="r" b="b"/>
              <a:pathLst>
                <a:path w="14192" h="14096" extrusionOk="0">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4"/>
            <p:cNvSpPr/>
            <p:nvPr/>
          </p:nvSpPr>
          <p:spPr>
            <a:xfrm>
              <a:off x="5793285" y="3777410"/>
              <a:ext cx="14097" cy="14096"/>
            </a:xfrm>
            <a:custGeom>
              <a:avLst/>
              <a:gdLst/>
              <a:ahLst/>
              <a:cxnLst/>
              <a:rect l="l" t="t" r="r" b="b"/>
              <a:pathLst>
                <a:path w="14097" h="14096"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4"/>
            <p:cNvSpPr/>
            <p:nvPr/>
          </p:nvSpPr>
          <p:spPr>
            <a:xfrm>
              <a:off x="5852436"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4"/>
            <p:cNvSpPr/>
            <p:nvPr/>
          </p:nvSpPr>
          <p:spPr>
            <a:xfrm>
              <a:off x="5911683"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4"/>
            <p:cNvSpPr/>
            <p:nvPr/>
          </p:nvSpPr>
          <p:spPr>
            <a:xfrm>
              <a:off x="5970835"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4"/>
            <p:cNvSpPr/>
            <p:nvPr/>
          </p:nvSpPr>
          <p:spPr>
            <a:xfrm>
              <a:off x="6030082" y="3777410"/>
              <a:ext cx="14097" cy="14096"/>
            </a:xfrm>
            <a:custGeom>
              <a:avLst/>
              <a:gdLst/>
              <a:ahLst/>
              <a:cxnLst/>
              <a:rect l="l" t="t" r="r" b="b"/>
              <a:pathLst>
                <a:path w="14097" h="14096" extrusionOk="0">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4"/>
            <p:cNvSpPr/>
            <p:nvPr/>
          </p:nvSpPr>
          <p:spPr>
            <a:xfrm>
              <a:off x="6089231" y="3777408"/>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4"/>
            <p:cNvSpPr/>
            <p:nvPr/>
          </p:nvSpPr>
          <p:spPr>
            <a:xfrm>
              <a:off x="6148476" y="3481374"/>
              <a:ext cx="14097" cy="14096"/>
            </a:xfrm>
            <a:custGeom>
              <a:avLst/>
              <a:gdLst/>
              <a:ahLst/>
              <a:cxnLst/>
              <a:rect l="l" t="t" r="r" b="b"/>
              <a:pathLst>
                <a:path w="14097" h="14096" extrusionOk="0">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4"/>
            <p:cNvSpPr/>
            <p:nvPr/>
          </p:nvSpPr>
          <p:spPr>
            <a:xfrm>
              <a:off x="6207627"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4"/>
            <p:cNvSpPr/>
            <p:nvPr/>
          </p:nvSpPr>
          <p:spPr>
            <a:xfrm>
              <a:off x="6266872" y="3481374"/>
              <a:ext cx="14096" cy="14096"/>
            </a:xfrm>
            <a:custGeom>
              <a:avLst/>
              <a:gdLst/>
              <a:ahLst/>
              <a:cxnLst/>
              <a:rect l="l" t="t" r="r" b="b"/>
              <a:pathLst>
                <a:path w="14096" h="14096" extrusionOk="0">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4"/>
            <p:cNvSpPr/>
            <p:nvPr/>
          </p:nvSpPr>
          <p:spPr>
            <a:xfrm>
              <a:off x="6326022"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4"/>
            <p:cNvSpPr/>
            <p:nvPr/>
          </p:nvSpPr>
          <p:spPr>
            <a:xfrm>
              <a:off x="6385268" y="3481374"/>
              <a:ext cx="14096" cy="14096"/>
            </a:xfrm>
            <a:custGeom>
              <a:avLst/>
              <a:gdLst/>
              <a:ahLst/>
              <a:cxnLst/>
              <a:rect l="l" t="t" r="r" b="b"/>
              <a:pathLst>
                <a:path w="14096" h="14096" extrusionOk="0">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4"/>
            <p:cNvSpPr/>
            <p:nvPr/>
          </p:nvSpPr>
          <p:spPr>
            <a:xfrm>
              <a:off x="6444417" y="3481373"/>
              <a:ext cx="14096" cy="14097"/>
            </a:xfrm>
            <a:custGeom>
              <a:avLst/>
              <a:gdLst/>
              <a:ahLst/>
              <a:cxnLst/>
              <a:rect l="l" t="t" r="r" b="b"/>
              <a:pathLst>
                <a:path w="14096" h="14097" extrusionOk="0">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4"/>
            <p:cNvSpPr/>
            <p:nvPr/>
          </p:nvSpPr>
          <p:spPr>
            <a:xfrm>
              <a:off x="6148476" y="3540622"/>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4"/>
            <p:cNvSpPr/>
            <p:nvPr/>
          </p:nvSpPr>
          <p:spPr>
            <a:xfrm>
              <a:off x="6207627" y="3540623"/>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4"/>
            <p:cNvSpPr/>
            <p:nvPr/>
          </p:nvSpPr>
          <p:spPr>
            <a:xfrm>
              <a:off x="6266872" y="3540626"/>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4"/>
            <p:cNvSpPr/>
            <p:nvPr/>
          </p:nvSpPr>
          <p:spPr>
            <a:xfrm>
              <a:off x="6326022" y="354062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4"/>
            <p:cNvSpPr/>
            <p:nvPr/>
          </p:nvSpPr>
          <p:spPr>
            <a:xfrm>
              <a:off x="6385268" y="354063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4"/>
            <p:cNvSpPr/>
            <p:nvPr/>
          </p:nvSpPr>
          <p:spPr>
            <a:xfrm>
              <a:off x="6444417" y="3540631"/>
              <a:ext cx="14096" cy="14097"/>
            </a:xfrm>
            <a:custGeom>
              <a:avLst/>
              <a:gdLst/>
              <a:ahLst/>
              <a:cxnLst/>
              <a:rect l="l" t="t" r="r" b="b"/>
              <a:pathLst>
                <a:path w="14096" h="14097" extrusionOk="0">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4"/>
            <p:cNvSpPr/>
            <p:nvPr/>
          </p:nvSpPr>
          <p:spPr>
            <a:xfrm>
              <a:off x="6148476" y="3599781"/>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4"/>
            <p:cNvSpPr/>
            <p:nvPr/>
          </p:nvSpPr>
          <p:spPr>
            <a:xfrm>
              <a:off x="6207627" y="3599781"/>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4"/>
            <p:cNvSpPr/>
            <p:nvPr/>
          </p:nvSpPr>
          <p:spPr>
            <a:xfrm>
              <a:off x="6266872" y="3599781"/>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4" name="Google Shape;284;p4"/>
            <p:cNvSpPr/>
            <p:nvPr/>
          </p:nvSpPr>
          <p:spPr>
            <a:xfrm>
              <a:off x="6326022" y="3599781"/>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4"/>
            <p:cNvSpPr/>
            <p:nvPr/>
          </p:nvSpPr>
          <p:spPr>
            <a:xfrm>
              <a:off x="6385268" y="3599780"/>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4"/>
            <p:cNvSpPr/>
            <p:nvPr/>
          </p:nvSpPr>
          <p:spPr>
            <a:xfrm>
              <a:off x="6444417" y="3599782"/>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7" name="Google Shape;287;p4"/>
            <p:cNvSpPr/>
            <p:nvPr/>
          </p:nvSpPr>
          <p:spPr>
            <a:xfrm>
              <a:off x="6148476" y="3659026"/>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4"/>
            <p:cNvSpPr/>
            <p:nvPr/>
          </p:nvSpPr>
          <p:spPr>
            <a:xfrm>
              <a:off x="6207627"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a:off x="6266872" y="3659026"/>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a:off x="6326022"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4"/>
            <p:cNvSpPr/>
            <p:nvPr/>
          </p:nvSpPr>
          <p:spPr>
            <a:xfrm>
              <a:off x="6385268"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4"/>
            <p:cNvSpPr/>
            <p:nvPr/>
          </p:nvSpPr>
          <p:spPr>
            <a:xfrm>
              <a:off x="6444417" y="365902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4"/>
            <p:cNvSpPr/>
            <p:nvPr/>
          </p:nvSpPr>
          <p:spPr>
            <a:xfrm>
              <a:off x="6148476" y="3718177"/>
              <a:ext cx="14097" cy="14096"/>
            </a:xfrm>
            <a:custGeom>
              <a:avLst/>
              <a:gdLst/>
              <a:ahLst/>
              <a:cxnLst/>
              <a:rect l="l" t="t" r="r" b="b"/>
              <a:pathLst>
                <a:path w="14097"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4"/>
            <p:cNvSpPr/>
            <p:nvPr/>
          </p:nvSpPr>
          <p:spPr>
            <a:xfrm>
              <a:off x="6207627" y="371817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p4"/>
            <p:cNvSpPr/>
            <p:nvPr/>
          </p:nvSpPr>
          <p:spPr>
            <a:xfrm>
              <a:off x="6266872" y="3718177"/>
              <a:ext cx="14096" cy="14096"/>
            </a:xfrm>
            <a:custGeom>
              <a:avLst/>
              <a:gdLst/>
              <a:ahLst/>
              <a:cxnLst/>
              <a:rect l="l" t="t" r="r" b="b"/>
              <a:pathLst>
                <a:path w="14096" h="14096" extrusionOk="0">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4"/>
            <p:cNvSpPr/>
            <p:nvPr/>
          </p:nvSpPr>
          <p:spPr>
            <a:xfrm>
              <a:off x="6326022" y="3718177"/>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4"/>
            <p:cNvSpPr/>
            <p:nvPr/>
          </p:nvSpPr>
          <p:spPr>
            <a:xfrm>
              <a:off x="6385268" y="3718172"/>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4"/>
            <p:cNvSpPr/>
            <p:nvPr/>
          </p:nvSpPr>
          <p:spPr>
            <a:xfrm>
              <a:off x="6444417" y="3718176"/>
              <a:ext cx="14096" cy="14096"/>
            </a:xfrm>
            <a:custGeom>
              <a:avLst/>
              <a:gdLst/>
              <a:ahLst/>
              <a:cxnLst/>
              <a:rect l="l" t="t" r="r" b="b"/>
              <a:pathLst>
                <a:path w="14096" h="14096" extrusionOk="0">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4"/>
            <p:cNvSpPr/>
            <p:nvPr/>
          </p:nvSpPr>
          <p:spPr>
            <a:xfrm>
              <a:off x="6148472" y="3777419"/>
              <a:ext cx="14097" cy="14099"/>
            </a:xfrm>
            <a:custGeom>
              <a:avLst/>
              <a:gdLst/>
              <a:ahLst/>
              <a:cxnLst/>
              <a:rect l="l" t="t" r="r" b="b"/>
              <a:pathLst>
                <a:path w="14097"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4"/>
            <p:cNvSpPr/>
            <p:nvPr/>
          </p:nvSpPr>
          <p:spPr>
            <a:xfrm>
              <a:off x="6207622" y="3777419"/>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4"/>
            <p:cNvSpPr/>
            <p:nvPr/>
          </p:nvSpPr>
          <p:spPr>
            <a:xfrm>
              <a:off x="6266868" y="3777419"/>
              <a:ext cx="14096" cy="14099"/>
            </a:xfrm>
            <a:custGeom>
              <a:avLst/>
              <a:gdLst/>
              <a:ahLst/>
              <a:cxnLst/>
              <a:rect l="l" t="t" r="r" b="b"/>
              <a:pathLst>
                <a:path w="14096" h="14099" extrusionOk="0">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4"/>
            <p:cNvSpPr/>
            <p:nvPr/>
          </p:nvSpPr>
          <p:spPr>
            <a:xfrm>
              <a:off x="6326024" y="3777383"/>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4"/>
            <p:cNvSpPr/>
            <p:nvPr/>
          </p:nvSpPr>
          <p:spPr>
            <a:xfrm>
              <a:off x="6385287" y="3777429"/>
              <a:ext cx="14096" cy="14099"/>
            </a:xfrm>
            <a:custGeom>
              <a:avLst/>
              <a:gdLst/>
              <a:ahLst/>
              <a:cxnLst/>
              <a:rect l="l" t="t" r="r" b="b"/>
              <a:pathLst>
                <a:path w="14096" h="14099" extrusionOk="0">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4"/>
            <p:cNvSpPr/>
            <p:nvPr/>
          </p:nvSpPr>
          <p:spPr>
            <a:xfrm>
              <a:off x="6444424" y="3777424"/>
              <a:ext cx="14096" cy="14096"/>
            </a:xfrm>
            <a:custGeom>
              <a:avLst/>
              <a:gdLst/>
              <a:ahLst/>
              <a:cxnLst/>
              <a:rect l="l" t="t" r="r" b="b"/>
              <a:pathLst>
                <a:path w="14096" h="14096" extrusionOk="0">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305" name="Google Shape;305;p4" descr="University of the Incarnate Word School of Osteopathic Medicine -UIWSOM -  Choose D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pic>
        <p:nvPicPr>
          <p:cNvPr id="306" name="Google Shape;306;p4"/>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44299" y="144975"/>
            <a:ext cx="1873626" cy="2525676"/>
          </a:xfrm>
          <a:prstGeom prst="rect">
            <a:avLst/>
          </a:prstGeom>
          <a:noFill/>
          <a:ln>
            <a:noFill/>
          </a:ln>
        </p:spPr>
      </p:pic>
      <p:pic>
        <p:nvPicPr>
          <p:cNvPr id="307" name="Google Shape;307;p4"/>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444925" y="3391550"/>
            <a:ext cx="2034879" cy="2768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
          <p:cNvSpPr txBox="1">
            <a:spLocks noGrp="1"/>
          </p:cNvSpPr>
          <p:nvPr>
            <p:ph type="title"/>
          </p:nvPr>
        </p:nvSpPr>
        <p:spPr>
          <a:xfrm>
            <a:off x="119278" y="136625"/>
            <a:ext cx="11882400" cy="87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Past Educational Events</a:t>
            </a:r>
            <a:endParaRPr b="1"/>
          </a:p>
        </p:txBody>
      </p:sp>
      <p:pic>
        <p:nvPicPr>
          <p:cNvPr id="313" name="Google Shape;313;p5"/>
          <p:cNvPicPr preferRelativeResize="0"/>
          <p:nvPr/>
        </p:nvPicPr>
        <p:blipFill>
          <a:blip r:embed="rId3">
            <a:alphaModFix/>
          </a:blip>
          <a:stretch>
            <a:fillRect/>
          </a:stretch>
        </p:blipFill>
        <p:spPr>
          <a:xfrm>
            <a:off x="6311650" y="1009025"/>
            <a:ext cx="4243888" cy="5544175"/>
          </a:xfrm>
          <a:prstGeom prst="rect">
            <a:avLst/>
          </a:prstGeom>
          <a:noFill/>
          <a:ln>
            <a:noFill/>
          </a:ln>
        </p:spPr>
      </p:pic>
      <p:pic>
        <p:nvPicPr>
          <p:cNvPr id="314" name="Google Shape;314;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67000" y="1009025"/>
            <a:ext cx="4158118" cy="5544174"/>
          </a:xfrm>
          <a:prstGeom prst="rect">
            <a:avLst/>
          </a:prstGeom>
          <a:noFill/>
          <a:ln>
            <a:noFill/>
          </a:ln>
        </p:spPr>
      </p:pic>
      <p:pic>
        <p:nvPicPr>
          <p:cNvPr id="315" name="Google Shape;315;p5" descr="University of the Incarnate Word School of Osteopathic Medicine -UIWSOM -  Choose D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6"/>
          <p:cNvSpPr txBox="1">
            <a:spLocks noGrp="1"/>
          </p:cNvSpPr>
          <p:nvPr>
            <p:ph type="title"/>
          </p:nvPr>
        </p:nvSpPr>
        <p:spPr>
          <a:xfrm>
            <a:off x="119278" y="136625"/>
            <a:ext cx="11931300" cy="872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Past Fundraising Events</a:t>
            </a:r>
            <a:endParaRPr b="1"/>
          </a:p>
        </p:txBody>
      </p:sp>
      <p:pic>
        <p:nvPicPr>
          <p:cNvPr id="321" name="Google Shape;321;p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39751" y="1009025"/>
            <a:ext cx="4158132" cy="5544176"/>
          </a:xfrm>
          <a:prstGeom prst="rect">
            <a:avLst/>
          </a:prstGeom>
          <a:noFill/>
          <a:ln>
            <a:noFill/>
          </a:ln>
        </p:spPr>
      </p:pic>
      <p:pic>
        <p:nvPicPr>
          <p:cNvPr id="322" name="Google Shape;322;p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72183" y="1009025"/>
            <a:ext cx="4284525" cy="5544175"/>
          </a:xfrm>
          <a:prstGeom prst="rect">
            <a:avLst/>
          </a:prstGeom>
          <a:noFill/>
          <a:ln>
            <a:noFill/>
          </a:ln>
        </p:spPr>
      </p:pic>
      <p:pic>
        <p:nvPicPr>
          <p:cNvPr id="323" name="Google Shape;323;p6" descr="University of the Incarnate Word School of Osteopathic Medicine -UIWSOM -  Choose D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9" descr="University of the Incarnate Word School of Osteopathic Medicine -UIWSOM -  Choose D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88480" y="5309944"/>
            <a:ext cx="1170437" cy="1335362"/>
          </a:xfrm>
          <a:prstGeom prst="rect">
            <a:avLst/>
          </a:prstGeom>
          <a:noFill/>
          <a:ln>
            <a:noFill/>
          </a:ln>
        </p:spPr>
      </p:pic>
      <p:sp>
        <p:nvSpPr>
          <p:cNvPr id="329" name="Google Shape;329;p9"/>
          <p:cNvSpPr txBox="1"/>
          <p:nvPr/>
        </p:nvSpPr>
        <p:spPr>
          <a:xfrm>
            <a:off x="301800" y="217300"/>
            <a:ext cx="11588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Community Service Events</a:t>
            </a:r>
            <a:endParaRPr b="1"/>
          </a:p>
        </p:txBody>
      </p:sp>
      <p:sp>
        <p:nvSpPr>
          <p:cNvPr id="330" name="Google Shape;330;p9"/>
          <p:cNvSpPr txBox="1"/>
          <p:nvPr/>
        </p:nvSpPr>
        <p:spPr>
          <a:xfrm>
            <a:off x="2595675" y="1044175"/>
            <a:ext cx="7000500" cy="567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San Antonio Food Bank</a:t>
            </a:r>
            <a:endParaRPr b="1"/>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UIWSOM SSP volunteers with SA Food Bank year round</a:t>
            </a:r>
            <a:endParaRPr sz="15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During the pandemic, our members assisted with warehouse sorting and packing along food distribution to the underserved southwest Texas area.</a:t>
            </a:r>
            <a:endParaRPr sz="1500"/>
          </a:p>
          <a:p>
            <a:pPr marL="742950" marR="0" lvl="1" indent="-292100" algn="l" rtl="0">
              <a:spcBef>
                <a:spcPts val="0"/>
              </a:spcBef>
              <a:spcAft>
                <a:spcPts val="0"/>
              </a:spcAft>
              <a:buClr>
                <a:schemeClr val="dk1"/>
              </a:buClr>
              <a:buSzPts val="1900"/>
              <a:buFont typeface="Arial"/>
              <a:buChar char="•"/>
            </a:pPr>
            <a:r>
              <a:rPr lang="en-US" sz="1900" b="0" i="0" u="none" strike="noStrike" cap="none">
                <a:solidFill>
                  <a:schemeClr val="dk1"/>
                </a:solidFill>
                <a:latin typeface="Calibri"/>
                <a:ea typeface="Calibri"/>
                <a:cs typeface="Calibri"/>
                <a:sym typeface="Calibri"/>
              </a:rPr>
              <a:t>With the onset of the pandemic, most of the assembled meal packages went to families in need, especially to those with children who were not able to obtain school lunches due to school closures.</a:t>
            </a:r>
            <a:endParaRPr sz="1500"/>
          </a:p>
          <a:p>
            <a:pPr marL="914400" marR="0" lvl="0" indent="0" algn="l" rtl="0">
              <a:spcBef>
                <a:spcPts val="0"/>
              </a:spcBef>
              <a:spcAft>
                <a:spcPts val="0"/>
              </a:spcAft>
              <a:buNone/>
            </a:pPr>
            <a:endParaRPr sz="1500"/>
          </a:p>
          <a:p>
            <a:pPr marL="0" marR="0" lvl="0" indent="0" algn="l" rtl="0">
              <a:spcBef>
                <a:spcPts val="0"/>
              </a:spcBef>
              <a:spcAft>
                <a:spcPts val="0"/>
              </a:spcAft>
              <a:buNone/>
            </a:pPr>
            <a:r>
              <a:rPr lang="en-US" sz="2800" b="1">
                <a:solidFill>
                  <a:schemeClr val="dk1"/>
                </a:solidFill>
                <a:latin typeface="Calibri"/>
                <a:ea typeface="Calibri"/>
                <a:cs typeface="Calibri"/>
                <a:sym typeface="Calibri"/>
              </a:rPr>
              <a:t>Magdalena House</a:t>
            </a:r>
            <a:endParaRPr sz="2800" b="1">
              <a:solidFill>
                <a:schemeClr val="dk1"/>
              </a:solidFill>
              <a:latin typeface="Calibri"/>
              <a:ea typeface="Calibri"/>
              <a:cs typeface="Calibri"/>
              <a:sym typeface="Calibri"/>
            </a:endParaRPr>
          </a:p>
          <a:p>
            <a:pPr marL="742950" marR="0" lvl="1" indent="-292100" algn="l" rtl="0">
              <a:spcBef>
                <a:spcPts val="0"/>
              </a:spcBef>
              <a:spcAft>
                <a:spcPts val="0"/>
              </a:spcAft>
              <a:buClr>
                <a:schemeClr val="dk1"/>
              </a:buClr>
              <a:buSzPts val="1900"/>
              <a:buFont typeface="Arial"/>
              <a:buChar char="•"/>
            </a:pPr>
            <a:r>
              <a:rPr lang="en-US" sz="1900">
                <a:solidFill>
                  <a:schemeClr val="dk1"/>
                </a:solidFill>
                <a:highlight>
                  <a:srgbClr val="FFFFFF"/>
                </a:highlight>
                <a:latin typeface="Calibri"/>
                <a:ea typeface="Calibri"/>
                <a:cs typeface="Calibri"/>
                <a:sym typeface="Calibri"/>
              </a:rPr>
              <a:t>Magdalena house is a neighborhood of transitional homes in San Antonio that serves mothers and their children who have fled dangerous and abusive lives.</a:t>
            </a:r>
            <a:endParaRPr sz="1900"/>
          </a:p>
          <a:p>
            <a:pPr marL="742950" marR="0" lvl="1" indent="-336550" algn="l" rtl="0">
              <a:spcBef>
                <a:spcPts val="0"/>
              </a:spcBef>
              <a:spcAft>
                <a:spcPts val="0"/>
              </a:spcAft>
              <a:buClr>
                <a:schemeClr val="dk1"/>
              </a:buClr>
              <a:buSzPts val="2600"/>
              <a:buFont typeface="Arial"/>
              <a:buChar char="•"/>
            </a:pPr>
            <a:r>
              <a:rPr lang="en-US" sz="1900">
                <a:solidFill>
                  <a:schemeClr val="dk1"/>
                </a:solidFill>
                <a:highlight>
                  <a:srgbClr val="FFFFFF"/>
                </a:highlight>
                <a:latin typeface="Calibri"/>
                <a:ea typeface="Calibri"/>
                <a:cs typeface="Calibri"/>
                <a:sym typeface="Calibri"/>
              </a:rPr>
              <a:t>There are weekly, monthly, and even large yearly volunteer opportunities.</a:t>
            </a:r>
            <a:endParaRPr sz="1900">
              <a:solidFill>
                <a:schemeClr val="dk1"/>
              </a:solidFill>
              <a:highlight>
                <a:srgbClr val="FFFFFF"/>
              </a:highlight>
              <a:latin typeface="Calibri"/>
              <a:ea typeface="Calibri"/>
              <a:cs typeface="Calibri"/>
              <a:sym typeface="Calibri"/>
            </a:endParaRPr>
          </a:p>
          <a:p>
            <a:pPr marL="742950" marR="0" lvl="1" indent="-292100" algn="l" rtl="0">
              <a:spcBef>
                <a:spcPts val="0"/>
              </a:spcBef>
              <a:spcAft>
                <a:spcPts val="0"/>
              </a:spcAft>
              <a:buClr>
                <a:schemeClr val="dk1"/>
              </a:buClr>
              <a:buSzPts val="1900"/>
              <a:buFont typeface="Calibri"/>
              <a:buChar char="•"/>
            </a:pPr>
            <a:r>
              <a:rPr lang="en-US" sz="1900">
                <a:solidFill>
                  <a:schemeClr val="dk1"/>
                </a:solidFill>
                <a:highlight>
                  <a:srgbClr val="FFFFFF"/>
                </a:highlight>
                <a:latin typeface="Calibri"/>
                <a:ea typeface="Calibri"/>
                <a:cs typeface="Calibri"/>
                <a:sym typeface="Calibri"/>
              </a:rPr>
              <a:t>We also set up monthly group volunteer activities with Magdalena House.</a:t>
            </a:r>
            <a:endParaRPr sz="1900">
              <a:solidFill>
                <a:schemeClr val="dk1"/>
              </a:solidFill>
              <a:highlight>
                <a:srgbClr val="FFFFFF"/>
              </a:highlight>
              <a:latin typeface="Calibri"/>
              <a:ea typeface="Calibri"/>
              <a:cs typeface="Calibri"/>
              <a:sym typeface="Calibri"/>
            </a:endParaRPr>
          </a:p>
        </p:txBody>
      </p:sp>
      <p:pic>
        <p:nvPicPr>
          <p:cNvPr id="331" name="Google Shape;331;p9" descr="San Antonio Food Bank - FitCitySA"/>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8322" y="1604281"/>
            <a:ext cx="2069328" cy="1295400"/>
          </a:xfrm>
          <a:prstGeom prst="rect">
            <a:avLst/>
          </a:prstGeom>
          <a:noFill/>
          <a:ln>
            <a:noFill/>
          </a:ln>
        </p:spPr>
      </p:pic>
      <p:pic>
        <p:nvPicPr>
          <p:cNvPr id="332" name="Google Shape;332;p9"/>
          <p:cNvPicPr preferRelativeResize="0"/>
          <p:nvPr/>
        </p:nvPicPr>
        <p:blipFill>
          <a:blip r:embed="rId5">
            <a:alphaModFix/>
          </a:blip>
          <a:stretch>
            <a:fillRect/>
          </a:stretch>
        </p:blipFill>
        <p:spPr>
          <a:xfrm>
            <a:off x="273075" y="4362525"/>
            <a:ext cx="2219850" cy="1715054"/>
          </a:xfrm>
          <a:prstGeom prst="rect">
            <a:avLst/>
          </a:prstGeom>
          <a:noFill/>
          <a:ln>
            <a:noFill/>
          </a:ln>
        </p:spPr>
      </p:pic>
      <p:sp>
        <p:nvSpPr>
          <p:cNvPr id="333" name="Google Shape;333;p9"/>
          <p:cNvSpPr txBox="1"/>
          <p:nvPr/>
        </p:nvSpPr>
        <p:spPr>
          <a:xfrm>
            <a:off x="9622725" y="2367000"/>
            <a:ext cx="2703900" cy="2124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800" b="1">
                <a:solidFill>
                  <a:schemeClr val="dk1"/>
                </a:solidFill>
                <a:latin typeface="Calibri"/>
                <a:ea typeface="Calibri"/>
                <a:cs typeface="Calibri"/>
                <a:sym typeface="Calibri"/>
              </a:rPr>
              <a:t>This past school year we logged over 300 volunteering hours!</a:t>
            </a:r>
            <a:endParaRPr b="1">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423efa9dcb_0_15"/>
          <p:cNvSpPr txBox="1">
            <a:spLocks noGrp="1"/>
          </p:cNvSpPr>
          <p:nvPr>
            <p:ph type="title"/>
          </p:nvPr>
        </p:nvSpPr>
        <p:spPr>
          <a:xfrm>
            <a:off x="839788" y="-304800"/>
            <a:ext cx="3932100" cy="1600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Event Photos</a:t>
            </a:r>
            <a:endParaRPr/>
          </a:p>
        </p:txBody>
      </p:sp>
      <p:sp>
        <p:nvSpPr>
          <p:cNvPr id="340" name="Google Shape;340;g2423efa9dcb_0_15"/>
          <p:cNvSpPr txBox="1">
            <a:spLocks noGrp="1"/>
          </p:cNvSpPr>
          <p:nvPr>
            <p:ph type="body" idx="1"/>
          </p:nvPr>
        </p:nvSpPr>
        <p:spPr>
          <a:xfrm>
            <a:off x="839788" y="152400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We raised over $100 from our trivia and Raising Cane’s fundraiser for Madalena House!</a:t>
            </a:r>
            <a:endParaRPr/>
          </a:p>
        </p:txBody>
      </p:sp>
      <p:pic>
        <p:nvPicPr>
          <p:cNvPr id="341" name="Google Shape;341;g2423efa9dcb_0_1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5792788" y="1292225"/>
            <a:ext cx="6172200" cy="4873501"/>
          </a:xfrm>
          <a:prstGeom prst="rect">
            <a:avLst/>
          </a:prstGeom>
        </p:spPr>
      </p:pic>
      <p:pic>
        <p:nvPicPr>
          <p:cNvPr id="342" name="Google Shape;342;g2423efa9dcb_0_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43875" y="2627725"/>
            <a:ext cx="5302876" cy="35568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Widescreen</PresentationFormat>
  <Paragraphs>106</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What is Sigma Sigma Phi- Alpha Psi Chapter? </vt:lpstr>
      <vt:lpstr>Alpha Psi Chapter</vt:lpstr>
      <vt:lpstr>2023-2023  Temporary Faculty Advisor: Dr. Melissa Walker, DO</vt:lpstr>
      <vt:lpstr>2022-2023 Officers</vt:lpstr>
      <vt:lpstr>Past Educational Events</vt:lpstr>
      <vt:lpstr>Past Fundraising Events</vt:lpstr>
      <vt:lpstr>PowerPoint Presentation</vt:lpstr>
      <vt:lpstr>Event Photos</vt:lpstr>
      <vt:lpstr>UIWSOM Awards Ceremony</vt:lpstr>
      <vt:lpstr>Bylaws Changes Approved by Nationals</vt:lpstr>
      <vt:lpstr>SSP Alpha Psi National and Chapter Dues</vt:lpstr>
      <vt:lpstr>SSP Grand Chapter Annual Meeting</vt:lpstr>
      <vt:lpstr>New 2023-2024 Officers</vt:lpstr>
      <vt:lpstr>More Information on SSP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 Julie</dc:creator>
  <cp:lastModifiedBy>Michael Whit</cp:lastModifiedBy>
  <cp:revision>1</cp:revision>
  <dcterms:created xsi:type="dcterms:W3CDTF">2021-09-15T18:50:29Z</dcterms:created>
  <dcterms:modified xsi:type="dcterms:W3CDTF">2023-09-06T20:03:35Z</dcterms:modified>
</cp:coreProperties>
</file>