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2" r:id="rId4"/>
    <p:sldId id="258"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0"/>
    <p:restoredTop sz="94640"/>
  </p:normalViewPr>
  <p:slideViewPr>
    <p:cSldViewPr snapToGrid="0" snapToObjects="1">
      <p:cViewPr varScale="1">
        <p:scale>
          <a:sx n="102" d="100"/>
          <a:sy n="102"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E7B5A-EC5E-7C46-838B-A96FA6712FD2}" type="datetimeFigureOut">
              <a:rPr lang="en-US" smtClean="0"/>
              <a:t>9/6/2023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886F3-6F26-F740-8574-CD31A8E33542}" type="slidenum">
              <a:rPr lang="en-US" smtClean="0"/>
              <a:t>‹#›</a:t>
            </a:fld>
            <a:endParaRPr lang="en-US"/>
          </a:p>
        </p:txBody>
      </p:sp>
    </p:spTree>
    <p:extLst>
      <p:ext uri="{BB962C8B-B14F-4D97-AF65-F5344CB8AC3E}">
        <p14:creationId xmlns:p14="http://schemas.microsoft.com/office/powerpoint/2010/main" val="1829673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1</a:t>
            </a:fld>
            <a:endParaRPr lang="en-US"/>
          </a:p>
        </p:txBody>
      </p:sp>
    </p:spTree>
    <p:extLst>
      <p:ext uri="{BB962C8B-B14F-4D97-AF65-F5344CB8AC3E}">
        <p14:creationId xmlns:p14="http://schemas.microsoft.com/office/powerpoint/2010/main" val="380761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4</a:t>
            </a:fld>
            <a:endParaRPr lang="en-US"/>
          </a:p>
        </p:txBody>
      </p:sp>
    </p:spTree>
    <p:extLst>
      <p:ext uri="{BB962C8B-B14F-4D97-AF65-F5344CB8AC3E}">
        <p14:creationId xmlns:p14="http://schemas.microsoft.com/office/powerpoint/2010/main" val="278933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9/6/2023</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pPr/>
              <a:t>9/6/2023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81727" y="3383280"/>
            <a:ext cx="3566160" cy="295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9/6/2023</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8-29 at 12.12.4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41969"/>
            <a:ext cx="9144000" cy="2147347"/>
          </a:xfrm>
          <a:prstGeom prst="rect">
            <a:avLst/>
          </a:prstGeom>
        </p:spPr>
      </p:pic>
      <p:sp>
        <p:nvSpPr>
          <p:cNvPr id="2" name="Title 1"/>
          <p:cNvSpPr>
            <a:spLocks noGrp="1"/>
          </p:cNvSpPr>
          <p:nvPr>
            <p:ph type="ctrTitle"/>
          </p:nvPr>
        </p:nvSpPr>
        <p:spPr>
          <a:xfrm>
            <a:off x="469365" y="3689316"/>
            <a:ext cx="8362471" cy="196041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600" b="1" dirty="0">
                <a:ln w="50800">
                  <a:solidFill>
                    <a:schemeClr val="tx1">
                      <a:alpha val="20000"/>
                    </a:schemeClr>
                  </a:solidFill>
                </a:ln>
                <a:solidFill>
                  <a:schemeClr val="tx1"/>
                </a:solidFill>
                <a:effectLst>
                  <a:glow rad="38100">
                    <a:schemeClr val="bg1">
                      <a:alpha val="75000"/>
                    </a:schemeClr>
                  </a:glow>
                </a:effectLst>
              </a:rPr>
              <a:t>Edward Via College of Osteopathic Medicine</a:t>
            </a:r>
            <a:br>
              <a:rPr lang="en-US" sz="5600" b="1" dirty="0">
                <a:ln w="50800">
                  <a:solidFill>
                    <a:schemeClr val="tx1">
                      <a:alpha val="20000"/>
                    </a:schemeClr>
                  </a:solidFill>
                </a:ln>
                <a:solidFill>
                  <a:schemeClr val="tx1"/>
                </a:solidFill>
                <a:effectLst>
                  <a:glow rad="38100">
                    <a:schemeClr val="bg1">
                      <a:alpha val="75000"/>
                    </a:schemeClr>
                  </a:glow>
                </a:effectLst>
              </a:rPr>
            </a:br>
            <a:endParaRPr lang="en-US" sz="5600" b="1" dirty="0">
              <a:ln w="50800">
                <a:solidFill>
                  <a:schemeClr val="tx1">
                    <a:alpha val="20000"/>
                  </a:schemeClr>
                </a:solidFill>
              </a:ln>
              <a:solidFill>
                <a:schemeClr val="tx1"/>
              </a:solidFill>
              <a:effectLst>
                <a:glow rad="38100">
                  <a:schemeClr val="bg1">
                    <a:alpha val="75000"/>
                  </a:schemeClr>
                </a:glow>
              </a:effectLst>
            </a:endParaRPr>
          </a:p>
        </p:txBody>
      </p:sp>
      <p:sp>
        <p:nvSpPr>
          <p:cNvPr id="3" name="Subtitle 2"/>
          <p:cNvSpPr>
            <a:spLocks noGrp="1"/>
          </p:cNvSpPr>
          <p:nvPr>
            <p:ph type="subTitle" idx="1"/>
          </p:nvPr>
        </p:nvSpPr>
        <p:spPr>
          <a:xfrm>
            <a:off x="2060205" y="4761911"/>
            <a:ext cx="4773206" cy="769937"/>
          </a:xfrm>
        </p:spPr>
        <p:txBody>
          <a:bodyPr>
            <a:normAutofit/>
            <a:scene3d>
              <a:camera prst="orthographicFront"/>
              <a:lightRig rig="soft" dir="t">
                <a:rot lat="0" lon="0" rev="10800000"/>
              </a:lightRig>
            </a:scene3d>
            <a:sp3d>
              <a:bevelT w="27940" h="12700"/>
              <a:contourClr>
                <a:srgbClr val="DDDDDD"/>
              </a:contourClr>
            </a:sp3d>
          </a:bodyPr>
          <a:lstStyle/>
          <a:p>
            <a:pPr algn="dist"/>
            <a:r>
              <a:rPr lang="en-US" sz="3500" b="1" spc="150" dirty="0">
                <a:ln w="11430"/>
                <a:solidFill>
                  <a:srgbClr val="FF6600"/>
                </a:solidFill>
                <a:effectLst>
                  <a:glow rad="25400">
                    <a:schemeClr val="bg1">
                      <a:alpha val="75000"/>
                    </a:schemeClr>
                  </a:glow>
                  <a:outerShdw blurRad="25400" algn="tl" rotWithShape="0">
                    <a:srgbClr val="000000">
                      <a:alpha val="43000"/>
                    </a:srgbClr>
                  </a:outerShdw>
                </a:effectLst>
              </a:rPr>
              <a:t>Auburn Campus</a:t>
            </a:r>
          </a:p>
          <a:p>
            <a:pPr algn="dist"/>
            <a:endParaRPr lang="en-US" sz="3500" b="1" spc="150" dirty="0">
              <a:ln w="11430"/>
              <a:solidFill>
                <a:srgbClr val="FF6600"/>
              </a:solidFill>
              <a:effectLst>
                <a:outerShdw blurRad="25400" algn="tl" rotWithShape="0">
                  <a:srgbClr val="000000">
                    <a:alpha val="43000"/>
                  </a:srgbClr>
                </a:outerShdw>
              </a:effectLst>
            </a:endParaRPr>
          </a:p>
          <a:p>
            <a:pPr algn="dist"/>
            <a:endParaRPr lang="en-US" b="1"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2691948" y="5321816"/>
            <a:ext cx="3699705" cy="369332"/>
          </a:xfrm>
          <a:prstGeom prst="rect">
            <a:avLst/>
          </a:prstGeom>
          <a:noFill/>
        </p:spPr>
        <p:txBody>
          <a:bodyPr wrap="square" rtlCol="0">
            <a:spAutoFit/>
          </a:bodyPr>
          <a:lstStyle/>
          <a:p>
            <a:pPr algn="ctr"/>
            <a:r>
              <a:rPr lang="en-US" dirty="0">
                <a:ln>
                  <a:solidFill>
                    <a:schemeClr val="tx1">
                      <a:alpha val="24000"/>
                    </a:schemeClr>
                  </a:solidFill>
                </a:ln>
                <a:effectLst>
                  <a:glow rad="25400">
                    <a:schemeClr val="bg1">
                      <a:alpha val="51000"/>
                    </a:schemeClr>
                  </a:glow>
                </a:effectLst>
              </a:rPr>
              <a:t>2023 Annual Report </a:t>
            </a:r>
          </a:p>
        </p:txBody>
      </p:sp>
    </p:spTree>
    <p:extLst>
      <p:ext uri="{BB962C8B-B14F-4D97-AF65-F5344CB8AC3E}">
        <p14:creationId xmlns:p14="http://schemas.microsoft.com/office/powerpoint/2010/main" val="223332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47" y="1387269"/>
            <a:ext cx="5355771" cy="1154097"/>
          </a:xfrm>
        </p:spPr>
        <p:txBody>
          <a:bodyPr>
            <a:noAutofit/>
          </a:bodyPr>
          <a:lstStyle/>
          <a:p>
            <a:r>
              <a:rPr lang="en-US" sz="7200" b="1" dirty="0">
                <a:ln w="50800">
                  <a:solidFill>
                    <a:schemeClr val="tx1">
                      <a:alpha val="20000"/>
                    </a:schemeClr>
                  </a:solidFill>
                </a:ln>
                <a:solidFill>
                  <a:schemeClr val="tx1"/>
                </a:solidFill>
                <a:effectLst>
                  <a:glow rad="38100">
                    <a:schemeClr val="bg1">
                      <a:alpha val="75000"/>
                    </a:schemeClr>
                  </a:glow>
                </a:effectLst>
              </a:rPr>
              <a:t>Thank you!</a:t>
            </a:r>
            <a:endParaRPr lang="en-US" sz="7200" dirty="0"/>
          </a:p>
        </p:txBody>
      </p:sp>
      <p:pic>
        <p:nvPicPr>
          <p:cNvPr id="7" name="Picture 6" descr="Screen Shot 2018-08-29 at 12.11.0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109055"/>
            <a:ext cx="9144000" cy="2173045"/>
          </a:xfrm>
          <a:prstGeom prst="rect">
            <a:avLst/>
          </a:prstGeom>
        </p:spPr>
      </p:pic>
    </p:spTree>
    <p:extLst>
      <p:ext uri="{BB962C8B-B14F-4D97-AF65-F5344CB8AC3E}">
        <p14:creationId xmlns:p14="http://schemas.microsoft.com/office/powerpoint/2010/main" val="79350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94" y="1753330"/>
            <a:ext cx="3240866" cy="4859758"/>
          </a:xfrm>
        </p:spPr>
        <p:txBody>
          <a:bodyPr>
            <a:normAutofit/>
          </a:bodyPr>
          <a:lstStyle/>
          <a:p>
            <a:pPr marL="45720" indent="0" algn="ctr">
              <a:buNone/>
            </a:pPr>
            <a:r>
              <a:rPr lang="en-US" sz="1800" b="1" dirty="0">
                <a:ln>
                  <a:solidFill>
                    <a:schemeClr val="bg1">
                      <a:alpha val="17000"/>
                    </a:schemeClr>
                  </a:solidFill>
                </a:ln>
              </a:rPr>
              <a:t>Mission Statement: </a:t>
            </a:r>
          </a:p>
          <a:p>
            <a:pPr marL="45720" indent="0" algn="ctr">
              <a:buNone/>
            </a:pPr>
            <a:r>
              <a:rPr lang="en-US" sz="1400" b="1" dirty="0">
                <a:ln>
                  <a:solidFill>
                    <a:schemeClr val="bg1">
                      <a:alpha val="17000"/>
                    </a:schemeClr>
                  </a:solidFill>
                </a:ln>
              </a:rPr>
              <a:t>Sigma Sigma Phi is an Honorary Osteopathic Service Fraternity. Its objectives and purposes are to further the science of osteopathic medicine and its standards of practice, to improve the scholastic standing and promote a higher degree of fellowship among its students, to bring about a closer relationship and understanding between the student bodies and the officials and members of the faculties of our colleges, and to foster allegiance to the American Osteopathic Association and to perpetuate these principles and the teachings through the maintenance and development of this organization.</a:t>
            </a:r>
          </a:p>
          <a:p>
            <a:endParaRPr lang="en-US" dirty="0"/>
          </a:p>
        </p:txBody>
      </p:sp>
      <p:pic>
        <p:nvPicPr>
          <p:cNvPr id="4" name="Picture 3" descr="SSPLOGOCLEA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786" y="1343708"/>
            <a:ext cx="2961517" cy="3621226"/>
          </a:xfrm>
          <a:prstGeom prst="rect">
            <a:avLst/>
          </a:prstGeom>
        </p:spPr>
      </p:pic>
      <p:sp>
        <p:nvSpPr>
          <p:cNvPr id="5" name="Rectangle 4"/>
          <p:cNvSpPr/>
          <p:nvPr/>
        </p:nvSpPr>
        <p:spPr>
          <a:xfrm>
            <a:off x="5374689" y="4964934"/>
            <a:ext cx="2535565" cy="1015663"/>
          </a:xfrm>
          <a:prstGeom prst="rect">
            <a:avLst/>
          </a:prstGeom>
        </p:spPr>
        <p:txBody>
          <a:bodyPr wrap="square">
            <a:spAutoFit/>
          </a:bodyPr>
          <a:lstStyle/>
          <a:p>
            <a:pPr algn="ctr"/>
            <a:r>
              <a:rPr lang="en-US" sz="1000" b="1" dirty="0">
                <a:ln>
                  <a:solidFill>
                    <a:schemeClr val="bg1">
                      <a:alpha val="8000"/>
                    </a:schemeClr>
                  </a:solidFill>
                </a:ln>
                <a:solidFill>
                  <a:srgbClr val="FFFFFF"/>
                </a:solidFill>
              </a:rPr>
              <a:t>The key symbols (skull, spine, &amp; femur) adorn the fraternity emblem. The emblem itself is shaped in the likeness of a sternum, due to it's key role in hematopoiesis, and thus, the origin of our life source &amp; vitality.</a:t>
            </a:r>
          </a:p>
        </p:txBody>
      </p:sp>
      <p:sp>
        <p:nvSpPr>
          <p:cNvPr id="6" name="Title 1"/>
          <p:cNvSpPr txBox="1">
            <a:spLocks/>
          </p:cNvSpPr>
          <p:nvPr/>
        </p:nvSpPr>
        <p:spPr>
          <a:xfrm>
            <a:off x="1314741" y="381298"/>
            <a:ext cx="6795928" cy="80375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Chi - Auburn Chapter</a:t>
            </a:r>
          </a:p>
        </p:txBody>
      </p:sp>
      <p:pic>
        <p:nvPicPr>
          <p:cNvPr id="8" name="Picture 7" descr="Screen Shot 2018-08-29 at 12.02.2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180" y="353686"/>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242112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8-29 at 12.03.1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229" y="1862646"/>
            <a:ext cx="8349628" cy="4666795"/>
          </a:xfrm>
          <a:prstGeom prst="rect">
            <a:avLst/>
          </a:prstGeom>
          <a:ln>
            <a:solidFill>
              <a:schemeClr val="bg1">
                <a:alpha val="80000"/>
              </a:schemeClr>
            </a:solidFill>
          </a:ln>
        </p:spPr>
      </p:pic>
      <p:sp>
        <p:nvSpPr>
          <p:cNvPr id="2" name="Title 1"/>
          <p:cNvSpPr>
            <a:spLocks noGrp="1"/>
          </p:cNvSpPr>
          <p:nvPr>
            <p:ph type="title"/>
          </p:nvPr>
        </p:nvSpPr>
        <p:spPr>
          <a:xfrm>
            <a:off x="1411375" y="307547"/>
            <a:ext cx="4773206" cy="780679"/>
          </a:xfrm>
        </p:spPr>
        <p:txBody>
          <a:bodyPr anchor="t">
            <a:normAutofit fontScale="90000"/>
          </a:bodyPr>
          <a:lstStyle/>
          <a:p>
            <a:pPr algn="dist"/>
            <a:r>
              <a:rPr lang="en-US" sz="50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VCOM Auburn</a:t>
            </a:r>
            <a:endParaRPr lang="en-US" sz="5000" dirty="0"/>
          </a:p>
        </p:txBody>
      </p:sp>
      <p:sp>
        <p:nvSpPr>
          <p:cNvPr id="3" name="Content Placeholder 2"/>
          <p:cNvSpPr>
            <a:spLocks noGrp="1"/>
          </p:cNvSpPr>
          <p:nvPr>
            <p:ph idx="1"/>
          </p:nvPr>
        </p:nvSpPr>
        <p:spPr>
          <a:xfrm>
            <a:off x="1411375" y="1029182"/>
            <a:ext cx="7037204" cy="530866"/>
          </a:xfrm>
        </p:spPr>
        <p:txBody>
          <a:bodyPr>
            <a:normAutofit/>
          </a:bodyPr>
          <a:lstStyle/>
          <a:p>
            <a:pPr marL="45720" indent="0">
              <a:buNone/>
            </a:pPr>
            <a:r>
              <a:rPr lang="en-US" dirty="0"/>
              <a:t>Auburn, AL, “The Loveliest Village on the Plains”</a:t>
            </a:r>
          </a:p>
        </p:txBody>
      </p:sp>
      <p:pic>
        <p:nvPicPr>
          <p:cNvPr id="8" name="Picture 7" descr="Screen Shot 2018-08-29 at 12.02.2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229" y="307547"/>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16714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8" y="165669"/>
            <a:ext cx="5808571" cy="931677"/>
          </a:xfrm>
        </p:spPr>
        <p:txBody>
          <a:bodyPr>
            <a:normAutofit fontScale="90000"/>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Officers </a:t>
            </a:r>
            <a:b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br>
            <a:r>
              <a:rPr lang="en-US" sz="20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Fall 2023- Spring 2024</a:t>
            </a:r>
            <a:endParaRPr lang="en-US" sz="2000" dirty="0"/>
          </a:p>
        </p:txBody>
      </p:sp>
      <p:sp>
        <p:nvSpPr>
          <p:cNvPr id="9" name="TextBox 8"/>
          <p:cNvSpPr txBox="1"/>
          <p:nvPr/>
        </p:nvSpPr>
        <p:spPr>
          <a:xfrm>
            <a:off x="188836" y="4812853"/>
            <a:ext cx="1899559" cy="424732"/>
          </a:xfrm>
          <a:prstGeom prst="rect">
            <a:avLst/>
          </a:prstGeom>
          <a:noFill/>
        </p:spPr>
        <p:txBody>
          <a:bodyPr wrap="none" rtlCol="0">
            <a:spAutoFit/>
          </a:bodyPr>
          <a:lstStyle/>
          <a:p>
            <a:pPr marL="45720" indent="0" algn="ctr">
              <a:lnSpc>
                <a:spcPct val="90000"/>
              </a:lnSpc>
              <a:buNone/>
            </a:pPr>
            <a:r>
              <a:rPr lang="en-US" sz="1200" b="1" dirty="0"/>
              <a:t>Gracie Gelnett, OMS II</a:t>
            </a:r>
          </a:p>
          <a:p>
            <a:pPr marL="45720" indent="0" algn="ctr">
              <a:lnSpc>
                <a:spcPct val="90000"/>
              </a:lnSpc>
              <a:buNone/>
            </a:pPr>
            <a:r>
              <a:rPr lang="en-US" sz="1200" b="1" i="1" dirty="0"/>
              <a:t>President</a:t>
            </a:r>
          </a:p>
        </p:txBody>
      </p:sp>
      <p:sp>
        <p:nvSpPr>
          <p:cNvPr id="12" name="TextBox 11"/>
          <p:cNvSpPr txBox="1"/>
          <p:nvPr/>
        </p:nvSpPr>
        <p:spPr>
          <a:xfrm>
            <a:off x="2662890" y="4811424"/>
            <a:ext cx="1640194" cy="424732"/>
          </a:xfrm>
          <a:prstGeom prst="rect">
            <a:avLst/>
          </a:prstGeom>
          <a:noFill/>
        </p:spPr>
        <p:txBody>
          <a:bodyPr wrap="none" rtlCol="0">
            <a:spAutoFit/>
          </a:bodyPr>
          <a:lstStyle/>
          <a:p>
            <a:pPr algn="ctr">
              <a:lnSpc>
                <a:spcPct val="90000"/>
              </a:lnSpc>
            </a:pPr>
            <a:r>
              <a:rPr lang="en-US" sz="1200" b="1" dirty="0"/>
              <a:t>Alyssa Hartz, OMS II</a:t>
            </a:r>
          </a:p>
          <a:p>
            <a:pPr algn="ctr">
              <a:lnSpc>
                <a:spcPct val="90000"/>
              </a:lnSpc>
            </a:pPr>
            <a:r>
              <a:rPr lang="en-US" sz="1200" b="1" i="1" dirty="0"/>
              <a:t>Vice President</a:t>
            </a:r>
          </a:p>
        </p:txBody>
      </p:sp>
      <p:sp>
        <p:nvSpPr>
          <p:cNvPr id="13" name="TextBox 12"/>
          <p:cNvSpPr txBox="1"/>
          <p:nvPr/>
        </p:nvSpPr>
        <p:spPr>
          <a:xfrm>
            <a:off x="4910254" y="4811424"/>
            <a:ext cx="1880644" cy="387798"/>
          </a:xfrm>
          <a:prstGeom prst="rect">
            <a:avLst/>
          </a:prstGeom>
          <a:noFill/>
        </p:spPr>
        <p:txBody>
          <a:bodyPr wrap="none" rtlCol="0">
            <a:spAutoFit/>
          </a:bodyPr>
          <a:lstStyle/>
          <a:p>
            <a:pPr algn="ctr">
              <a:lnSpc>
                <a:spcPct val="80000"/>
              </a:lnSpc>
            </a:pPr>
            <a:r>
              <a:rPr lang="en-US" sz="1200" b="1" dirty="0"/>
              <a:t>Tyler </a:t>
            </a:r>
            <a:r>
              <a:rPr lang="en-US" sz="1200" b="1" dirty="0" err="1"/>
              <a:t>Overbeek</a:t>
            </a:r>
            <a:r>
              <a:rPr lang="en-US" sz="1200" b="1" dirty="0"/>
              <a:t>, OMS II</a:t>
            </a:r>
          </a:p>
          <a:p>
            <a:pPr algn="ctr">
              <a:lnSpc>
                <a:spcPct val="80000"/>
              </a:lnSpc>
            </a:pPr>
            <a:r>
              <a:rPr lang="en-US" sz="1200" b="1" i="1" dirty="0"/>
              <a:t>Secretary/Treasurer</a:t>
            </a:r>
          </a:p>
        </p:txBody>
      </p:sp>
      <p:pic>
        <p:nvPicPr>
          <p:cNvPr id="17" name="Picture 16" descr="Screen Shot 2018-08-29 at 12.02.2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594" y="141875"/>
            <a:ext cx="883512" cy="1062871"/>
          </a:xfrm>
          <a:prstGeom prst="rect">
            <a:avLst/>
          </a:prstGeom>
          <a:ln>
            <a:solidFill>
              <a:schemeClr val="bg1">
                <a:alpha val="80000"/>
              </a:schemeClr>
            </a:solidFill>
          </a:ln>
        </p:spPr>
      </p:pic>
      <p:sp>
        <p:nvSpPr>
          <p:cNvPr id="6" name="TextBox 5">
            <a:extLst>
              <a:ext uri="{FF2B5EF4-FFF2-40B4-BE49-F238E27FC236}">
                <a16:creationId xmlns:a16="http://schemas.microsoft.com/office/drawing/2014/main" id="{8BDBB07F-D5D9-5F97-873E-2FCEA1C35BFD}"/>
              </a:ext>
            </a:extLst>
          </p:cNvPr>
          <p:cNvSpPr txBox="1"/>
          <p:nvPr/>
        </p:nvSpPr>
        <p:spPr>
          <a:xfrm>
            <a:off x="7098036" y="4811424"/>
            <a:ext cx="1758815" cy="424732"/>
          </a:xfrm>
          <a:prstGeom prst="rect">
            <a:avLst/>
          </a:prstGeom>
          <a:noFill/>
        </p:spPr>
        <p:txBody>
          <a:bodyPr wrap="none" rtlCol="0">
            <a:spAutoFit/>
          </a:bodyPr>
          <a:lstStyle/>
          <a:p>
            <a:pPr algn="ctr">
              <a:lnSpc>
                <a:spcPct val="90000"/>
              </a:lnSpc>
            </a:pPr>
            <a:r>
              <a:rPr lang="en-US" sz="1200" b="1" dirty="0"/>
              <a:t>Frances Case, OMS II</a:t>
            </a:r>
          </a:p>
          <a:p>
            <a:pPr algn="ctr">
              <a:lnSpc>
                <a:spcPct val="90000"/>
              </a:lnSpc>
            </a:pPr>
            <a:r>
              <a:rPr lang="en-US" sz="1200" b="1" i="1" dirty="0"/>
              <a:t>Membership Chair</a:t>
            </a:r>
          </a:p>
        </p:txBody>
      </p:sp>
      <p:pic>
        <p:nvPicPr>
          <p:cNvPr id="1028" name="Picture 4">
            <a:extLst>
              <a:ext uri="{FF2B5EF4-FFF2-40B4-BE49-F238E27FC236}">
                <a16:creationId xmlns:a16="http://schemas.microsoft.com/office/drawing/2014/main" id="{6F326ACC-A094-2C9A-D319-625C9F7773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8327" y="1894800"/>
            <a:ext cx="1899558" cy="28453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crown&#10;&#10;Description automatically generated">
            <a:extLst>
              <a:ext uri="{FF2B5EF4-FFF2-40B4-BE49-F238E27FC236}">
                <a16:creationId xmlns:a16="http://schemas.microsoft.com/office/drawing/2014/main" id="{6719BBA6-E4D3-3940-F26F-26F232A470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3208" y="1894799"/>
            <a:ext cx="1899559" cy="2820285"/>
          </a:xfrm>
          <a:prstGeom prst="rect">
            <a:avLst/>
          </a:prstGeom>
        </p:spPr>
      </p:pic>
      <p:pic>
        <p:nvPicPr>
          <p:cNvPr id="2050" name="Picture 2" descr="A person in a suit and tie&#10;&#10;Description automatically generated">
            <a:extLst>
              <a:ext uri="{FF2B5EF4-FFF2-40B4-BE49-F238E27FC236}">
                <a16:creationId xmlns:a16="http://schemas.microsoft.com/office/drawing/2014/main" id="{0F0D243F-5C1B-0F1A-AE5A-C5748F08B57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98091" y="1894799"/>
            <a:ext cx="1900216" cy="2820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black jacket&#10;&#10;Description automatically generated">
            <a:extLst>
              <a:ext uri="{FF2B5EF4-FFF2-40B4-BE49-F238E27FC236}">
                <a16:creationId xmlns:a16="http://schemas.microsoft.com/office/drawing/2014/main" id="{42C9806F-FB48-35AE-8439-6148270C82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8036" y="1894799"/>
            <a:ext cx="1865890" cy="2795068"/>
          </a:xfrm>
          <a:prstGeom prst="rect">
            <a:avLst/>
          </a:prstGeom>
        </p:spPr>
      </p:pic>
    </p:spTree>
    <p:extLst>
      <p:ext uri="{BB962C8B-B14F-4D97-AF65-F5344CB8AC3E}">
        <p14:creationId xmlns:p14="http://schemas.microsoft.com/office/powerpoint/2010/main" val="221126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7" y="538424"/>
            <a:ext cx="4952669" cy="710786"/>
          </a:xfrm>
        </p:spPr>
        <p:txBody>
          <a:bodyPr>
            <a:noAutofit/>
          </a:bodyPr>
          <a:lstStyle/>
          <a:p>
            <a:r>
              <a:rPr lang="en-US" sz="44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Faculty Advisors</a:t>
            </a:r>
            <a:endParaRPr lang="en-US" sz="4400" dirty="0"/>
          </a:p>
        </p:txBody>
      </p:sp>
      <p:sp>
        <p:nvSpPr>
          <p:cNvPr id="8" name="TextBox 7"/>
          <p:cNvSpPr txBox="1"/>
          <p:nvPr/>
        </p:nvSpPr>
        <p:spPr>
          <a:xfrm>
            <a:off x="1041400" y="5461668"/>
            <a:ext cx="2840524" cy="400110"/>
          </a:xfrm>
          <a:prstGeom prst="rect">
            <a:avLst/>
          </a:prstGeom>
          <a:noFill/>
        </p:spPr>
        <p:txBody>
          <a:bodyPr wrap="square" rtlCol="0">
            <a:spAutoFit/>
          </a:bodyPr>
          <a:lstStyle/>
          <a:p>
            <a:pPr algn="ctr"/>
            <a:r>
              <a:rPr lang="en-US" sz="2000" dirty="0"/>
              <a:t>Jake Williamson, PhD</a:t>
            </a:r>
          </a:p>
        </p:txBody>
      </p:sp>
      <p:sp>
        <p:nvSpPr>
          <p:cNvPr id="9" name="TextBox 8"/>
          <p:cNvSpPr txBox="1"/>
          <p:nvPr/>
        </p:nvSpPr>
        <p:spPr>
          <a:xfrm>
            <a:off x="5273460" y="5463834"/>
            <a:ext cx="2830693" cy="400110"/>
          </a:xfrm>
          <a:prstGeom prst="rect">
            <a:avLst/>
          </a:prstGeom>
          <a:noFill/>
        </p:spPr>
        <p:txBody>
          <a:bodyPr wrap="square" rtlCol="0">
            <a:spAutoFit/>
          </a:bodyPr>
          <a:lstStyle/>
          <a:p>
            <a:pPr algn="ctr"/>
            <a:r>
              <a:rPr lang="en-US" sz="2000" dirty="0"/>
              <a:t>Paige Oglesby, MEd</a:t>
            </a:r>
          </a:p>
        </p:txBody>
      </p:sp>
      <p:sp>
        <p:nvSpPr>
          <p:cNvPr id="10" name="TextBox 9"/>
          <p:cNvSpPr txBox="1"/>
          <p:nvPr/>
        </p:nvSpPr>
        <p:spPr>
          <a:xfrm>
            <a:off x="944766" y="5846645"/>
            <a:ext cx="3047597" cy="523220"/>
          </a:xfrm>
          <a:prstGeom prst="rect">
            <a:avLst/>
          </a:prstGeom>
          <a:noFill/>
        </p:spPr>
        <p:txBody>
          <a:bodyPr wrap="square" rtlCol="0">
            <a:spAutoFit/>
          </a:bodyPr>
          <a:lstStyle/>
          <a:p>
            <a:pPr algn="ctr"/>
            <a:r>
              <a:rPr lang="en-US" sz="1400" i="1" dirty="0"/>
              <a:t>Associate Dean for </a:t>
            </a:r>
          </a:p>
          <a:p>
            <a:pPr algn="ctr"/>
            <a:r>
              <a:rPr lang="en-US" sz="1400" i="1" dirty="0"/>
              <a:t>Student Affairs</a:t>
            </a:r>
          </a:p>
        </p:txBody>
      </p:sp>
      <p:sp>
        <p:nvSpPr>
          <p:cNvPr id="11" name="TextBox 10"/>
          <p:cNvSpPr txBox="1"/>
          <p:nvPr/>
        </p:nvSpPr>
        <p:spPr>
          <a:xfrm>
            <a:off x="5339486" y="5954366"/>
            <a:ext cx="2675875" cy="307777"/>
          </a:xfrm>
          <a:prstGeom prst="rect">
            <a:avLst/>
          </a:prstGeom>
          <a:noFill/>
        </p:spPr>
        <p:txBody>
          <a:bodyPr wrap="square" rtlCol="0">
            <a:spAutoFit/>
          </a:bodyPr>
          <a:lstStyle/>
          <a:p>
            <a:pPr algn="ctr"/>
            <a:r>
              <a:rPr lang="en-US" sz="1400" i="1" dirty="0"/>
              <a:t>Director for Student Affairs</a:t>
            </a:r>
          </a:p>
        </p:txBody>
      </p:sp>
      <p:pic>
        <p:nvPicPr>
          <p:cNvPr id="12" name="Picture 11" descr="Screen Shot 2018-08-29 at 12.02.2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814" y="321353"/>
            <a:ext cx="883512" cy="1062871"/>
          </a:xfrm>
          <a:prstGeom prst="rect">
            <a:avLst/>
          </a:prstGeom>
          <a:ln>
            <a:solidFill>
              <a:schemeClr val="bg1">
                <a:alpha val="80000"/>
              </a:schemeClr>
            </a:solidFill>
          </a:ln>
        </p:spPr>
      </p:pic>
      <p:pic>
        <p:nvPicPr>
          <p:cNvPr id="14" name="Picture 13" descr="Screen Shot 2018-08-29 at 3.50.41 PM.png"/>
          <p:cNvPicPr>
            <a:picLocks noChangeAspect="1"/>
          </p:cNvPicPr>
          <p:nvPr/>
        </p:nvPicPr>
        <p:blipFill rotWithShape="1">
          <a:blip r:embed="rId3" cstate="screen">
            <a:extLst>
              <a:ext uri="{28A0092B-C50C-407E-A947-70E740481C1C}">
                <a14:useLocalDpi xmlns:a14="http://schemas.microsoft.com/office/drawing/2010/main"/>
              </a:ext>
            </a:extLst>
          </a:blip>
          <a:srcRect l="6326" r="3336" b="2292"/>
          <a:stretch/>
        </p:blipFill>
        <p:spPr>
          <a:xfrm>
            <a:off x="1179576" y="1511460"/>
            <a:ext cx="2606040" cy="3950208"/>
          </a:xfrm>
          <a:prstGeom prst="rect">
            <a:avLst/>
          </a:prstGeom>
          <a:ln>
            <a:noFill/>
          </a:ln>
        </p:spPr>
      </p:pic>
      <p:pic>
        <p:nvPicPr>
          <p:cNvPr id="1028" name="Picture 4" descr="Portrait of Jennifer Oglesby">
            <a:extLst>
              <a:ext uri="{FF2B5EF4-FFF2-40B4-BE49-F238E27FC236}">
                <a16:creationId xmlns:a16="http://schemas.microsoft.com/office/drawing/2014/main" id="{16BF5ACB-3A10-4FB6-89EC-1C463889B4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8386" y="1511460"/>
            <a:ext cx="2830693" cy="396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0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48" y="739451"/>
            <a:ext cx="5773792" cy="721586"/>
          </a:xfrm>
        </p:spPr>
        <p:txBody>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Membership Criteria: </a:t>
            </a:r>
            <a:endParaRPr lang="en-US" dirty="0"/>
          </a:p>
        </p:txBody>
      </p:sp>
      <p:sp>
        <p:nvSpPr>
          <p:cNvPr id="3" name="Content Placeholder 2"/>
          <p:cNvSpPr>
            <a:spLocks noGrp="1"/>
          </p:cNvSpPr>
          <p:nvPr>
            <p:ph idx="1"/>
          </p:nvPr>
        </p:nvSpPr>
        <p:spPr>
          <a:xfrm>
            <a:off x="389814" y="2170126"/>
            <a:ext cx="8484890" cy="4752174"/>
          </a:xfrm>
        </p:spPr>
        <p:txBody>
          <a:bodyPr>
            <a:normAutofit/>
          </a:bodyPr>
          <a:lstStyle/>
          <a:p>
            <a:pPr>
              <a:buFont typeface="Arial"/>
              <a:buChar char="•"/>
            </a:pPr>
            <a:r>
              <a:rPr lang="en-US" sz="2500" b="1" dirty="0"/>
              <a:t>Our criteria for </a:t>
            </a:r>
            <a:r>
              <a:rPr lang="en-US" sz="2500" b="1" u="sng" dirty="0"/>
              <a:t>invitation</a:t>
            </a:r>
            <a:r>
              <a:rPr lang="en-US" sz="2500" b="1" dirty="0"/>
              <a:t> are currently: </a:t>
            </a:r>
          </a:p>
          <a:p>
            <a:pPr lvl="1">
              <a:buFont typeface="Arial"/>
              <a:buChar char="•"/>
            </a:pPr>
            <a:r>
              <a:rPr lang="en-US" sz="2200" dirty="0"/>
              <a:t>Must have a </a:t>
            </a:r>
            <a:r>
              <a:rPr lang="en-US" sz="2200" u="sng" dirty="0"/>
              <a:t>3.8 GPA or higher </a:t>
            </a:r>
            <a:r>
              <a:rPr lang="en-US" sz="2200" dirty="0"/>
              <a:t>at VCOM at end of first year or second year </a:t>
            </a:r>
          </a:p>
          <a:p>
            <a:pPr lvl="1">
              <a:buFont typeface="Arial"/>
              <a:buChar char="•"/>
            </a:pPr>
            <a:r>
              <a:rPr lang="en-US" sz="2200" dirty="0"/>
              <a:t>Must have no current or pending academic deficiencies </a:t>
            </a:r>
          </a:p>
          <a:p>
            <a:pPr lvl="1">
              <a:buFont typeface="Arial"/>
              <a:buChar char="•"/>
            </a:pPr>
            <a:r>
              <a:rPr lang="en-US" sz="2200" dirty="0"/>
              <a:t>Must be considered in good standing with VCOM </a:t>
            </a:r>
          </a:p>
          <a:p>
            <a:pPr lvl="2">
              <a:buFont typeface="Arial"/>
              <a:buChar char="•"/>
            </a:pPr>
            <a:r>
              <a:rPr lang="en-US" sz="2000" dirty="0"/>
              <a:t> </a:t>
            </a:r>
            <a:r>
              <a:rPr lang="en-US" sz="1800" dirty="0"/>
              <a:t>e.g., no current or pending behavioral infractions, no academic probation, etc. </a:t>
            </a:r>
          </a:p>
          <a:p>
            <a:pPr lvl="1">
              <a:buFont typeface="Arial"/>
              <a:buChar char="•"/>
            </a:pPr>
            <a:r>
              <a:rPr lang="en-US" sz="2200" dirty="0"/>
              <a:t>Must be willing to provide advice or counsel to other medical students or potential medical students on the values and benefits of being an osteopathic physician </a:t>
            </a:r>
          </a:p>
          <a:p>
            <a:endParaRPr lang="en-US" dirty="0"/>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814" y="610703"/>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321039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485" y="514253"/>
            <a:ext cx="6416877" cy="1154097"/>
          </a:xfrm>
        </p:spPr>
        <p:txBody>
          <a:bodyPr>
            <a:normAutofit fontScale="90000"/>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Requirements to Maintain Membership:</a:t>
            </a:r>
            <a:endParaRPr lang="en-US" dirty="0"/>
          </a:p>
        </p:txBody>
      </p:sp>
      <p:sp>
        <p:nvSpPr>
          <p:cNvPr id="3" name="Content Placeholder 2"/>
          <p:cNvSpPr>
            <a:spLocks noGrp="1"/>
          </p:cNvSpPr>
          <p:nvPr>
            <p:ph idx="1"/>
          </p:nvPr>
        </p:nvSpPr>
        <p:spPr>
          <a:xfrm>
            <a:off x="389814" y="2073676"/>
            <a:ext cx="7988067" cy="4541109"/>
          </a:xfrm>
        </p:spPr>
        <p:txBody>
          <a:bodyPr/>
          <a:lstStyle/>
          <a:p>
            <a:pPr>
              <a:buFont typeface="Arial"/>
              <a:buChar char="•"/>
            </a:pPr>
            <a:r>
              <a:rPr lang="en-US" sz="2800" dirty="0"/>
              <a:t> </a:t>
            </a:r>
            <a:r>
              <a:rPr lang="en-US" sz="2800" u="sng" dirty="0"/>
              <a:t>Maintain GPA – 3.65</a:t>
            </a:r>
          </a:p>
          <a:p>
            <a:pPr lvl="1">
              <a:buFont typeface="Arial"/>
              <a:buChar char="•"/>
            </a:pPr>
            <a:r>
              <a:rPr lang="en-US" sz="2000" dirty="0"/>
              <a:t>Students with a GPA below 3.65 after induction will go under probation and  review</a:t>
            </a:r>
          </a:p>
          <a:p>
            <a:pPr>
              <a:buFont typeface="Arial"/>
              <a:buChar char="•"/>
            </a:pPr>
            <a:r>
              <a:rPr lang="en-US" sz="2800" dirty="0"/>
              <a:t> Recommended Service Hours</a:t>
            </a:r>
          </a:p>
          <a:p>
            <a:pPr lvl="1">
              <a:buFont typeface="Arial"/>
              <a:buChar char="•"/>
            </a:pPr>
            <a:r>
              <a:rPr lang="en-US" sz="2000" dirty="0"/>
              <a:t>2nd years – 20 hours/year (10 hours/semester)</a:t>
            </a:r>
          </a:p>
          <a:p>
            <a:pPr lvl="1">
              <a:buFont typeface="Arial"/>
              <a:buChar char="•"/>
            </a:pPr>
            <a:r>
              <a:rPr lang="en-US" sz="2000" dirty="0"/>
              <a:t>3rd and 4th years – 10 hours/year (5 hours/semester) </a:t>
            </a:r>
          </a:p>
          <a:p>
            <a:pPr>
              <a:buFont typeface="Arial"/>
              <a:buChar char="•"/>
            </a:pPr>
            <a:r>
              <a:rPr lang="en-US" sz="2800" dirty="0"/>
              <a:t>Must attend SSP events and member meetings</a:t>
            </a:r>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814" y="546403"/>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323264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121" y="2154050"/>
            <a:ext cx="8055731" cy="4703950"/>
          </a:xfrm>
        </p:spPr>
        <p:txBody>
          <a:bodyPr>
            <a:normAutofit lnSpcReduction="10000"/>
          </a:bodyPr>
          <a:lstStyle/>
          <a:p>
            <a:pPr>
              <a:buFont typeface="Arial"/>
              <a:buChar char="•"/>
            </a:pPr>
            <a:r>
              <a:rPr lang="en-US" dirty="0"/>
              <a:t>VCOM’s “Golden Apple” Award For Excellence In Teaching Practices </a:t>
            </a:r>
          </a:p>
          <a:p>
            <a:pPr lvl="1">
              <a:buFont typeface="Arial"/>
              <a:buChar char="•"/>
            </a:pPr>
            <a:r>
              <a:rPr lang="en-US" dirty="0"/>
              <a:t>The purpose of this award is to recognize faculty members who are dedicated to educating, mentoring and inspiring the students of VCOM</a:t>
            </a:r>
          </a:p>
          <a:p>
            <a:pPr>
              <a:buFont typeface="Arial"/>
              <a:buChar char="•"/>
            </a:pPr>
            <a:r>
              <a:rPr lang="en-US" dirty="0"/>
              <a:t>Board Question Of The Week For OMS II</a:t>
            </a:r>
          </a:p>
          <a:p>
            <a:pPr>
              <a:buFont typeface="Arial"/>
              <a:buChar char="•"/>
            </a:pPr>
            <a:r>
              <a:rPr lang="en-US" dirty="0"/>
              <a:t>”Smartie Pants” Incentive </a:t>
            </a:r>
          </a:p>
          <a:p>
            <a:pPr>
              <a:buFont typeface="Arial"/>
              <a:buChar char="•"/>
            </a:pPr>
            <a:r>
              <a:rPr lang="en-US" dirty="0"/>
              <a:t>Merchandise Fair</a:t>
            </a:r>
          </a:p>
          <a:p>
            <a:pPr>
              <a:buFont typeface="Arial"/>
              <a:buChar char="•"/>
            </a:pPr>
            <a:r>
              <a:rPr lang="en-US" dirty="0"/>
              <a:t>Active Engagement In All Student Organization Events</a:t>
            </a:r>
          </a:p>
          <a:p>
            <a:pPr marL="45720" indent="0">
              <a:buNone/>
            </a:pPr>
            <a:endParaRPr lang="en-US" dirty="0"/>
          </a:p>
          <a:p>
            <a:pPr marL="45720" indent="0">
              <a:buNone/>
            </a:pPr>
            <a:r>
              <a:rPr lang="en-US" u="sng" dirty="0"/>
              <a:t>Future Plans:</a:t>
            </a:r>
          </a:p>
          <a:p>
            <a:pPr lvl="1">
              <a:buFont typeface="Arial"/>
              <a:buChar char="•"/>
            </a:pPr>
            <a:r>
              <a:rPr lang="en-US" dirty="0"/>
              <a:t>Boards Trivia Night</a:t>
            </a:r>
          </a:p>
          <a:p>
            <a:pPr lvl="1">
              <a:buFont typeface="Arial"/>
              <a:buChar char="•"/>
            </a:pPr>
            <a:r>
              <a:rPr lang="en-US" dirty="0"/>
              <a:t>Auburn Undergraduate Outreach</a:t>
            </a:r>
          </a:p>
          <a:p>
            <a:pPr lvl="1">
              <a:buFont typeface="Arial"/>
              <a:buChar char="•"/>
            </a:pPr>
            <a:r>
              <a:rPr lang="en-US" dirty="0"/>
              <a:t>New Member Induction Ceremony</a:t>
            </a:r>
          </a:p>
          <a:p>
            <a:pPr marL="320040" lvl="1" indent="0">
              <a:buNone/>
            </a:pPr>
            <a:endParaRPr lang="en-US" dirty="0"/>
          </a:p>
          <a:p>
            <a:pPr marL="45720" indent="0">
              <a:buNone/>
            </a:pPr>
            <a:endParaRPr lang="en-US" dirty="0"/>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814" y="546403"/>
            <a:ext cx="883512" cy="1062871"/>
          </a:xfrm>
          <a:prstGeom prst="rect">
            <a:avLst/>
          </a:prstGeom>
          <a:ln>
            <a:solidFill>
              <a:schemeClr val="bg1">
                <a:alpha val="80000"/>
              </a:schemeClr>
            </a:solidFill>
          </a:ln>
        </p:spPr>
      </p:pic>
      <p:sp>
        <p:nvSpPr>
          <p:cNvPr id="6" name="Title 1"/>
          <p:cNvSpPr txBox="1">
            <a:spLocks/>
          </p:cNvSpPr>
          <p:nvPr/>
        </p:nvSpPr>
        <p:spPr>
          <a:xfrm>
            <a:off x="1348485" y="546549"/>
            <a:ext cx="6416877" cy="1093101"/>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Chapter Involvement:</a:t>
            </a:r>
          </a:p>
          <a:p>
            <a:r>
              <a:rPr lang="en-US" u="sng"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On Campus</a:t>
            </a:r>
            <a:endParaRPr lang="en-US" u="sng" dirty="0"/>
          </a:p>
        </p:txBody>
      </p:sp>
    </p:spTree>
    <p:extLst>
      <p:ext uri="{BB962C8B-B14F-4D97-AF65-F5344CB8AC3E}">
        <p14:creationId xmlns:p14="http://schemas.microsoft.com/office/powerpoint/2010/main" val="8323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13" y="1848625"/>
            <a:ext cx="4182187" cy="4838578"/>
          </a:xfrm>
        </p:spPr>
        <p:txBody>
          <a:bodyPr>
            <a:normAutofit/>
          </a:bodyPr>
          <a:lstStyle/>
          <a:p>
            <a:pPr>
              <a:buFont typeface="Arial"/>
              <a:buChar char="•"/>
            </a:pPr>
            <a:r>
              <a:rPr lang="en-US" sz="2300" dirty="0"/>
              <a:t>Medical Mission Trips</a:t>
            </a:r>
          </a:p>
          <a:p>
            <a:pPr lvl="1">
              <a:buFont typeface="Arial"/>
              <a:buChar char="•"/>
            </a:pPr>
            <a:r>
              <a:rPr lang="en-US" dirty="0"/>
              <a:t>Locations:</a:t>
            </a:r>
          </a:p>
          <a:p>
            <a:pPr lvl="2">
              <a:buFont typeface="Arial"/>
              <a:buChar char="•"/>
            </a:pPr>
            <a:r>
              <a:rPr lang="en-US" dirty="0"/>
              <a:t>Honduras</a:t>
            </a:r>
          </a:p>
          <a:p>
            <a:pPr lvl="2">
              <a:buFont typeface="Arial"/>
              <a:buChar char="•"/>
            </a:pPr>
            <a:r>
              <a:rPr lang="en-US" dirty="0"/>
              <a:t>Dominican Republic</a:t>
            </a:r>
          </a:p>
          <a:p>
            <a:pPr lvl="2">
              <a:buFont typeface="Arial"/>
              <a:buChar char="•"/>
            </a:pPr>
            <a:r>
              <a:rPr lang="en-US" dirty="0"/>
              <a:t>El Salvador</a:t>
            </a:r>
          </a:p>
          <a:p>
            <a:pPr>
              <a:buFont typeface="Arial"/>
              <a:buChar char="•"/>
            </a:pPr>
            <a:r>
              <a:rPr lang="en-US" sz="2300" dirty="0"/>
              <a:t>Peer Tutoring/Mentoring</a:t>
            </a:r>
          </a:p>
          <a:p>
            <a:pPr>
              <a:buFont typeface="Arial"/>
              <a:buChar char="•"/>
            </a:pPr>
            <a:r>
              <a:rPr lang="en-US" sz="2300" dirty="0"/>
              <a:t>White Coat Ceremony Attendants</a:t>
            </a:r>
          </a:p>
          <a:p>
            <a:pPr>
              <a:buFont typeface="Arial"/>
              <a:buChar char="•"/>
            </a:pPr>
            <a:r>
              <a:rPr lang="en-US" sz="2400" dirty="0"/>
              <a:t>Graduation Ceremony Attendant</a:t>
            </a:r>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814" y="546403"/>
            <a:ext cx="883512" cy="1062871"/>
          </a:xfrm>
          <a:prstGeom prst="rect">
            <a:avLst/>
          </a:prstGeom>
          <a:ln>
            <a:solidFill>
              <a:schemeClr val="bg1">
                <a:alpha val="80000"/>
              </a:schemeClr>
            </a:solidFill>
          </a:ln>
        </p:spPr>
      </p:pic>
      <p:sp>
        <p:nvSpPr>
          <p:cNvPr id="6" name="Title 1"/>
          <p:cNvSpPr txBox="1">
            <a:spLocks/>
          </p:cNvSpPr>
          <p:nvPr/>
        </p:nvSpPr>
        <p:spPr>
          <a:xfrm>
            <a:off x="1348485" y="546402"/>
            <a:ext cx="6416877" cy="1062871"/>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Chapter Involvement:</a:t>
            </a:r>
          </a:p>
          <a:p>
            <a:r>
              <a:rPr lang="en-US" u="sng"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Service</a:t>
            </a:r>
            <a:endParaRPr lang="en-US" u="sng" dirty="0"/>
          </a:p>
        </p:txBody>
      </p:sp>
      <p:pic>
        <p:nvPicPr>
          <p:cNvPr id="7" name="Picture 6" descr="A group of people posing for a photo&#10;&#10;Description automatically generated">
            <a:extLst>
              <a:ext uri="{FF2B5EF4-FFF2-40B4-BE49-F238E27FC236}">
                <a16:creationId xmlns:a16="http://schemas.microsoft.com/office/drawing/2014/main" id="{0342500E-AA9D-1A60-A1EB-C74C8BD83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0226" y="1574967"/>
            <a:ext cx="3453960" cy="2590469"/>
          </a:xfrm>
          <a:prstGeom prst="rect">
            <a:avLst/>
          </a:prstGeom>
        </p:spPr>
      </p:pic>
      <p:pic>
        <p:nvPicPr>
          <p:cNvPr id="9" name="Picture 8" descr="A group of people in white coats&#10;&#10;Description automatically generated">
            <a:extLst>
              <a:ext uri="{FF2B5EF4-FFF2-40B4-BE49-F238E27FC236}">
                <a16:creationId xmlns:a16="http://schemas.microsoft.com/office/drawing/2014/main" id="{E186CFD4-9A77-3210-B651-A74527041A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0226" y="3794667"/>
            <a:ext cx="3453960" cy="2302078"/>
          </a:xfrm>
          <a:prstGeom prst="rect">
            <a:avLst/>
          </a:prstGeom>
        </p:spPr>
      </p:pic>
    </p:spTree>
    <p:extLst>
      <p:ext uri="{BB962C8B-B14F-4D97-AF65-F5344CB8AC3E}">
        <p14:creationId xmlns:p14="http://schemas.microsoft.com/office/powerpoint/2010/main" val="1427780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9655</TotalTime>
  <Words>469</Words>
  <Application>Microsoft Office PowerPoint</Application>
  <PresentationFormat>On-screen Show (4:3)</PresentationFormat>
  <Paragraphs>64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Perspective</vt:lpstr>
      <vt:lpstr>Edward Via College of Osteopathic Medicine </vt:lpstr>
      <vt:lpstr>PowerPoint Presentation</vt:lpstr>
      <vt:lpstr>VCOM Auburn</vt:lpstr>
      <vt:lpstr>Officers  Fall 2023- Spring 2024</vt:lpstr>
      <vt:lpstr>Faculty Advisors</vt:lpstr>
      <vt:lpstr>Membership Criteria: </vt:lpstr>
      <vt:lpstr>Requirements to Maintain Membership:</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Via College of Osteopathic Medicine</dc:title>
  <dc:creator>Julie Sawyer</dc:creator>
  <cp:lastModifiedBy>Michael Whit</cp:lastModifiedBy>
  <cp:revision>112</cp:revision>
  <dcterms:created xsi:type="dcterms:W3CDTF">2018-08-29T17:50:35Z</dcterms:created>
  <dcterms:modified xsi:type="dcterms:W3CDTF">2023-09-06T20:04:51Z</dcterms:modified>
</cp:coreProperties>
</file>