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Lato" panose="020B0604020202020204" charset="0"/>
      <p:regular r:id="rId19"/>
      <p:bold r:id="rId20"/>
      <p:italic r:id="rId21"/>
      <p:boldItalic r:id="rId22"/>
    </p:embeddedFont>
    <p:embeddedFont>
      <p:font typeface="Raleway"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D2veWbaWBuidXQqErVP+7ah/eN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4" d="100"/>
          <a:sy n="134" d="100"/>
        </p:scale>
        <p:origin x="87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e797e6680df5fa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de797e6680df5fa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de797e6680df5fa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de797e6680df5fa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de797e6680df5fa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de797e6680df5fa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de797e6680df5fa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de797e6680df5fa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de797e6680df5fa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de797e6680df5fa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de797e6680df5fa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de797e6680df5fa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1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 name="Google Shape;11;p12"/>
          <p:cNvGrpSpPr/>
          <p:nvPr/>
        </p:nvGrpSpPr>
        <p:grpSpPr>
          <a:xfrm>
            <a:off x="830392" y="1191256"/>
            <a:ext cx="745763" cy="45826"/>
            <a:chOff x="4580561" y="2589004"/>
            <a:chExt cx="1064464" cy="25200"/>
          </a:xfrm>
        </p:grpSpPr>
        <p:sp>
          <p:nvSpPr>
            <p:cNvPr id="12" name="Google Shape;12;p1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 name="Google Shape;14;p12"/>
          <p:cNvSpPr txBox="1">
            <a:spLocks noGrp="1"/>
          </p:cNvSpPr>
          <p:nvPr>
            <p:ph type="ctrTitle"/>
          </p:nvPr>
        </p:nvSpPr>
        <p:spPr>
          <a:xfrm>
            <a:off x="729450" y="1322450"/>
            <a:ext cx="7688100" cy="1664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15" name="Google Shape;15;p12"/>
          <p:cNvSpPr txBox="1">
            <a:spLocks noGrp="1"/>
          </p:cNvSpPr>
          <p:nvPr>
            <p:ph type="subTitle" idx="1"/>
          </p:nvPr>
        </p:nvSpPr>
        <p:spPr>
          <a:xfrm>
            <a:off x="729627" y="3172900"/>
            <a:ext cx="7688100" cy="541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6" name="Google Shape;16;p1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21"/>
          <p:cNvGrpSpPr/>
          <p:nvPr/>
        </p:nvGrpSpPr>
        <p:grpSpPr>
          <a:xfrm>
            <a:off x="830392" y="4169130"/>
            <a:ext cx="745763" cy="45826"/>
            <a:chOff x="4580561" y="2589004"/>
            <a:chExt cx="1064464" cy="25200"/>
          </a:xfrm>
        </p:grpSpPr>
        <p:sp>
          <p:nvSpPr>
            <p:cNvPr id="75" name="Google Shape;75;p2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2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7" name="Google Shape;77;p21"/>
          <p:cNvSpPr txBox="1">
            <a:spLocks noGrp="1"/>
          </p:cNvSpPr>
          <p:nvPr>
            <p:ph type="title" hasCustomPrompt="1"/>
          </p:nvPr>
        </p:nvSpPr>
        <p:spPr>
          <a:xfrm>
            <a:off x="729450" y="733950"/>
            <a:ext cx="7688400" cy="1244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78" name="Google Shape;78;p21"/>
          <p:cNvSpPr txBox="1">
            <a:spLocks noGrp="1"/>
          </p:cNvSpPr>
          <p:nvPr>
            <p:ph type="body" idx="1"/>
          </p:nvPr>
        </p:nvSpPr>
        <p:spPr>
          <a:xfrm>
            <a:off x="729450" y="2272888"/>
            <a:ext cx="7688400" cy="15804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Clr>
                <a:schemeClr val="lt1"/>
              </a:buClr>
              <a:buSzPts val="1300"/>
              <a:buChar char="●"/>
              <a:defRPr>
                <a:solidFill>
                  <a:schemeClr val="lt1"/>
                </a:solidFill>
              </a:defRPr>
            </a:lvl1pPr>
            <a:lvl2pPr marL="914400" lvl="1" indent="-298450" algn="l">
              <a:lnSpc>
                <a:spcPct val="115000"/>
              </a:lnSpc>
              <a:spcBef>
                <a:spcPts val="0"/>
              </a:spcBef>
              <a:spcAft>
                <a:spcPts val="0"/>
              </a:spcAft>
              <a:buClr>
                <a:schemeClr val="lt1"/>
              </a:buClr>
              <a:buSzPts val="1100"/>
              <a:buChar char="○"/>
              <a:defRPr>
                <a:solidFill>
                  <a:schemeClr val="lt1"/>
                </a:solidFill>
              </a:defRPr>
            </a:lvl2pPr>
            <a:lvl3pPr marL="1371600" lvl="2" indent="-298450" algn="l">
              <a:lnSpc>
                <a:spcPct val="115000"/>
              </a:lnSpc>
              <a:spcBef>
                <a:spcPts val="0"/>
              </a:spcBef>
              <a:spcAft>
                <a:spcPts val="0"/>
              </a:spcAft>
              <a:buClr>
                <a:schemeClr val="lt1"/>
              </a:buClr>
              <a:buSzPts val="1100"/>
              <a:buChar char="■"/>
              <a:defRPr>
                <a:solidFill>
                  <a:schemeClr val="lt1"/>
                </a:solidFill>
              </a:defRPr>
            </a:lvl3pPr>
            <a:lvl4pPr marL="1828800" lvl="3" indent="-298450" algn="l">
              <a:lnSpc>
                <a:spcPct val="115000"/>
              </a:lnSpc>
              <a:spcBef>
                <a:spcPts val="0"/>
              </a:spcBef>
              <a:spcAft>
                <a:spcPts val="0"/>
              </a:spcAft>
              <a:buClr>
                <a:schemeClr val="lt1"/>
              </a:buClr>
              <a:buSzPts val="1100"/>
              <a:buChar char="●"/>
              <a:defRPr>
                <a:solidFill>
                  <a:schemeClr val="lt1"/>
                </a:solidFill>
              </a:defRPr>
            </a:lvl4pPr>
            <a:lvl5pPr marL="2286000" lvl="4" indent="-298450" algn="l">
              <a:lnSpc>
                <a:spcPct val="115000"/>
              </a:lnSpc>
              <a:spcBef>
                <a:spcPts val="0"/>
              </a:spcBef>
              <a:spcAft>
                <a:spcPts val="0"/>
              </a:spcAft>
              <a:buClr>
                <a:schemeClr val="lt1"/>
              </a:buClr>
              <a:buSzPts val="1100"/>
              <a:buChar char="○"/>
              <a:defRPr>
                <a:solidFill>
                  <a:schemeClr val="lt1"/>
                </a:solidFill>
              </a:defRPr>
            </a:lvl5pPr>
            <a:lvl6pPr marL="2743200" lvl="5" indent="-298450" algn="l">
              <a:lnSpc>
                <a:spcPct val="115000"/>
              </a:lnSpc>
              <a:spcBef>
                <a:spcPts val="0"/>
              </a:spcBef>
              <a:spcAft>
                <a:spcPts val="0"/>
              </a:spcAft>
              <a:buClr>
                <a:schemeClr val="lt1"/>
              </a:buClr>
              <a:buSzPts val="1100"/>
              <a:buChar char="■"/>
              <a:defRPr>
                <a:solidFill>
                  <a:schemeClr val="lt1"/>
                </a:solidFill>
              </a:defRPr>
            </a:lvl6pPr>
            <a:lvl7pPr marL="3200400" lvl="6" indent="-298450" algn="l">
              <a:lnSpc>
                <a:spcPct val="115000"/>
              </a:lnSpc>
              <a:spcBef>
                <a:spcPts val="0"/>
              </a:spcBef>
              <a:spcAft>
                <a:spcPts val="0"/>
              </a:spcAft>
              <a:buClr>
                <a:schemeClr val="lt1"/>
              </a:buClr>
              <a:buSzPts val="1100"/>
              <a:buChar char="●"/>
              <a:defRPr>
                <a:solidFill>
                  <a:schemeClr val="lt1"/>
                </a:solidFill>
              </a:defRPr>
            </a:lvl7pPr>
            <a:lvl8pPr marL="3657600" lvl="7" indent="-298450" algn="l">
              <a:lnSpc>
                <a:spcPct val="115000"/>
              </a:lnSpc>
              <a:spcBef>
                <a:spcPts val="0"/>
              </a:spcBef>
              <a:spcAft>
                <a:spcPts val="0"/>
              </a:spcAft>
              <a:buClr>
                <a:schemeClr val="lt1"/>
              </a:buClr>
              <a:buSzPts val="1100"/>
              <a:buChar char="○"/>
              <a:defRPr>
                <a:solidFill>
                  <a:schemeClr val="lt1"/>
                </a:solidFill>
              </a:defRPr>
            </a:lvl8pPr>
            <a:lvl9pPr marL="4114800" lvl="8" indent="-298450" algn="l">
              <a:lnSpc>
                <a:spcPct val="115000"/>
              </a:lnSpc>
              <a:spcBef>
                <a:spcPts val="0"/>
              </a:spcBef>
              <a:spcAft>
                <a:spcPts val="0"/>
              </a:spcAft>
              <a:buClr>
                <a:schemeClr val="lt1"/>
              </a:buClr>
              <a:buSzPts val="1100"/>
              <a:buChar char="■"/>
              <a:defRPr>
                <a:solidFill>
                  <a:schemeClr val="lt1"/>
                </a:solidFill>
              </a:defRPr>
            </a:lvl9pPr>
          </a:lstStyle>
          <a:p>
            <a:endParaRPr/>
          </a:p>
        </p:txBody>
      </p:sp>
      <p:sp>
        <p:nvSpPr>
          <p:cNvPr id="79" name="Google Shape;79;p2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2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13"/>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 name="Google Shape;19;p13"/>
          <p:cNvGrpSpPr/>
          <p:nvPr/>
        </p:nvGrpSpPr>
        <p:grpSpPr>
          <a:xfrm>
            <a:off x="830392" y="1191256"/>
            <a:ext cx="745763" cy="45826"/>
            <a:chOff x="4580561" y="2589004"/>
            <a:chExt cx="1064464" cy="25200"/>
          </a:xfrm>
        </p:grpSpPr>
        <p:sp>
          <p:nvSpPr>
            <p:cNvPr id="20" name="Google Shape;20;p1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 name="Google Shape;22;p13"/>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23" name="Google Shape;23;p13"/>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24" name="Google Shape;24;p1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5"/>
        <p:cNvGrpSpPr/>
        <p:nvPr/>
      </p:nvGrpSpPr>
      <p:grpSpPr>
        <a:xfrm>
          <a:off x="0" y="0"/>
          <a:ext cx="0" cy="0"/>
          <a:chOff x="0" y="0"/>
          <a:chExt cx="0" cy="0"/>
        </a:xfrm>
      </p:grpSpPr>
      <p:grpSp>
        <p:nvGrpSpPr>
          <p:cNvPr id="26" name="Google Shape;26;p14"/>
          <p:cNvGrpSpPr/>
          <p:nvPr/>
        </p:nvGrpSpPr>
        <p:grpSpPr>
          <a:xfrm>
            <a:off x="830392" y="1191256"/>
            <a:ext cx="745763" cy="45826"/>
            <a:chOff x="4580561" y="2589004"/>
            <a:chExt cx="1064464" cy="25200"/>
          </a:xfrm>
        </p:grpSpPr>
        <p:sp>
          <p:nvSpPr>
            <p:cNvPr id="27" name="Google Shape;27;p14"/>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4"/>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 name="Google Shape;29;p14"/>
          <p:cNvSpPr txBox="1">
            <a:spLocks noGrp="1"/>
          </p:cNvSpPr>
          <p:nvPr>
            <p:ph type="title"/>
          </p:nvPr>
        </p:nvSpPr>
        <p:spPr>
          <a:xfrm>
            <a:off x="729450" y="1322450"/>
            <a:ext cx="7688400" cy="1518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30" name="Google Shape;30;p14"/>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1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3" name="Google Shape;33;p15"/>
          <p:cNvGrpSpPr/>
          <p:nvPr/>
        </p:nvGrpSpPr>
        <p:grpSpPr>
          <a:xfrm>
            <a:off x="830392" y="1191256"/>
            <a:ext cx="745763" cy="45826"/>
            <a:chOff x="4580561" y="2589004"/>
            <a:chExt cx="1064464" cy="25200"/>
          </a:xfrm>
        </p:grpSpPr>
        <p:sp>
          <p:nvSpPr>
            <p:cNvPr id="34" name="Google Shape;34;p1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 name="Google Shape;36;p15"/>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37" name="Google Shape;37;p15"/>
          <p:cNvSpPr txBox="1">
            <a:spLocks noGrp="1"/>
          </p:cNvSpPr>
          <p:nvPr>
            <p:ph type="body" idx="1"/>
          </p:nvPr>
        </p:nvSpPr>
        <p:spPr>
          <a:xfrm>
            <a:off x="729325" y="2078875"/>
            <a:ext cx="37743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38" name="Google Shape;38;p15"/>
          <p:cNvSpPr txBox="1">
            <a:spLocks noGrp="1"/>
          </p:cNvSpPr>
          <p:nvPr>
            <p:ph type="body" idx="2"/>
          </p:nvPr>
        </p:nvSpPr>
        <p:spPr>
          <a:xfrm>
            <a:off x="4643604" y="2078875"/>
            <a:ext cx="37743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39" name="Google Shape;39;p1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1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 name="Google Shape;42;p16"/>
          <p:cNvGrpSpPr/>
          <p:nvPr/>
        </p:nvGrpSpPr>
        <p:grpSpPr>
          <a:xfrm>
            <a:off x="830392" y="1191256"/>
            <a:ext cx="745763" cy="45826"/>
            <a:chOff x="4580561" y="2589004"/>
            <a:chExt cx="1064464" cy="25200"/>
          </a:xfrm>
        </p:grpSpPr>
        <p:sp>
          <p:nvSpPr>
            <p:cNvPr id="43" name="Google Shape;43;p1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1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 name="Google Shape;45;p16"/>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46" name="Google Shape;46;p1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1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9" name="Google Shape;49;p17"/>
          <p:cNvGrpSpPr/>
          <p:nvPr/>
        </p:nvGrpSpPr>
        <p:grpSpPr>
          <a:xfrm>
            <a:off x="830392" y="1191256"/>
            <a:ext cx="745763" cy="45826"/>
            <a:chOff x="4580561" y="2589004"/>
            <a:chExt cx="1064464" cy="25200"/>
          </a:xfrm>
        </p:grpSpPr>
        <p:sp>
          <p:nvSpPr>
            <p:cNvPr id="50" name="Google Shape;50;p1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 name="Google Shape;52;p17"/>
          <p:cNvSpPr txBox="1">
            <a:spLocks noGrp="1"/>
          </p:cNvSpPr>
          <p:nvPr>
            <p:ph type="title"/>
          </p:nvPr>
        </p:nvSpPr>
        <p:spPr>
          <a:xfrm>
            <a:off x="730000" y="1318650"/>
            <a:ext cx="3300900" cy="1381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53" name="Google Shape;53;p17"/>
          <p:cNvSpPr txBox="1">
            <a:spLocks noGrp="1"/>
          </p:cNvSpPr>
          <p:nvPr>
            <p:ph type="body" idx="1"/>
          </p:nvPr>
        </p:nvSpPr>
        <p:spPr>
          <a:xfrm>
            <a:off x="721225" y="2781725"/>
            <a:ext cx="3300900" cy="1597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54" name="Google Shape;54;p17"/>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18"/>
          <p:cNvGrpSpPr/>
          <p:nvPr/>
        </p:nvGrpSpPr>
        <p:grpSpPr>
          <a:xfrm>
            <a:off x="830392" y="4169130"/>
            <a:ext cx="745763" cy="45826"/>
            <a:chOff x="4580561" y="2589004"/>
            <a:chExt cx="1064464" cy="25200"/>
          </a:xfrm>
        </p:grpSpPr>
        <p:sp>
          <p:nvSpPr>
            <p:cNvPr id="57" name="Google Shape;57;p1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9" name="Google Shape;59;p18"/>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60" name="Google Shape;60;p1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1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3" name="Google Shape;63;p19"/>
          <p:cNvGrpSpPr/>
          <p:nvPr/>
        </p:nvGrpSpPr>
        <p:grpSpPr>
          <a:xfrm>
            <a:off x="830392" y="1191256"/>
            <a:ext cx="745763" cy="45826"/>
            <a:chOff x="4580561" y="2589004"/>
            <a:chExt cx="1064464" cy="25200"/>
          </a:xfrm>
        </p:grpSpPr>
        <p:sp>
          <p:nvSpPr>
            <p:cNvPr id="64" name="Google Shape;64;p1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 name="Google Shape;66;p19"/>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67" name="Google Shape;67;p19"/>
          <p:cNvSpPr txBox="1">
            <a:spLocks noGrp="1"/>
          </p:cNvSpPr>
          <p:nvPr>
            <p:ph type="subTitle" idx="1"/>
          </p:nvPr>
        </p:nvSpPr>
        <p:spPr>
          <a:xfrm>
            <a:off x="724950" y="3161525"/>
            <a:ext cx="3300900" cy="759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68" name="Google Shape;68;p19"/>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69" name="Google Shape;69;p19"/>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20"/>
          <p:cNvSpPr txBox="1">
            <a:spLocks noGrp="1"/>
          </p:cNvSpPr>
          <p:nvPr>
            <p:ph type="body" idx="1"/>
          </p:nvPr>
        </p:nvSpPr>
        <p:spPr>
          <a:xfrm>
            <a:off x="724950" y="4372551"/>
            <a:ext cx="7697400" cy="4605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300"/>
              <a:buNone/>
              <a:defRPr/>
            </a:lvl1pPr>
          </a:lstStyle>
          <a:p>
            <a:endParaRPr/>
          </a:p>
        </p:txBody>
      </p:sp>
      <p:sp>
        <p:nvSpPr>
          <p:cNvPr id="72" name="Google Shape;72;p2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8" name="Google Shape;8;p1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txBox="1">
            <a:spLocks noGrp="1"/>
          </p:cNvSpPr>
          <p:nvPr>
            <p:ph type="ctrTitle"/>
          </p:nvPr>
        </p:nvSpPr>
        <p:spPr>
          <a:xfrm>
            <a:off x="729450" y="1322450"/>
            <a:ext cx="8414700" cy="71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2880"/>
              <a:t>Edward Via College of Osteopathic Medicine</a:t>
            </a:r>
            <a:endParaRPr sz="2880"/>
          </a:p>
        </p:txBody>
      </p:sp>
      <p:sp>
        <p:nvSpPr>
          <p:cNvPr id="87" name="Google Shape;87;p1"/>
          <p:cNvSpPr txBox="1">
            <a:spLocks noGrp="1"/>
          </p:cNvSpPr>
          <p:nvPr>
            <p:ph type="subTitle" idx="1"/>
          </p:nvPr>
        </p:nvSpPr>
        <p:spPr>
          <a:xfrm>
            <a:off x="801325" y="1796850"/>
            <a:ext cx="7688100" cy="7749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SzPts val="1600"/>
              <a:buNone/>
            </a:pPr>
            <a:r>
              <a:rPr lang="en" sz="2300" b="1"/>
              <a:t>Louisiana Campus</a:t>
            </a:r>
            <a:endParaRPr sz="2300" b="1"/>
          </a:p>
          <a:p>
            <a:pPr marL="0" lvl="0" indent="0" algn="l" rtl="0">
              <a:lnSpc>
                <a:spcPct val="100000"/>
              </a:lnSpc>
              <a:spcBef>
                <a:spcPts val="0"/>
              </a:spcBef>
              <a:spcAft>
                <a:spcPts val="0"/>
              </a:spcAft>
              <a:buSzPts val="1600"/>
              <a:buNone/>
            </a:pPr>
            <a:r>
              <a:rPr lang="en"/>
              <a:t>2023 Annual Report</a:t>
            </a:r>
            <a:endParaRPr/>
          </a:p>
        </p:txBody>
      </p:sp>
      <p:pic>
        <p:nvPicPr>
          <p:cNvPr id="88" name="Google Shape;88;p1"/>
          <p:cNvPicPr preferRelativeResize="0"/>
          <p:nvPr/>
        </p:nvPicPr>
        <p:blipFill rotWithShape="1">
          <a:blip r:embed="rId3">
            <a:alphaModFix/>
          </a:blip>
          <a:srcRect/>
          <a:stretch/>
        </p:blipFill>
        <p:spPr>
          <a:xfrm>
            <a:off x="0" y="2571754"/>
            <a:ext cx="9144001" cy="2669241"/>
          </a:xfrm>
          <a:prstGeom prst="rect">
            <a:avLst/>
          </a:prstGeom>
          <a:noFill/>
          <a:ln>
            <a:noFill/>
          </a:ln>
        </p:spPr>
      </p:pic>
      <p:pic>
        <p:nvPicPr>
          <p:cNvPr id="89" name="Google Shape;89;p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567068" y="505375"/>
            <a:ext cx="576931" cy="813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de797e6680df5fa_3"/>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Chapter Involvement </a:t>
            </a:r>
            <a:endParaRPr/>
          </a:p>
        </p:txBody>
      </p:sp>
      <p:pic>
        <p:nvPicPr>
          <p:cNvPr id="159" name="Google Shape;159;g1de797e6680df5fa_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29450" y="1912594"/>
            <a:ext cx="3979800" cy="2984850"/>
          </a:xfrm>
          <a:prstGeom prst="rect">
            <a:avLst/>
          </a:prstGeom>
          <a:noFill/>
          <a:ln>
            <a:noFill/>
          </a:ln>
        </p:spPr>
      </p:pic>
      <p:sp>
        <p:nvSpPr>
          <p:cNvPr id="160" name="Google Shape;160;g1de797e6680df5fa_3"/>
          <p:cNvSpPr txBox="1"/>
          <p:nvPr/>
        </p:nvSpPr>
        <p:spPr>
          <a:xfrm>
            <a:off x="5099046" y="1912600"/>
            <a:ext cx="3114300" cy="10314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 b="1">
                <a:latin typeface="Lato"/>
                <a:ea typeface="Lato"/>
                <a:cs typeface="Lato"/>
                <a:sym typeface="Lato"/>
              </a:rPr>
              <a:t>Teamed up with AMWA to provide volunteering opportunities at a local food bank. </a:t>
            </a:r>
            <a:endParaRPr b="1">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de797e6680df5fa_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Chapter Involvement </a:t>
            </a:r>
            <a:endParaRPr/>
          </a:p>
        </p:txBody>
      </p:sp>
      <p:sp>
        <p:nvSpPr>
          <p:cNvPr id="166" name="Google Shape;166;g1de797e6680df5fa_7"/>
          <p:cNvSpPr txBox="1"/>
          <p:nvPr/>
        </p:nvSpPr>
        <p:spPr>
          <a:xfrm>
            <a:off x="5229128" y="2144475"/>
            <a:ext cx="29946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pic>
        <p:nvPicPr>
          <p:cNvPr id="167" name="Google Shape;167;g1de797e6680df5fa_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2400" y="2096550"/>
            <a:ext cx="2238637" cy="2984849"/>
          </a:xfrm>
          <a:prstGeom prst="rect">
            <a:avLst/>
          </a:prstGeom>
          <a:noFill/>
          <a:ln>
            <a:noFill/>
          </a:ln>
        </p:spPr>
      </p:pic>
      <p:pic>
        <p:nvPicPr>
          <p:cNvPr id="168" name="Google Shape;168;g1de797e6680df5fa_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080112" y="640687"/>
            <a:ext cx="3063897" cy="2297922"/>
          </a:xfrm>
          <a:prstGeom prst="rect">
            <a:avLst/>
          </a:prstGeom>
          <a:noFill/>
          <a:ln>
            <a:noFill/>
          </a:ln>
        </p:spPr>
      </p:pic>
      <p:pic>
        <p:nvPicPr>
          <p:cNvPr id="169" name="Google Shape;169;g1de797e6680df5fa_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391021" y="2783471"/>
            <a:ext cx="1723446" cy="2297928"/>
          </a:xfrm>
          <a:prstGeom prst="rect">
            <a:avLst/>
          </a:prstGeom>
          <a:noFill/>
          <a:ln>
            <a:noFill/>
          </a:ln>
        </p:spPr>
      </p:pic>
      <p:pic>
        <p:nvPicPr>
          <p:cNvPr id="170" name="Google Shape;170;g1de797e6680df5fa_7"/>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4114481" y="1908856"/>
            <a:ext cx="2384726" cy="3179635"/>
          </a:xfrm>
          <a:prstGeom prst="rect">
            <a:avLst/>
          </a:prstGeom>
          <a:noFill/>
          <a:ln>
            <a:noFill/>
          </a:ln>
        </p:spPr>
      </p:pic>
      <p:pic>
        <p:nvPicPr>
          <p:cNvPr id="171" name="Google Shape;171;g1de797e6680df5fa_7"/>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6286924" y="2938595"/>
            <a:ext cx="2857075" cy="2142799"/>
          </a:xfrm>
          <a:prstGeom prst="rect">
            <a:avLst/>
          </a:prstGeom>
          <a:noFill/>
          <a:ln>
            <a:noFill/>
          </a:ln>
        </p:spPr>
      </p:pic>
      <p:sp>
        <p:nvSpPr>
          <p:cNvPr id="172" name="Google Shape;172;g1de797e6680df5fa_7"/>
          <p:cNvSpPr txBox="1"/>
          <p:nvPr/>
        </p:nvSpPr>
        <p:spPr>
          <a:xfrm>
            <a:off x="4114475" y="517257"/>
            <a:ext cx="1875900" cy="14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Lato"/>
                <a:ea typeface="Lato"/>
                <a:cs typeface="Lato"/>
                <a:sym typeface="Lato"/>
              </a:rPr>
              <a:t>The Bayou Wars Hotdog Contest!</a:t>
            </a:r>
            <a:endParaRPr b="1">
              <a:latin typeface="Lato"/>
              <a:ea typeface="Lato"/>
              <a:cs typeface="Lato"/>
              <a:sym typeface="Lato"/>
            </a:endParaRPr>
          </a:p>
          <a:p>
            <a:pPr marL="0" lvl="0" indent="0" algn="l" rtl="0">
              <a:spcBef>
                <a:spcPts val="0"/>
              </a:spcBef>
              <a:spcAft>
                <a:spcPts val="0"/>
              </a:spcAft>
              <a:buNone/>
            </a:pPr>
            <a:endParaRPr b="1">
              <a:latin typeface="Lato"/>
              <a:ea typeface="Lato"/>
              <a:cs typeface="Lato"/>
              <a:sym typeface="Lato"/>
            </a:endParaRPr>
          </a:p>
          <a:p>
            <a:pPr marL="0" lvl="0" indent="0" algn="l" rtl="0">
              <a:spcBef>
                <a:spcPts val="0"/>
              </a:spcBef>
              <a:spcAft>
                <a:spcPts val="0"/>
              </a:spcAft>
              <a:buNone/>
            </a:pPr>
            <a:r>
              <a:rPr lang="en" b="1">
                <a:latin typeface="Lato"/>
                <a:ea typeface="Lato"/>
                <a:cs typeface="Lato"/>
                <a:sym typeface="Lato"/>
              </a:rPr>
              <a:t>Fundraiser we put together for a 5K this Fall</a:t>
            </a:r>
            <a:endParaRPr b="1">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g1de797e6680df5fa_1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379301" y="1003125"/>
            <a:ext cx="1764693" cy="3137251"/>
          </a:xfrm>
          <a:prstGeom prst="rect">
            <a:avLst/>
          </a:prstGeom>
          <a:noFill/>
          <a:ln>
            <a:noFill/>
          </a:ln>
        </p:spPr>
      </p:pic>
      <p:pic>
        <p:nvPicPr>
          <p:cNvPr id="178" name="Google Shape;178;g1de797e6680df5fa_1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0" y="1003125"/>
            <a:ext cx="2683301" cy="2683301"/>
          </a:xfrm>
          <a:prstGeom prst="rect">
            <a:avLst/>
          </a:prstGeom>
          <a:noFill/>
          <a:ln>
            <a:noFill/>
          </a:ln>
        </p:spPr>
      </p:pic>
      <p:pic>
        <p:nvPicPr>
          <p:cNvPr id="179" name="Google Shape;179;g1de797e6680df5fa_1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255697" y="635113"/>
            <a:ext cx="1923350" cy="3419323"/>
          </a:xfrm>
          <a:prstGeom prst="rect">
            <a:avLst/>
          </a:prstGeom>
          <a:noFill/>
          <a:ln>
            <a:noFill/>
          </a:ln>
        </p:spPr>
      </p:pic>
      <p:pic>
        <p:nvPicPr>
          <p:cNvPr id="180" name="Google Shape;180;g1de797e6680df5fa_12"/>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816809" y="935493"/>
            <a:ext cx="2238637" cy="29848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1de797e6680df5fa_3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Chapter Involvement </a:t>
            </a:r>
            <a:endParaRPr/>
          </a:p>
        </p:txBody>
      </p:sp>
      <p:pic>
        <p:nvPicPr>
          <p:cNvPr id="186" name="Google Shape;186;g1de797e6680df5fa_3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263138" y="1941726"/>
            <a:ext cx="2307289" cy="2984850"/>
          </a:xfrm>
          <a:prstGeom prst="rect">
            <a:avLst/>
          </a:prstGeom>
          <a:noFill/>
          <a:ln>
            <a:noFill/>
          </a:ln>
        </p:spPr>
      </p:pic>
      <p:pic>
        <p:nvPicPr>
          <p:cNvPr id="187" name="Google Shape;187;g1de797e6680df5fa_3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626041" y="3031250"/>
            <a:ext cx="5268773" cy="1895328"/>
          </a:xfrm>
          <a:prstGeom prst="rect">
            <a:avLst/>
          </a:prstGeom>
          <a:noFill/>
          <a:ln>
            <a:noFill/>
          </a:ln>
        </p:spPr>
      </p:pic>
      <p:sp>
        <p:nvSpPr>
          <p:cNvPr id="188" name="Google Shape;188;g1de797e6680df5fa_37"/>
          <p:cNvSpPr txBox="1"/>
          <p:nvPr/>
        </p:nvSpPr>
        <p:spPr>
          <a:xfrm>
            <a:off x="3922150" y="1853850"/>
            <a:ext cx="4825500" cy="819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 b="1">
                <a:latin typeface="Lato"/>
                <a:ea typeface="Lato"/>
                <a:cs typeface="Lato"/>
                <a:sym typeface="Lato"/>
              </a:rPr>
              <a:t>Helped put together two Boards workshops </a:t>
            </a:r>
            <a:endParaRPr b="1">
              <a:latin typeface="Lato"/>
              <a:ea typeface="Lato"/>
              <a:cs typeface="Lato"/>
              <a:sym typeface="Lato"/>
            </a:endParaRPr>
          </a:p>
          <a:p>
            <a:pPr marL="457200" lvl="0" indent="-317500" algn="l" rtl="0">
              <a:spcBef>
                <a:spcPts val="0"/>
              </a:spcBef>
              <a:spcAft>
                <a:spcPts val="0"/>
              </a:spcAft>
              <a:buSzPts val="1400"/>
              <a:buFont typeface="Lato"/>
              <a:buChar char="●"/>
            </a:pPr>
            <a:r>
              <a:rPr lang="en" b="1">
                <a:latin typeface="Lato"/>
                <a:ea typeface="Lato"/>
                <a:cs typeface="Lato"/>
                <a:sym typeface="Lato"/>
              </a:rPr>
              <a:t>One with faculty + anking tutorial on campus</a:t>
            </a:r>
            <a:endParaRPr b="1">
              <a:latin typeface="Lato"/>
              <a:ea typeface="Lato"/>
              <a:cs typeface="Lato"/>
              <a:sym typeface="Lato"/>
            </a:endParaRPr>
          </a:p>
          <a:p>
            <a:pPr marL="457200" lvl="0" indent="-317500" algn="l" rtl="0">
              <a:spcBef>
                <a:spcPts val="0"/>
              </a:spcBef>
              <a:spcAft>
                <a:spcPts val="0"/>
              </a:spcAft>
              <a:buSzPts val="1400"/>
              <a:buFont typeface="Lato"/>
              <a:buChar char="●"/>
            </a:pPr>
            <a:r>
              <a:rPr lang="en" b="1">
                <a:latin typeface="Lato"/>
                <a:ea typeface="Lato"/>
                <a:cs typeface="Lato"/>
                <a:sym typeface="Lato"/>
              </a:rPr>
              <a:t>Second one with 4 upperclassmen via zoom</a:t>
            </a:r>
            <a:endParaRPr b="1">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de797e6680df5fa_4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What’s next?</a:t>
            </a:r>
            <a:endParaRPr/>
          </a:p>
        </p:txBody>
      </p:sp>
      <p:pic>
        <p:nvPicPr>
          <p:cNvPr id="194" name="Google Shape;194;g1de797e6680df5fa_4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1853850"/>
            <a:ext cx="5747276" cy="3289649"/>
          </a:xfrm>
          <a:prstGeom prst="rect">
            <a:avLst/>
          </a:prstGeom>
          <a:noFill/>
          <a:ln>
            <a:noFill/>
          </a:ln>
        </p:spPr>
      </p:pic>
      <p:sp>
        <p:nvSpPr>
          <p:cNvPr id="195" name="Google Shape;195;g1de797e6680df5fa_45"/>
          <p:cNvSpPr txBox="1"/>
          <p:nvPr/>
        </p:nvSpPr>
        <p:spPr>
          <a:xfrm>
            <a:off x="5484553" y="1614180"/>
            <a:ext cx="3272400" cy="33594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 b="1">
                <a:latin typeface="Lato"/>
                <a:ea typeface="Lato"/>
                <a:cs typeface="Lato"/>
                <a:sym typeface="Lato"/>
              </a:rPr>
              <a:t>Being a new campus our connections with our partner school are still lacking </a:t>
            </a:r>
            <a:endParaRPr b="1">
              <a:latin typeface="Lato"/>
              <a:ea typeface="Lato"/>
              <a:cs typeface="Lato"/>
              <a:sym typeface="Lato"/>
            </a:endParaRPr>
          </a:p>
          <a:p>
            <a:pPr marL="0" lvl="0" indent="0" algn="l" rtl="0">
              <a:spcBef>
                <a:spcPts val="0"/>
              </a:spcBef>
              <a:spcAft>
                <a:spcPts val="0"/>
              </a:spcAft>
              <a:buNone/>
            </a:pPr>
            <a:endParaRPr b="1">
              <a:latin typeface="Lato"/>
              <a:ea typeface="Lato"/>
              <a:cs typeface="Lato"/>
              <a:sym typeface="Lato"/>
            </a:endParaRPr>
          </a:p>
          <a:p>
            <a:pPr marL="457200" lvl="0" indent="-317500" algn="l" rtl="0">
              <a:spcBef>
                <a:spcPts val="0"/>
              </a:spcBef>
              <a:spcAft>
                <a:spcPts val="0"/>
              </a:spcAft>
              <a:buSzPts val="1400"/>
              <a:buFont typeface="Lato"/>
              <a:buChar char="●"/>
            </a:pPr>
            <a:r>
              <a:rPr lang="en" b="1">
                <a:latin typeface="Lato"/>
                <a:ea typeface="Lato"/>
                <a:cs typeface="Lato"/>
                <a:sym typeface="Lato"/>
              </a:rPr>
              <a:t>We have reached out to ULM’s SSC and we are planning to start a tutoring partnership— VCOM students tutoring ULM students</a:t>
            </a:r>
            <a:endParaRPr b="1">
              <a:latin typeface="Lato"/>
              <a:ea typeface="Lato"/>
              <a:cs typeface="Lato"/>
              <a:sym typeface="Lato"/>
            </a:endParaRPr>
          </a:p>
          <a:p>
            <a:pPr marL="0" lvl="0" indent="0" algn="l" rtl="0">
              <a:spcBef>
                <a:spcPts val="0"/>
              </a:spcBef>
              <a:spcAft>
                <a:spcPts val="0"/>
              </a:spcAft>
              <a:buNone/>
            </a:pPr>
            <a:endParaRPr b="1">
              <a:latin typeface="Lato"/>
              <a:ea typeface="Lato"/>
              <a:cs typeface="Lato"/>
              <a:sym typeface="Lato"/>
            </a:endParaRPr>
          </a:p>
          <a:p>
            <a:pPr marL="457200" lvl="0" indent="-317500" algn="l" rtl="0">
              <a:spcBef>
                <a:spcPts val="0"/>
              </a:spcBef>
              <a:spcAft>
                <a:spcPts val="0"/>
              </a:spcAft>
              <a:buSzPts val="1400"/>
              <a:buFont typeface="Lato"/>
              <a:buChar char="●"/>
            </a:pPr>
            <a:r>
              <a:rPr lang="en" b="1">
                <a:latin typeface="Lato"/>
                <a:ea typeface="Lato"/>
                <a:cs typeface="Lato"/>
                <a:sym typeface="Lato"/>
              </a:rPr>
              <a:t>We have also reached out to the Premeds at ULM and we are in the works of having a group come to our building for a student lead tour and panel in the Fall</a:t>
            </a:r>
            <a:endParaRPr b="1">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1de797e6680df5fa_5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What’s next?</a:t>
            </a:r>
            <a:endParaRPr/>
          </a:p>
        </p:txBody>
      </p:sp>
      <p:pic>
        <p:nvPicPr>
          <p:cNvPr id="201" name="Google Shape;201;g1de797e6680df5fa_5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29450" y="1853850"/>
            <a:ext cx="3979803" cy="2984852"/>
          </a:xfrm>
          <a:prstGeom prst="rect">
            <a:avLst/>
          </a:prstGeom>
          <a:noFill/>
          <a:ln>
            <a:noFill/>
          </a:ln>
        </p:spPr>
      </p:pic>
      <p:sp>
        <p:nvSpPr>
          <p:cNvPr id="202" name="Google Shape;202;g1de797e6680df5fa_52"/>
          <p:cNvSpPr txBox="1"/>
          <p:nvPr/>
        </p:nvSpPr>
        <p:spPr>
          <a:xfrm>
            <a:off x="4949925" y="1912656"/>
            <a:ext cx="3272400" cy="1454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 b="1">
                <a:latin typeface="Lato"/>
                <a:ea typeface="Lato"/>
                <a:cs typeface="Lato"/>
                <a:sym typeface="Lato"/>
              </a:rPr>
              <a:t>Our next large event</a:t>
            </a:r>
            <a:endParaRPr b="1">
              <a:latin typeface="Lato"/>
              <a:ea typeface="Lato"/>
              <a:cs typeface="Lato"/>
              <a:sym typeface="Lato"/>
            </a:endParaRPr>
          </a:p>
          <a:p>
            <a:pPr marL="0" lvl="0" indent="0" algn="l" rtl="0">
              <a:spcBef>
                <a:spcPts val="0"/>
              </a:spcBef>
              <a:spcAft>
                <a:spcPts val="0"/>
              </a:spcAft>
              <a:buNone/>
            </a:pPr>
            <a:endParaRPr b="1">
              <a:latin typeface="Lato"/>
              <a:ea typeface="Lato"/>
              <a:cs typeface="Lato"/>
              <a:sym typeface="Lato"/>
            </a:endParaRPr>
          </a:p>
          <a:p>
            <a:pPr marL="457200" lvl="0" indent="-317500" algn="l" rtl="0">
              <a:spcBef>
                <a:spcPts val="0"/>
              </a:spcBef>
              <a:spcAft>
                <a:spcPts val="0"/>
              </a:spcAft>
              <a:buSzPts val="1400"/>
              <a:buFont typeface="Lato"/>
              <a:buChar char="●"/>
            </a:pPr>
            <a:r>
              <a:rPr lang="en" b="1">
                <a:latin typeface="Lato"/>
                <a:ea typeface="Lato"/>
                <a:cs typeface="Lato"/>
                <a:sym typeface="Lato"/>
              </a:rPr>
              <a:t>OMSI v OMSII charity game</a:t>
            </a:r>
            <a:endParaRPr b="1">
              <a:latin typeface="Lato"/>
              <a:ea typeface="Lato"/>
              <a:cs typeface="Lato"/>
              <a:sym typeface="Lato"/>
            </a:endParaRPr>
          </a:p>
          <a:p>
            <a:pPr marL="0" lvl="0" indent="0" algn="l" rtl="0">
              <a:spcBef>
                <a:spcPts val="0"/>
              </a:spcBef>
              <a:spcAft>
                <a:spcPts val="0"/>
              </a:spcAft>
              <a:buNone/>
            </a:pPr>
            <a:endParaRPr b="1">
              <a:latin typeface="Lato"/>
              <a:ea typeface="Lato"/>
              <a:cs typeface="Lato"/>
              <a:sym typeface="Lato"/>
            </a:endParaRPr>
          </a:p>
          <a:p>
            <a:pPr marL="457200" lvl="0" indent="-317500" algn="l" rtl="0">
              <a:spcBef>
                <a:spcPts val="0"/>
              </a:spcBef>
              <a:spcAft>
                <a:spcPts val="0"/>
              </a:spcAft>
              <a:buSzPts val="1400"/>
              <a:buFont typeface="Lato"/>
              <a:buChar char="●"/>
            </a:pPr>
            <a:r>
              <a:rPr lang="en" b="1">
                <a:latin typeface="Lato"/>
                <a:ea typeface="Lato"/>
                <a:cs typeface="Lato"/>
                <a:sym typeface="Lato"/>
              </a:rPr>
              <a:t>Each team will be a sponsor of one local charity</a:t>
            </a:r>
            <a:endParaRPr b="1">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10"/>
          <p:cNvPicPr preferRelativeResize="0"/>
          <p:nvPr/>
        </p:nvPicPr>
        <p:blipFill rotWithShape="1">
          <a:blip r:embed="rId3">
            <a:alphaModFix/>
          </a:blip>
          <a:srcRect/>
          <a:stretch/>
        </p:blipFill>
        <p:spPr>
          <a:xfrm>
            <a:off x="3377" y="0"/>
            <a:ext cx="9140624" cy="5143500"/>
          </a:xfrm>
          <a:prstGeom prst="rect">
            <a:avLst/>
          </a:prstGeom>
          <a:noFill/>
          <a:ln>
            <a:noFill/>
          </a:ln>
        </p:spPr>
      </p:pic>
      <p:sp>
        <p:nvSpPr>
          <p:cNvPr id="208" name="Google Shape;208;p10"/>
          <p:cNvSpPr txBox="1">
            <a:spLocks noGrp="1"/>
          </p:cNvSpPr>
          <p:nvPr>
            <p:ph type="title"/>
          </p:nvPr>
        </p:nvSpPr>
        <p:spPr>
          <a:xfrm>
            <a:off x="550125" y="1220825"/>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Chi Chapter- Monroe Branch</a:t>
            </a:r>
            <a:endParaRPr/>
          </a:p>
        </p:txBody>
      </p:sp>
      <p:sp>
        <p:nvSpPr>
          <p:cNvPr id="95" name="Google Shape;95;p2"/>
          <p:cNvSpPr txBox="1">
            <a:spLocks noGrp="1"/>
          </p:cNvSpPr>
          <p:nvPr>
            <p:ph type="body" idx="1"/>
          </p:nvPr>
        </p:nvSpPr>
        <p:spPr>
          <a:xfrm>
            <a:off x="729450" y="2078875"/>
            <a:ext cx="3842400" cy="28359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15000"/>
              </a:lnSpc>
              <a:spcBef>
                <a:spcPts val="0"/>
              </a:spcBef>
              <a:spcAft>
                <a:spcPts val="0"/>
              </a:spcAft>
              <a:buSzPct val="109060"/>
              <a:buNone/>
            </a:pPr>
            <a:r>
              <a:rPr lang="en" sz="4768"/>
              <a:t>Mission Statement:</a:t>
            </a:r>
            <a:endParaRPr sz="4768"/>
          </a:p>
          <a:p>
            <a:pPr marL="0" lvl="0" indent="0" algn="l" rtl="0">
              <a:lnSpc>
                <a:spcPct val="115000"/>
              </a:lnSpc>
              <a:spcBef>
                <a:spcPts val="1200"/>
              </a:spcBef>
              <a:spcAft>
                <a:spcPts val="0"/>
              </a:spcAft>
              <a:buSzPct val="109060"/>
              <a:buNone/>
            </a:pPr>
            <a:r>
              <a:rPr lang="en" sz="4768"/>
              <a:t>Sigma Sigma Phi is an Honorary Osteopathic Service Fraternity. Its objectives and purposes are to further the science of osteopathic medicine and its standards of practice, to improve the scholastic standing and promote a higher degree of fellowship among its students, to bring about a closer relationship and understanding between the student bodies and the officials and members of the faculties of our colleges, and to foster allegiance to the American Osteopathic Association and to perpetuate these principles and the teachings through the maintenance and development of this organization.</a:t>
            </a:r>
            <a:endParaRPr sz="4768"/>
          </a:p>
          <a:p>
            <a:pPr marL="0" lvl="0" indent="0" algn="l" rtl="0">
              <a:lnSpc>
                <a:spcPct val="115000"/>
              </a:lnSpc>
              <a:spcBef>
                <a:spcPts val="1200"/>
              </a:spcBef>
              <a:spcAft>
                <a:spcPts val="0"/>
              </a:spcAft>
              <a:buSzPts val="1300"/>
              <a:buNone/>
            </a:pPr>
            <a:endParaRPr/>
          </a:p>
          <a:p>
            <a:pPr marL="0" lvl="0" indent="0" algn="l" rtl="0">
              <a:lnSpc>
                <a:spcPct val="115000"/>
              </a:lnSpc>
              <a:spcBef>
                <a:spcPts val="1200"/>
              </a:spcBef>
              <a:spcAft>
                <a:spcPts val="0"/>
              </a:spcAft>
              <a:buSzPts val="1300"/>
              <a:buNone/>
            </a:pPr>
            <a:endParaRPr/>
          </a:p>
          <a:p>
            <a:pPr marL="0" lvl="0" indent="0" algn="l" rtl="0">
              <a:lnSpc>
                <a:spcPct val="115000"/>
              </a:lnSpc>
              <a:spcBef>
                <a:spcPts val="1200"/>
              </a:spcBef>
              <a:spcAft>
                <a:spcPts val="1200"/>
              </a:spcAft>
              <a:buSzPts val="1300"/>
              <a:buNone/>
            </a:pPr>
            <a:endParaRPr/>
          </a:p>
        </p:txBody>
      </p:sp>
      <p:pic>
        <p:nvPicPr>
          <p:cNvPr id="96" name="Google Shape;96;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696025" y="899674"/>
            <a:ext cx="2438401" cy="2980249"/>
          </a:xfrm>
          <a:prstGeom prst="rect">
            <a:avLst/>
          </a:prstGeom>
          <a:noFill/>
          <a:ln>
            <a:noFill/>
          </a:ln>
        </p:spPr>
      </p:pic>
      <p:sp>
        <p:nvSpPr>
          <p:cNvPr id="97" name="Google Shape;97;p2"/>
          <p:cNvSpPr txBox="1">
            <a:spLocks noGrp="1"/>
          </p:cNvSpPr>
          <p:nvPr>
            <p:ph type="body" idx="1"/>
          </p:nvPr>
        </p:nvSpPr>
        <p:spPr>
          <a:xfrm>
            <a:off x="5962425" y="3964825"/>
            <a:ext cx="2172000" cy="1026300"/>
          </a:xfrm>
          <a:prstGeom prst="rect">
            <a:avLst/>
          </a:prstGeom>
          <a:noFill/>
          <a:ln>
            <a:noFill/>
          </a:ln>
        </p:spPr>
        <p:txBody>
          <a:bodyPr spcFirstLastPara="1" wrap="square" lIns="91425" tIns="91425" rIns="91425" bIns="91425" anchor="t" anchorCtr="0">
            <a:normAutofit fontScale="62500" lnSpcReduction="20000"/>
          </a:bodyPr>
          <a:lstStyle/>
          <a:p>
            <a:pPr marL="0" lvl="0" indent="0" algn="l" rtl="0">
              <a:lnSpc>
                <a:spcPct val="115000"/>
              </a:lnSpc>
              <a:spcBef>
                <a:spcPts val="0"/>
              </a:spcBef>
              <a:spcAft>
                <a:spcPts val="1200"/>
              </a:spcAft>
              <a:buSzPct val="142857"/>
              <a:buNone/>
            </a:pPr>
            <a:r>
              <a:rPr lang="en"/>
              <a:t>The key symbols (skull, spine, &amp; femur) adorn the fraternity emblem. The emblem itself is shaped in the likeness of a sternum, due to its key role in hematopoiesis, and thus, the origin of our life source &amp; vitality.</a:t>
            </a:r>
            <a:endParaRPr/>
          </a:p>
        </p:txBody>
      </p:sp>
      <p:pic>
        <p:nvPicPr>
          <p:cNvPr id="98" name="Google Shape;98;p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567068" y="505375"/>
            <a:ext cx="576931" cy="813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89890"/>
            <a:ext cx="9144001" cy="5141109"/>
          </a:xfrm>
          <a:prstGeom prst="rect">
            <a:avLst/>
          </a:prstGeom>
          <a:noFill/>
          <a:ln>
            <a:noFill/>
          </a:ln>
        </p:spPr>
      </p:pic>
      <p:sp>
        <p:nvSpPr>
          <p:cNvPr id="104" name="Google Shape;104;p3"/>
          <p:cNvSpPr txBox="1">
            <a:spLocks noGrp="1"/>
          </p:cNvSpPr>
          <p:nvPr>
            <p:ph type="title"/>
          </p:nvPr>
        </p:nvSpPr>
        <p:spPr>
          <a:xfrm>
            <a:off x="476225" y="507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VCOM-Louisiana</a:t>
            </a:r>
            <a:endParaRPr/>
          </a:p>
        </p:txBody>
      </p:sp>
      <p:sp>
        <p:nvSpPr>
          <p:cNvPr id="105" name="Google Shape;105;p3"/>
          <p:cNvSpPr txBox="1">
            <a:spLocks noGrp="1"/>
          </p:cNvSpPr>
          <p:nvPr>
            <p:ph type="body" idx="1"/>
          </p:nvPr>
        </p:nvSpPr>
        <p:spPr>
          <a:xfrm>
            <a:off x="719700" y="1042750"/>
            <a:ext cx="1318800" cy="436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SzPts val="1300"/>
              <a:buNone/>
            </a:pPr>
            <a:r>
              <a:rPr lang="en" sz="1600"/>
              <a:t>Monroe, LA</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Officers</a:t>
            </a:r>
            <a:endParaRPr/>
          </a:p>
        </p:txBody>
      </p:sp>
      <p:sp>
        <p:nvSpPr>
          <p:cNvPr id="111" name="Google Shape;111;p4"/>
          <p:cNvSpPr txBox="1">
            <a:spLocks noGrp="1"/>
          </p:cNvSpPr>
          <p:nvPr>
            <p:ph type="body" idx="1"/>
          </p:nvPr>
        </p:nvSpPr>
        <p:spPr>
          <a:xfrm>
            <a:off x="3385175" y="1360950"/>
            <a:ext cx="7688700" cy="4929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1200"/>
              </a:spcAft>
              <a:buSzPts val="1300"/>
              <a:buNone/>
            </a:pPr>
            <a:r>
              <a:rPr lang="en"/>
              <a:t>Fall 2023-Spring 2024</a:t>
            </a:r>
            <a:endParaRPr/>
          </a:p>
        </p:txBody>
      </p:sp>
      <p:sp>
        <p:nvSpPr>
          <p:cNvPr id="112" name="Google Shape;112;p4"/>
          <p:cNvSpPr txBox="1">
            <a:spLocks noGrp="1"/>
          </p:cNvSpPr>
          <p:nvPr>
            <p:ph type="body" idx="1"/>
          </p:nvPr>
        </p:nvSpPr>
        <p:spPr>
          <a:xfrm>
            <a:off x="873775" y="2078850"/>
            <a:ext cx="7688700" cy="266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300"/>
              <a:buNone/>
            </a:pPr>
            <a:r>
              <a:rPr lang="en" sz="2000" b="1"/>
              <a:t>President: Emilio Cardenal</a:t>
            </a:r>
            <a:endParaRPr sz="2000" b="1"/>
          </a:p>
          <a:p>
            <a:pPr marL="0" lvl="0" indent="0" algn="l" rtl="0">
              <a:lnSpc>
                <a:spcPct val="115000"/>
              </a:lnSpc>
              <a:spcBef>
                <a:spcPts val="0"/>
              </a:spcBef>
              <a:spcAft>
                <a:spcPts val="0"/>
              </a:spcAft>
              <a:buSzPts val="1300"/>
              <a:buNone/>
            </a:pPr>
            <a:r>
              <a:rPr lang="en" sz="2000" b="1"/>
              <a:t>Vice President: Grace Corrier </a:t>
            </a:r>
            <a:endParaRPr sz="2000" b="1"/>
          </a:p>
          <a:p>
            <a:pPr marL="0" lvl="0" indent="0" algn="l" rtl="0">
              <a:lnSpc>
                <a:spcPct val="115000"/>
              </a:lnSpc>
              <a:spcBef>
                <a:spcPts val="0"/>
              </a:spcBef>
              <a:spcAft>
                <a:spcPts val="0"/>
              </a:spcAft>
              <a:buSzPts val="1300"/>
              <a:buNone/>
            </a:pPr>
            <a:r>
              <a:rPr lang="en" sz="2000" b="1"/>
              <a:t>Secretary/Treasurer: Madeline Foreman</a:t>
            </a:r>
            <a:endParaRPr sz="2000" b="1"/>
          </a:p>
          <a:p>
            <a:pPr marL="0" lvl="0" indent="0" algn="l" rtl="0">
              <a:lnSpc>
                <a:spcPct val="115000"/>
              </a:lnSpc>
              <a:spcBef>
                <a:spcPts val="0"/>
              </a:spcBef>
              <a:spcAft>
                <a:spcPts val="0"/>
              </a:spcAft>
              <a:buSzPts val="1300"/>
              <a:buNone/>
            </a:pPr>
            <a:r>
              <a:rPr lang="en" sz="2000" b="1"/>
              <a:t>Community Service Chair: Elizabeth Turnage</a:t>
            </a:r>
            <a:endParaRPr sz="2000" b="1"/>
          </a:p>
          <a:p>
            <a:pPr marL="0" lvl="0" indent="0" algn="l" rtl="0">
              <a:lnSpc>
                <a:spcPct val="115000"/>
              </a:lnSpc>
              <a:spcBef>
                <a:spcPts val="0"/>
              </a:spcBef>
              <a:spcAft>
                <a:spcPts val="0"/>
              </a:spcAft>
              <a:buSzPts val="1300"/>
              <a:buNone/>
            </a:pPr>
            <a:r>
              <a:rPr lang="en" sz="2000" b="1"/>
              <a:t>Boards Chair: Kiara Pankratz</a:t>
            </a:r>
            <a:endParaRPr sz="2000" b="1"/>
          </a:p>
          <a:p>
            <a:pPr marL="0" lvl="0" indent="0" algn="l" rtl="0">
              <a:lnSpc>
                <a:spcPct val="115000"/>
              </a:lnSpc>
              <a:spcBef>
                <a:spcPts val="0"/>
              </a:spcBef>
              <a:spcAft>
                <a:spcPts val="0"/>
              </a:spcAft>
              <a:buSzPts val="1300"/>
              <a:buNone/>
            </a:pPr>
            <a:r>
              <a:rPr lang="en" sz="2000" b="1"/>
              <a:t>Social/Merch Chair: Claire Daigrepont and Emily Gioe</a:t>
            </a:r>
            <a:endParaRPr sz="2000" b="1"/>
          </a:p>
        </p:txBody>
      </p:sp>
      <p:pic>
        <p:nvPicPr>
          <p:cNvPr id="113" name="Google Shape;113;p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567068" y="505375"/>
            <a:ext cx="576931" cy="813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Faculty Advisor</a:t>
            </a:r>
            <a:endParaRPr/>
          </a:p>
        </p:txBody>
      </p:sp>
      <p:sp>
        <p:nvSpPr>
          <p:cNvPr id="119" name="Google Shape;119;p5"/>
          <p:cNvSpPr txBox="1">
            <a:spLocks noGrp="1"/>
          </p:cNvSpPr>
          <p:nvPr>
            <p:ph type="body" idx="1"/>
          </p:nvPr>
        </p:nvSpPr>
        <p:spPr>
          <a:xfrm>
            <a:off x="4521475" y="3742275"/>
            <a:ext cx="3045300" cy="125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300"/>
              <a:buNone/>
            </a:pPr>
            <a:r>
              <a:rPr lang="en" sz="1100"/>
              <a:t>Ray Morrison, DO</a:t>
            </a:r>
            <a:endParaRPr sz="1100"/>
          </a:p>
          <a:p>
            <a:pPr marL="0" lvl="0" indent="0" algn="l" rtl="0">
              <a:lnSpc>
                <a:spcPct val="125000"/>
              </a:lnSpc>
              <a:spcBef>
                <a:spcPts val="1200"/>
              </a:spcBef>
              <a:spcAft>
                <a:spcPts val="0"/>
              </a:spcAft>
              <a:buSzPts val="1300"/>
              <a:buNone/>
            </a:pPr>
            <a:r>
              <a:rPr lang="en" sz="1100"/>
              <a:t>Associate Vice President for College Development and Advancement in the Louisiana Region</a:t>
            </a:r>
            <a:endParaRPr sz="1100"/>
          </a:p>
          <a:p>
            <a:pPr marL="0" lvl="0" indent="0" algn="l" rtl="0">
              <a:lnSpc>
                <a:spcPct val="125000"/>
              </a:lnSpc>
              <a:spcBef>
                <a:spcPts val="0"/>
              </a:spcBef>
              <a:spcAft>
                <a:spcPts val="0"/>
              </a:spcAft>
              <a:buSzPts val="1300"/>
              <a:buNone/>
            </a:pPr>
            <a:r>
              <a:rPr lang="en" sz="1100"/>
              <a:t>Dean Emeritus</a:t>
            </a:r>
            <a:endParaRPr sz="1100"/>
          </a:p>
          <a:p>
            <a:pPr marL="0" lvl="0" indent="0" algn="l" rtl="0">
              <a:lnSpc>
                <a:spcPct val="115000"/>
              </a:lnSpc>
              <a:spcBef>
                <a:spcPts val="0"/>
              </a:spcBef>
              <a:spcAft>
                <a:spcPts val="1200"/>
              </a:spcAft>
              <a:buSzPts val="1300"/>
              <a:buNone/>
            </a:pPr>
            <a:endParaRPr/>
          </a:p>
        </p:txBody>
      </p:sp>
      <p:pic>
        <p:nvPicPr>
          <p:cNvPr id="120" name="Google Shape;120;p5"/>
          <p:cNvPicPr preferRelativeResize="0"/>
          <p:nvPr/>
        </p:nvPicPr>
        <p:blipFill rotWithShape="1">
          <a:blip r:embed="rId3" cstate="screen">
            <a:alphaModFix/>
            <a:extLst>
              <a:ext uri="{28A0092B-C50C-407E-A947-70E740481C1C}">
                <a14:useLocalDpi xmlns:a14="http://schemas.microsoft.com/office/drawing/2010/main"/>
              </a:ext>
            </a:extLst>
          </a:blip>
          <a:srcRect t="4100" b="-4100"/>
          <a:stretch/>
        </p:blipFill>
        <p:spPr>
          <a:xfrm>
            <a:off x="4572000" y="883700"/>
            <a:ext cx="2132036" cy="2984851"/>
          </a:xfrm>
          <a:prstGeom prst="rect">
            <a:avLst/>
          </a:prstGeom>
          <a:noFill/>
          <a:ln>
            <a:noFill/>
          </a:ln>
        </p:spPr>
      </p:pic>
      <p:pic>
        <p:nvPicPr>
          <p:cNvPr id="121" name="Google Shape;121;p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567068" y="505375"/>
            <a:ext cx="576931" cy="813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Membership Criteria:</a:t>
            </a:r>
            <a:endParaRPr/>
          </a:p>
        </p:txBody>
      </p:sp>
      <p:sp>
        <p:nvSpPr>
          <p:cNvPr id="127" name="Google Shape;127;p6"/>
          <p:cNvSpPr txBox="1">
            <a:spLocks noGrp="1"/>
          </p:cNvSpPr>
          <p:nvPr>
            <p:ph type="body" idx="1"/>
          </p:nvPr>
        </p:nvSpPr>
        <p:spPr>
          <a:xfrm>
            <a:off x="729450" y="2078875"/>
            <a:ext cx="7987500" cy="3064500"/>
          </a:xfrm>
          <a:prstGeom prst="rect">
            <a:avLst/>
          </a:prstGeom>
          <a:noFill/>
          <a:ln>
            <a:noFill/>
          </a:ln>
        </p:spPr>
        <p:txBody>
          <a:bodyPr spcFirstLastPara="1" wrap="square" lIns="91425" tIns="91425" rIns="91425" bIns="91425" anchor="t" anchorCtr="0">
            <a:normAutofit fontScale="47500" lnSpcReduction="10000"/>
          </a:bodyPr>
          <a:lstStyle/>
          <a:p>
            <a:pPr marL="0" lvl="0" indent="0" algn="l" rtl="0">
              <a:lnSpc>
                <a:spcPct val="115000"/>
              </a:lnSpc>
              <a:spcBef>
                <a:spcPts val="0"/>
              </a:spcBef>
              <a:spcAft>
                <a:spcPts val="0"/>
              </a:spcAft>
              <a:buSzPct val="81250"/>
              <a:buNone/>
            </a:pPr>
            <a:r>
              <a:rPr lang="en" sz="4000"/>
              <a:t>Our criteria for invitation are currently: </a:t>
            </a:r>
            <a:endParaRPr sz="4000"/>
          </a:p>
          <a:p>
            <a:pPr marL="457200" lvl="0" indent="-330200" algn="l" rtl="0">
              <a:lnSpc>
                <a:spcPct val="115000"/>
              </a:lnSpc>
              <a:spcBef>
                <a:spcPts val="1200"/>
              </a:spcBef>
              <a:spcAft>
                <a:spcPts val="0"/>
              </a:spcAft>
              <a:buSzPct val="100000"/>
              <a:buChar char="●"/>
            </a:pPr>
            <a:r>
              <a:rPr lang="en" sz="4000"/>
              <a:t>Must have a 3.8 GPA or higher at VCOM at end of the 3rd or 7th blocks </a:t>
            </a:r>
            <a:endParaRPr sz="4000"/>
          </a:p>
          <a:p>
            <a:pPr marL="457200" lvl="0" indent="-330200" algn="l" rtl="0">
              <a:lnSpc>
                <a:spcPct val="115000"/>
              </a:lnSpc>
              <a:spcBef>
                <a:spcPts val="0"/>
              </a:spcBef>
              <a:spcAft>
                <a:spcPts val="0"/>
              </a:spcAft>
              <a:buSzPct val="100000"/>
              <a:buChar char="●"/>
            </a:pPr>
            <a:r>
              <a:rPr lang="en" sz="4000"/>
              <a:t>Must have no current or pending academic deficiencies </a:t>
            </a:r>
            <a:endParaRPr sz="4000"/>
          </a:p>
          <a:p>
            <a:pPr marL="457200" lvl="0" indent="-330200" algn="l" rtl="0">
              <a:lnSpc>
                <a:spcPct val="115000"/>
              </a:lnSpc>
              <a:spcBef>
                <a:spcPts val="0"/>
              </a:spcBef>
              <a:spcAft>
                <a:spcPts val="0"/>
              </a:spcAft>
              <a:buSzPct val="100000"/>
              <a:buChar char="●"/>
            </a:pPr>
            <a:r>
              <a:rPr lang="en" sz="4000"/>
              <a:t>Must be considered in good standing with VCOM </a:t>
            </a:r>
            <a:endParaRPr sz="4000"/>
          </a:p>
          <a:p>
            <a:pPr marL="914400" lvl="1" indent="-330200" algn="l" rtl="0">
              <a:lnSpc>
                <a:spcPct val="115000"/>
              </a:lnSpc>
              <a:spcBef>
                <a:spcPts val="0"/>
              </a:spcBef>
              <a:spcAft>
                <a:spcPts val="0"/>
              </a:spcAft>
              <a:buSzPct val="100000"/>
              <a:buChar char="○"/>
            </a:pPr>
            <a:r>
              <a:rPr lang="en" sz="4000"/>
              <a:t>e.g., no current or pending behavioral infractions, no academic probation, etc. </a:t>
            </a:r>
            <a:endParaRPr sz="4000"/>
          </a:p>
          <a:p>
            <a:pPr marL="457200" lvl="0" indent="-330200" algn="l" rtl="0">
              <a:lnSpc>
                <a:spcPct val="115000"/>
              </a:lnSpc>
              <a:spcBef>
                <a:spcPts val="0"/>
              </a:spcBef>
              <a:spcAft>
                <a:spcPts val="0"/>
              </a:spcAft>
              <a:buSzPct val="100000"/>
              <a:buChar char="●"/>
            </a:pPr>
            <a:r>
              <a:rPr lang="en" sz="4000"/>
              <a:t>Must be willing to provide advice or counsel to other medical students or potential medical students on the values and benefits of being an osteopathic physician </a:t>
            </a:r>
            <a:endParaRPr sz="4000"/>
          </a:p>
          <a:p>
            <a:pPr marL="0" lvl="0" indent="0" algn="l" rtl="0">
              <a:lnSpc>
                <a:spcPct val="115000"/>
              </a:lnSpc>
              <a:spcBef>
                <a:spcPts val="1200"/>
              </a:spcBef>
              <a:spcAft>
                <a:spcPts val="0"/>
              </a:spcAft>
              <a:buSzPct val="250000"/>
              <a:buNone/>
            </a:pPr>
            <a:endParaRPr/>
          </a:p>
          <a:p>
            <a:pPr marL="0" lvl="0" indent="0" algn="l" rtl="0">
              <a:lnSpc>
                <a:spcPct val="115000"/>
              </a:lnSpc>
              <a:spcBef>
                <a:spcPts val="1200"/>
              </a:spcBef>
              <a:spcAft>
                <a:spcPts val="1200"/>
              </a:spcAft>
              <a:buSzPct val="250000"/>
              <a:buNone/>
            </a:pPr>
            <a:endParaRPr/>
          </a:p>
        </p:txBody>
      </p:sp>
      <p:pic>
        <p:nvPicPr>
          <p:cNvPr id="128" name="Google Shape;128;p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567068" y="505375"/>
            <a:ext cx="576931" cy="813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Requirements to Maintain Membership:</a:t>
            </a:r>
            <a:endParaRPr/>
          </a:p>
        </p:txBody>
      </p:sp>
      <p:sp>
        <p:nvSpPr>
          <p:cNvPr id="134" name="Google Shape;134;p7"/>
          <p:cNvSpPr txBox="1">
            <a:spLocks noGrp="1"/>
          </p:cNvSpPr>
          <p:nvPr>
            <p:ph type="body" idx="1"/>
          </p:nvPr>
        </p:nvSpPr>
        <p:spPr>
          <a:xfrm>
            <a:off x="729450" y="2078875"/>
            <a:ext cx="7337100" cy="2571300"/>
          </a:xfrm>
          <a:prstGeom prst="rect">
            <a:avLst/>
          </a:prstGeom>
          <a:noFill/>
          <a:ln>
            <a:noFill/>
          </a:ln>
        </p:spPr>
        <p:txBody>
          <a:bodyPr spcFirstLastPara="1" wrap="square" lIns="91425" tIns="91425" rIns="91425" bIns="91425" anchor="t" anchorCtr="0">
            <a:normAutofit fontScale="62500" lnSpcReduction="20000"/>
          </a:bodyPr>
          <a:lstStyle/>
          <a:p>
            <a:pPr marL="457200" lvl="0" indent="-328167" algn="l" rtl="0">
              <a:lnSpc>
                <a:spcPct val="200000"/>
              </a:lnSpc>
              <a:spcBef>
                <a:spcPts val="0"/>
              </a:spcBef>
              <a:spcAft>
                <a:spcPts val="0"/>
              </a:spcAft>
              <a:buSzPct val="100000"/>
              <a:buChar char="●"/>
            </a:pPr>
            <a:r>
              <a:rPr lang="en" sz="3300"/>
              <a:t>Maintain GPA – 3.65</a:t>
            </a:r>
            <a:endParaRPr sz="3300"/>
          </a:p>
          <a:p>
            <a:pPr marL="457200" lvl="0" indent="-328167" algn="l" rtl="0">
              <a:lnSpc>
                <a:spcPct val="200000"/>
              </a:lnSpc>
              <a:spcBef>
                <a:spcPts val="0"/>
              </a:spcBef>
              <a:spcAft>
                <a:spcPts val="0"/>
              </a:spcAft>
              <a:buSzPct val="100000"/>
              <a:buChar char="●"/>
            </a:pPr>
            <a:r>
              <a:rPr lang="en" sz="3300"/>
              <a:t> Required Service Hours</a:t>
            </a:r>
            <a:endParaRPr sz="3300"/>
          </a:p>
          <a:p>
            <a:pPr marL="914400" lvl="1" indent="-328167" algn="l" rtl="0">
              <a:lnSpc>
                <a:spcPct val="200000"/>
              </a:lnSpc>
              <a:spcBef>
                <a:spcPts val="0"/>
              </a:spcBef>
              <a:spcAft>
                <a:spcPts val="0"/>
              </a:spcAft>
              <a:buSzPct val="100000"/>
              <a:buChar char="○"/>
            </a:pPr>
            <a:r>
              <a:rPr lang="en" sz="3300"/>
              <a:t>10 hours/year</a:t>
            </a:r>
            <a:endParaRPr sz="3300"/>
          </a:p>
          <a:p>
            <a:pPr marL="457200" lvl="0" indent="-328167" algn="l" rtl="0">
              <a:lnSpc>
                <a:spcPct val="200000"/>
              </a:lnSpc>
              <a:spcBef>
                <a:spcPts val="0"/>
              </a:spcBef>
              <a:spcAft>
                <a:spcPts val="0"/>
              </a:spcAft>
              <a:buSzPct val="100000"/>
              <a:buChar char="●"/>
            </a:pPr>
            <a:r>
              <a:rPr lang="en" sz="3300"/>
              <a:t>Must attend SSP events and member meetings</a:t>
            </a:r>
            <a:endParaRPr sz="3300"/>
          </a:p>
          <a:p>
            <a:pPr marL="0" lvl="0" indent="0" algn="l" rtl="0">
              <a:lnSpc>
                <a:spcPct val="115000"/>
              </a:lnSpc>
              <a:spcBef>
                <a:spcPts val="1200"/>
              </a:spcBef>
              <a:spcAft>
                <a:spcPts val="0"/>
              </a:spcAft>
              <a:buSzPct val="210526"/>
              <a:buNone/>
            </a:pPr>
            <a:endParaRPr/>
          </a:p>
          <a:p>
            <a:pPr marL="0" lvl="0" indent="0" algn="l" rtl="0">
              <a:lnSpc>
                <a:spcPct val="115000"/>
              </a:lnSpc>
              <a:spcBef>
                <a:spcPts val="1200"/>
              </a:spcBef>
              <a:spcAft>
                <a:spcPts val="1200"/>
              </a:spcAft>
              <a:buSzPct val="210526"/>
              <a:buNone/>
            </a:pPr>
            <a:endParaRPr/>
          </a:p>
        </p:txBody>
      </p:sp>
      <p:pic>
        <p:nvPicPr>
          <p:cNvPr id="135" name="Google Shape;135;p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567068" y="505375"/>
            <a:ext cx="576931" cy="813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727650" y="12534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Chapter Involvement</a:t>
            </a:r>
            <a:endParaRPr/>
          </a:p>
        </p:txBody>
      </p:sp>
      <p:pic>
        <p:nvPicPr>
          <p:cNvPr id="141" name="Google Shape;141;p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567068" y="505375"/>
            <a:ext cx="576931" cy="813275"/>
          </a:xfrm>
          <a:prstGeom prst="rect">
            <a:avLst/>
          </a:prstGeom>
          <a:noFill/>
          <a:ln>
            <a:noFill/>
          </a:ln>
        </p:spPr>
      </p:pic>
      <p:pic>
        <p:nvPicPr>
          <p:cNvPr id="142" name="Google Shape;142;p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52400" y="1941050"/>
            <a:ext cx="4066736" cy="3050052"/>
          </a:xfrm>
          <a:prstGeom prst="rect">
            <a:avLst/>
          </a:prstGeom>
          <a:noFill/>
          <a:ln>
            <a:noFill/>
          </a:ln>
        </p:spPr>
      </p:pic>
      <p:pic>
        <p:nvPicPr>
          <p:cNvPr id="143" name="Google Shape;143;p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219116" y="1941048"/>
            <a:ext cx="1801367" cy="3202450"/>
          </a:xfrm>
          <a:prstGeom prst="rect">
            <a:avLst/>
          </a:prstGeom>
          <a:noFill/>
          <a:ln>
            <a:noFill/>
          </a:ln>
        </p:spPr>
      </p:pic>
      <p:sp>
        <p:nvSpPr>
          <p:cNvPr id="144" name="Google Shape;144;p8"/>
          <p:cNvSpPr txBox="1"/>
          <p:nvPr/>
        </p:nvSpPr>
        <p:spPr>
          <a:xfrm>
            <a:off x="6379175" y="1941050"/>
            <a:ext cx="2317800" cy="19164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SzPts val="1900"/>
              <a:buFont typeface="Lato"/>
              <a:buChar char="●"/>
            </a:pPr>
            <a:r>
              <a:rPr lang="en" sz="1900" b="1">
                <a:latin typeface="Lato"/>
                <a:ea typeface="Lato"/>
                <a:cs typeface="Lato"/>
                <a:sym typeface="Lato"/>
              </a:rPr>
              <a:t>Started out with a social at a local restaurant for any student at VCOM</a:t>
            </a:r>
            <a:endParaRPr sz="1900" b="1">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9"/>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Chapter Involvement</a:t>
            </a:r>
            <a:endParaRPr/>
          </a:p>
        </p:txBody>
      </p:sp>
      <p:pic>
        <p:nvPicPr>
          <p:cNvPr id="150" name="Google Shape;150;p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567068" y="505375"/>
            <a:ext cx="576931" cy="813275"/>
          </a:xfrm>
          <a:prstGeom prst="rect">
            <a:avLst/>
          </a:prstGeom>
          <a:noFill/>
          <a:ln>
            <a:noFill/>
          </a:ln>
        </p:spPr>
      </p:pic>
      <p:pic>
        <p:nvPicPr>
          <p:cNvPr id="151" name="Google Shape;151;p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295076" y="2006250"/>
            <a:ext cx="3325673" cy="2984850"/>
          </a:xfrm>
          <a:prstGeom prst="rect">
            <a:avLst/>
          </a:prstGeom>
          <a:noFill/>
          <a:ln>
            <a:noFill/>
          </a:ln>
        </p:spPr>
      </p:pic>
      <p:pic>
        <p:nvPicPr>
          <p:cNvPr id="152" name="Google Shape;152;p9"/>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7639" y="2006239"/>
            <a:ext cx="4343393" cy="2984850"/>
          </a:xfrm>
          <a:prstGeom prst="rect">
            <a:avLst/>
          </a:prstGeom>
          <a:noFill/>
          <a:ln>
            <a:noFill/>
          </a:ln>
        </p:spPr>
      </p:pic>
      <p:sp>
        <p:nvSpPr>
          <p:cNvPr id="153" name="Google Shape;153;p9"/>
          <p:cNvSpPr txBox="1"/>
          <p:nvPr/>
        </p:nvSpPr>
        <p:spPr>
          <a:xfrm>
            <a:off x="6144869" y="2006250"/>
            <a:ext cx="2063400" cy="1182900"/>
          </a:xfrm>
          <a:prstGeom prst="rect">
            <a:avLst/>
          </a:prstGeom>
          <a:noFill/>
          <a:ln>
            <a:noFill/>
          </a:ln>
        </p:spPr>
        <p:txBody>
          <a:bodyPr spcFirstLastPara="1" wrap="square" lIns="91425" tIns="91425" rIns="91425" bIns="91425" anchor="b" anchorCtr="0">
            <a:noAutofit/>
          </a:bodyPr>
          <a:lstStyle/>
          <a:p>
            <a:pPr marL="457200" lvl="0" indent="-317500" algn="l" rtl="0">
              <a:lnSpc>
                <a:spcPct val="100000"/>
              </a:lnSpc>
              <a:spcBef>
                <a:spcPts val="0"/>
              </a:spcBef>
              <a:spcAft>
                <a:spcPts val="0"/>
              </a:spcAft>
              <a:buSzPts val="1400"/>
              <a:buFont typeface="Lato"/>
              <a:buChar char="●"/>
            </a:pPr>
            <a:r>
              <a:rPr lang="en" b="1">
                <a:latin typeface="Lato"/>
                <a:ea typeface="Lato"/>
                <a:cs typeface="Lato"/>
                <a:sym typeface="Lato"/>
              </a:rPr>
              <a:t>Created two new merch items.</a:t>
            </a:r>
            <a:endParaRPr b="1">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 b="1">
                <a:latin typeface="Lato"/>
                <a:ea typeface="Lato"/>
                <a:cs typeface="Lato"/>
                <a:sym typeface="Lato"/>
              </a:rPr>
              <a:t>First one has sold fantastically well. </a:t>
            </a:r>
            <a:endParaRPr b="1">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 b="1">
                <a:latin typeface="Lato"/>
                <a:ea typeface="Lato"/>
                <a:cs typeface="Lato"/>
                <a:sym typeface="Lato"/>
              </a:rPr>
              <a:t>Second one tbd. </a:t>
            </a:r>
            <a:endParaRPr b="1">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514</Words>
  <Application>Microsoft Office PowerPoint</Application>
  <PresentationFormat>On-screen Show (16:9)</PresentationFormat>
  <Paragraphs>63</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Lato</vt:lpstr>
      <vt:lpstr>Raleway</vt:lpstr>
      <vt:lpstr>Streamline</vt:lpstr>
      <vt:lpstr>Edward Via College of Osteopathic Medicine</vt:lpstr>
      <vt:lpstr>Chi Chapter- Monroe Branch</vt:lpstr>
      <vt:lpstr>VCOM-Louisiana</vt:lpstr>
      <vt:lpstr>Officers</vt:lpstr>
      <vt:lpstr>Faculty Advisor</vt:lpstr>
      <vt:lpstr>Membership Criteria:</vt:lpstr>
      <vt:lpstr>Requirements to Maintain Membership:</vt:lpstr>
      <vt:lpstr>Chapter Involvement</vt:lpstr>
      <vt:lpstr>Chapter Involvement</vt:lpstr>
      <vt:lpstr>Chapter Involvement </vt:lpstr>
      <vt:lpstr>Chapter Involvement </vt:lpstr>
      <vt:lpstr>PowerPoint Presentation</vt:lpstr>
      <vt:lpstr>Chapter Involvement </vt:lpstr>
      <vt:lpstr>What’s next?</vt:lpstr>
      <vt:lpstr>What’s next?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Edward Via College of Osteopathic Medicine</dc:title>
  <cp:lastModifiedBy>Michael Whit</cp:lastModifiedBy>
  <cp:revision>1</cp:revision>
  <dcterms:modified xsi:type="dcterms:W3CDTF">2023-09-07T14:29:43Z</dcterms:modified>
</cp:coreProperties>
</file>