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75" r:id="rId11"/>
    <p:sldId id="277" r:id="rId12"/>
    <p:sldId id="272" r:id="rId13"/>
    <p:sldId id="273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8"/>
    <p:restoredTop sz="94286"/>
  </p:normalViewPr>
  <p:slideViewPr>
    <p:cSldViewPr snapToGrid="0" snapToObjects="1">
      <p:cViewPr varScale="1">
        <p:scale>
          <a:sx n="120" d="100"/>
          <a:sy n="120" d="100"/>
        </p:scale>
        <p:origin x="1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5161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147" y="640678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.png" descr="pwrpntop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2514600" y="3505200"/>
            <a:ext cx="6629400" cy="1736725"/>
          </a:xfrm>
          <a:prstGeom prst="rect">
            <a:avLst/>
          </a:prstGeom>
        </p:spPr>
        <p:txBody>
          <a:bodyPr/>
          <a:lstStyle/>
          <a:p>
            <a:pPr algn="r">
              <a:defRPr sz="3200"/>
            </a:pPr>
            <a:br/>
            <a:r>
              <a:rPr>
                <a:latin typeface="Adobe Caslon Pro Bold"/>
                <a:ea typeface="Adobe Caslon Pro Bold"/>
                <a:cs typeface="Adobe Caslon Pro Bold"/>
                <a:sym typeface="Adobe Caslon Pro Bold"/>
              </a:rPr>
              <a:t>Midwestern University </a:t>
            </a:r>
            <a:br>
              <a:rPr>
                <a:latin typeface="Adobe Caslon Pro Bold"/>
                <a:ea typeface="Adobe Caslon Pro Bold"/>
                <a:cs typeface="Adobe Caslon Pro Bold"/>
                <a:sym typeface="Adobe Caslon Pro Bold"/>
              </a:rPr>
            </a:br>
            <a:r>
              <a:rPr sz="2000">
                <a:latin typeface="Adobe Caslon Pro Bold"/>
                <a:ea typeface="Adobe Caslon Pro Bold"/>
                <a:cs typeface="Adobe Caslon Pro Bold"/>
                <a:sym typeface="Adobe Caslon Pro Bold"/>
              </a:rPr>
              <a:t>Chicago College of Osteopathic Medicine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ubTitle" sz="quarter" idx="1"/>
          </p:nvPr>
        </p:nvSpPr>
        <p:spPr>
          <a:xfrm>
            <a:off x="2590800" y="5334000"/>
            <a:ext cx="6400800" cy="175260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400"/>
              </a:spcBef>
              <a:defRPr sz="2000">
                <a:latin typeface="Adobe Caslon Pro Bold"/>
                <a:ea typeface="Adobe Caslon Pro Bold"/>
                <a:cs typeface="Adobe Caslon Pro Bold"/>
                <a:sym typeface="Adobe Caslon Pro Bold"/>
              </a:defRPr>
            </a:pPr>
            <a:r>
              <a:rPr lang="en-US" sz="2000" dirty="0"/>
              <a:t>Grayson Roth</a:t>
            </a:r>
            <a:endParaRPr sz="2400" dirty="0"/>
          </a:p>
          <a:p>
            <a:pPr algn="r">
              <a:spcBef>
                <a:spcPts val="400"/>
              </a:spcBef>
              <a:defRPr sz="2000">
                <a:latin typeface="Adobe Caslon Pro Bold"/>
                <a:ea typeface="Adobe Caslon Pro Bold"/>
                <a:cs typeface="Adobe Caslon Pro Bold"/>
                <a:sym typeface="Adobe Caslon Pro Bold"/>
              </a:defRPr>
            </a:pPr>
            <a:r>
              <a:rPr lang="en-US" dirty="0"/>
              <a:t> Chapter </a:t>
            </a:r>
            <a:r>
              <a:rPr dirty="0"/>
              <a:t>President</a:t>
            </a:r>
            <a:r>
              <a:rPr lang="en-US" dirty="0"/>
              <a:t>,</a:t>
            </a:r>
            <a:r>
              <a:rPr dirty="0"/>
              <a:t> </a:t>
            </a:r>
            <a:r>
              <a:rPr lang="en-US" dirty="0"/>
              <a:t>2023-2024</a:t>
            </a:r>
            <a:r>
              <a:rPr dirty="0"/>
              <a:t> </a:t>
            </a:r>
          </a:p>
          <a:p>
            <a:r>
              <a:rPr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Learn to Be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pic>
        <p:nvPicPr>
          <p:cNvPr id="3" name="Picture 2" descr="A white background with blue drawings&#10;&#10;Description automatically generated">
            <a:extLst>
              <a:ext uri="{FF2B5EF4-FFF2-40B4-BE49-F238E27FC236}">
                <a16:creationId xmlns:a16="http://schemas.microsoft.com/office/drawing/2014/main" id="{7EA17858-11BC-FE9C-0651-8F7FADB7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35" y="2147453"/>
            <a:ext cx="5857400" cy="3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19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Learn to Be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FB69A-6EBF-0D78-7949-D528D5617DC4}"/>
              </a:ext>
            </a:extLst>
          </p:cNvPr>
          <p:cNvSpPr txBox="1"/>
          <p:nvPr/>
        </p:nvSpPr>
        <p:spPr>
          <a:xfrm>
            <a:off x="459971" y="2991985"/>
            <a:ext cx="8493529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Book" panose="02000503020000020003" pitchFamily="2" charset="0"/>
                <a:sym typeface="Calibri"/>
              </a:rPr>
              <a:t>Supportin</a:t>
            </a:r>
            <a:r>
              <a:rPr lang="en-US" sz="2000" dirty="0">
                <a:latin typeface="Avenir Book" panose="02000503020000020003" pitchFamily="2" charset="0"/>
              </a:rPr>
              <a:t>g the mission that “all kids should have access to a great education- not just those who families can afford one”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venir Book" panose="02000503020000020003" pitchFamily="2" charset="0"/>
              </a:rPr>
              <a:t>Student mentorship proving to be most valuable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venir Book" panose="02000503020000020003" pitchFamily="2" charset="0"/>
              </a:rPr>
              <a:t>SSP members have flexibility to set their own schedule, choose any grade or subject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venir Book" panose="02000503020000020003" pitchFamily="2" charset="0"/>
              </a:rPr>
              <a:t>M3 and M4 members able to actively participate remotely while away on rotations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venir Book" panose="02000503020000020003" pitchFamily="2" charset="0"/>
              </a:rPr>
              <a:t>Outstanding turnout for 2023 informational meeting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Avenir Book" panose="02000503020000020003" pitchFamily="2" charset="0"/>
              </a:rPr>
              <a:t>Looking forward to expanding involvement </a:t>
            </a:r>
          </a:p>
        </p:txBody>
      </p:sp>
    </p:spTree>
    <p:extLst>
      <p:ext uri="{BB962C8B-B14F-4D97-AF65-F5344CB8AC3E}">
        <p14:creationId xmlns:p14="http://schemas.microsoft.com/office/powerpoint/2010/main" val="28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z="32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Service Opportunity Spreadsheet</a:t>
            </a:r>
            <a:endParaRPr sz="32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2209800" y="1981200"/>
            <a:ext cx="6248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7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List of service opportunities that chapter members are involved in</a:t>
            </a:r>
          </a:p>
          <a:p>
            <a:pPr lvl="1" defTabSz="44348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7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Makes search seem less daunting, more approachable</a:t>
            </a:r>
          </a:p>
          <a:p>
            <a:pPr lvl="1" defTabSz="44348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7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Encourages active participation </a:t>
            </a:r>
          </a:p>
          <a:p>
            <a:pPr lvl="1" defTabSz="44348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7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Convenient perk for members</a:t>
            </a:r>
          </a:p>
          <a:p>
            <a:pPr defTabSz="44348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7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List available to all members of Epsilon Chapter</a:t>
            </a:r>
          </a:p>
        </p:txBody>
      </p:sp>
    </p:spTree>
    <p:extLst>
      <p:ext uri="{BB962C8B-B14F-4D97-AF65-F5344CB8AC3E}">
        <p14:creationId xmlns:p14="http://schemas.microsoft.com/office/powerpoint/2010/main" val="38886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Goals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2216399" y="1738789"/>
            <a:ext cx="5835220" cy="51192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0604" indent="-260604" defTabSz="347472">
              <a:lnSpc>
                <a:spcPct val="90000"/>
              </a:lnSpc>
              <a:spcBef>
                <a:spcPts val="500"/>
              </a:spcBef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Create a precedent for academic success that is centered around an encouraging, positive outlook</a:t>
            </a:r>
          </a:p>
          <a:p>
            <a:pPr marL="260604" indent="-260604" defTabSz="347472">
              <a:lnSpc>
                <a:spcPct val="90000"/>
              </a:lnSpc>
              <a:spcBef>
                <a:spcPts val="500"/>
              </a:spcBef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Coordinate an event with other honor societies on campus to foster interprofessional networking and relationships </a:t>
            </a:r>
          </a:p>
          <a:p>
            <a:pPr marL="260604" indent="-260604" defTabSz="347472">
              <a:lnSpc>
                <a:spcPct val="90000"/>
              </a:lnSpc>
              <a:spcBef>
                <a:spcPts val="500"/>
              </a:spcBef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Actively search for group service opportunities so members can develop meaningful friendships </a:t>
            </a:r>
          </a:p>
          <a:p>
            <a:pPr marL="260604" indent="-260604" defTabSz="347472">
              <a:lnSpc>
                <a:spcPct val="90000"/>
              </a:lnSpc>
              <a:spcBef>
                <a:spcPts val="500"/>
              </a:spcBef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Advocate for Sigma Sigma Phi on campus and increase chapter size</a:t>
            </a:r>
            <a:endParaRPr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77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Contact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266700" y="1166017"/>
            <a:ext cx="8229601" cy="4525965"/>
          </a:xfrm>
          <a:prstGeom prst="rect">
            <a:avLst/>
          </a:prstGeom>
        </p:spPr>
        <p:txBody>
          <a:bodyPr/>
          <a:lstStyle/>
          <a:p>
            <a:pPr marL="267461" indent="-267461" defTabSz="356615">
              <a:spcBef>
                <a:spcPts val="500"/>
              </a:spcBef>
              <a:defRPr sz="2400"/>
            </a:pPr>
            <a:endParaRPr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  <a:p>
            <a:pPr marL="267461" indent="-267461" defTabSz="356615">
              <a:spcBef>
                <a:spcPts val="500"/>
              </a:spcBef>
              <a:defRPr sz="2400"/>
            </a:pPr>
            <a:endParaRPr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  <a:p>
            <a:pPr marL="267461" indent="-267461" defTabSz="356615">
              <a:spcBef>
                <a:spcPts val="500"/>
              </a:spcBef>
              <a:defRPr sz="2400"/>
            </a:pPr>
            <a:endParaRPr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  <a:p>
            <a:pPr marL="267461" indent="-267461" algn="ctr" defTabSz="356615">
              <a:spcBef>
                <a:spcPts val="500"/>
              </a:spcBef>
              <a:buSzTx/>
              <a:buNone/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Chapter President, Grayson Roth</a:t>
            </a:r>
          </a:p>
          <a:p>
            <a:pPr marL="267461" indent="-267461" algn="ctr" defTabSz="356615">
              <a:spcBef>
                <a:spcPts val="500"/>
              </a:spcBef>
              <a:buSzTx/>
              <a:buNone/>
              <a:defRPr sz="2400"/>
            </a:pPr>
            <a:r>
              <a:rPr lang="en-US" dirty="0" err="1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grayson.roth@midwestern.edu</a:t>
            </a:r>
            <a:endParaRPr lang="en-US" dirty="0">
              <a:latin typeface="Avenir Next" panose="020B0503020202020204" pitchFamily="34" charset="0"/>
              <a:ea typeface="Helvetica Neue" panose="02000503000000020004" pitchFamily="2"/>
              <a:cs typeface="+mn-cs"/>
            </a:endParaRPr>
          </a:p>
          <a:p>
            <a:pPr marL="267461" indent="-267461" algn="ctr" defTabSz="356615">
              <a:spcBef>
                <a:spcPts val="500"/>
              </a:spcBef>
              <a:buSzTx/>
              <a:buNone/>
              <a:defRPr sz="2400"/>
            </a:pPr>
            <a:endParaRPr lang="en-US" dirty="0">
              <a:latin typeface="Avenir Next" panose="020B0503020202020204" pitchFamily="34" charset="0"/>
              <a:ea typeface="Helvetica Neue" panose="02000503000000020004" pitchFamily="2"/>
              <a:cs typeface="+mn-cs"/>
            </a:endParaRPr>
          </a:p>
          <a:p>
            <a:pPr marL="267461" indent="-267461" algn="ctr" defTabSz="356615">
              <a:spcBef>
                <a:spcPts val="500"/>
              </a:spcBef>
              <a:buSzTx/>
              <a:buNone/>
              <a:defRPr sz="2400"/>
            </a:pPr>
            <a:r>
              <a:rPr lang="en-US" i="1"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Thank you!</a:t>
            </a:r>
          </a:p>
          <a:p>
            <a:pPr marL="267461" indent="-267461" algn="ctr" defTabSz="356615">
              <a:spcBef>
                <a:spcPts val="500"/>
              </a:spcBef>
              <a:buSzTx/>
              <a:buNone/>
              <a:defRPr sz="2400"/>
            </a:pPr>
            <a:endParaRPr lang="en-US"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What 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is </a:t>
            </a:r>
            <a:r>
              <a:rPr lang="el-GR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ΣΣΦ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?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7010400" cy="3276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Honorary Osteopathic Service Fraternity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National Objectives: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F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urther the science of Osteopathic Medicine and its standards of practice</a:t>
            </a:r>
            <a:endParaRPr sz="28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I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mprove the scholastic standing and promote a higher degree of fellowship among its students</a:t>
            </a:r>
            <a:endParaRPr sz="28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F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oster allegiance to the AOA</a:t>
            </a:r>
          </a:p>
        </p:txBody>
      </p:sp>
      <p:sp>
        <p:nvSpPr>
          <p:cNvPr id="128" name="Shape 128"/>
          <p:cNvSpPr/>
          <p:nvPr/>
        </p:nvSpPr>
        <p:spPr>
          <a:xfrm>
            <a:off x="1760659" y="4876800"/>
            <a:ext cx="5622682" cy="142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defRPr sz="2400"/>
            </a:lvl1pPr>
            <a:lvl2pPr indent="457200">
              <a:lnSpc>
                <a:spcPct val="90000"/>
              </a:lnSpc>
              <a:defRPr sz="2400"/>
            </a:lvl2pPr>
          </a:lstStyle>
          <a:p>
            <a:pPr algn="ctr"/>
            <a:r>
              <a:rPr u="sng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Epsilon Corollary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: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  <a:sym typeface="Arial"/>
            </a:endParaRPr>
          </a:p>
          <a:p>
            <a:pPr lvl="1" algn="ctr"/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D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emonstrate a sincere commitment to ser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ving communities in Chicago as well as within CCOM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25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477488" y="21524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Executive Board 2023-2024</a:t>
            </a:r>
            <a:endParaRPr sz="40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838200" y="2716480"/>
            <a:ext cx="8411688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3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President </a:t>
            </a:r>
            <a:r>
              <a:rPr lang="mr-IN" sz="3600" dirty="0">
                <a:latin typeface="Avenir Next" panose="020B0503020202020204" pitchFamily="34" charset="0"/>
                <a:ea typeface="Helvetica Neue" panose="02000503000000020004" pitchFamily="2"/>
              </a:rPr>
              <a:t>–</a:t>
            </a:r>
            <a:r>
              <a:rPr lang="en-US" sz="3600" dirty="0">
                <a:latin typeface="Avenir Next" panose="020B0503020202020204" pitchFamily="34" charset="0"/>
                <a:ea typeface="Helvetica Neue" panose="02000503000000020004" pitchFamily="2"/>
              </a:rPr>
              <a:t>Grayson Roth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3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Treasurer </a:t>
            </a:r>
            <a:r>
              <a:rPr lang="mr-IN" sz="3600" dirty="0">
                <a:latin typeface="Avenir Next" panose="020B0503020202020204" pitchFamily="34" charset="0"/>
                <a:ea typeface="Helvetica Neue" panose="02000503000000020004" pitchFamily="2"/>
              </a:rPr>
              <a:t>–</a:t>
            </a:r>
            <a:r>
              <a:rPr lang="en-US" sz="3600" dirty="0">
                <a:latin typeface="Avenir Next" panose="020B0503020202020204" pitchFamily="34" charset="0"/>
                <a:ea typeface="Helvetica Neue" panose="02000503000000020004" pitchFamily="2"/>
              </a:rPr>
              <a:t>Brittany Taylor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rPr lang="en-US" sz="3600" dirty="0">
                <a:latin typeface="Avenir Next" panose="020B0503020202020204" pitchFamily="34" charset="0"/>
                <a:ea typeface="Helvetica Neue" panose="02000503000000020004" pitchFamily="2"/>
              </a:rPr>
              <a:t>Plan to open application for VP/Secretary positions</a:t>
            </a:r>
          </a:p>
        </p:txBody>
      </p:sp>
      <p:sp>
        <p:nvSpPr>
          <p:cNvPr id="128" name="Shape 128"/>
          <p:cNvSpPr/>
          <p:nvPr/>
        </p:nvSpPr>
        <p:spPr>
          <a:xfrm>
            <a:off x="3429000" y="4648200"/>
            <a:ext cx="5257800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sz="2400"/>
            </a:lvl1pPr>
            <a:lvl2pPr indent="457200">
              <a:lnSpc>
                <a:spcPct val="90000"/>
              </a:lnSpc>
              <a:defRPr sz="2400"/>
            </a:lvl2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5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68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Membership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117933" y="2637515"/>
            <a:ext cx="3911199" cy="40680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58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active members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24</a:t>
            </a:r>
            <a:r>
              <a:rPr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OMS-IV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32</a:t>
            </a:r>
            <a:r>
              <a:rPr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OMS-III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2 </a:t>
            </a:r>
            <a:r>
              <a:rPr sz="24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OMS-II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Faculty Advisor</a:t>
            </a:r>
            <a:endParaRPr sz="24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Dr. Perry Marshall, D.O.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DA0206-3852-4343-8CF1-DEC50DE86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268" y="2167485"/>
            <a:ext cx="4706664" cy="353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Fall Membership Drive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304794" y="2558933"/>
            <a:ext cx="4038603" cy="429906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Executive board met with former president in June to set clear expectations for the year</a:t>
            </a:r>
          </a:p>
          <a:p>
            <a:pPr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Written </a:t>
            </a: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a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pplication</a:t>
            </a: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 closed on August 26</a:t>
            </a:r>
            <a:r>
              <a:rPr lang="en-US" sz="1600" baseline="300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th</a:t>
            </a:r>
            <a:endParaRPr lang="en-US" sz="16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lvl="1"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Grade check for all applicants </a:t>
            </a:r>
          </a:p>
          <a:p>
            <a:pPr lvl="1"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Will be randomized before  distribution for blind peer review</a:t>
            </a:r>
          </a:p>
          <a:p>
            <a:pPr lvl="1"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Conducted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by 2-3 current members who are </a:t>
            </a:r>
            <a:r>
              <a:rPr sz="1600" i="1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not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classmates</a:t>
            </a:r>
          </a:p>
          <a:p>
            <a:pPr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Applications reviewed by selection committee </a:t>
            </a:r>
            <a:endParaRPr lang="en-US" sz="16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defTabSz="397763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700"/>
            </a:pP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Criteria for admission</a:t>
            </a:r>
          </a:p>
          <a:p>
            <a:pPr marL="683514" lvl="1" indent="-285750" defTabSz="397763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Academic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(GPA </a:t>
            </a: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&gt; 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3.3</a:t>
            </a: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0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)</a:t>
            </a:r>
          </a:p>
          <a:p>
            <a:pPr marL="683514" lvl="1" indent="-285750" defTabSz="397763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/>
            </a:pP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Community 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Service</a:t>
            </a:r>
          </a:p>
          <a:p>
            <a:pPr marL="683514" lvl="1" indent="-285750" defTabSz="397763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/>
            </a:pP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Interest in</a:t>
            </a:r>
            <a:r>
              <a:rPr lang="en-US"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SSP</a:t>
            </a:r>
          </a:p>
          <a:p>
            <a:pPr marL="683514" lvl="1" indent="-285750" defTabSz="397763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/>
            </a:pPr>
            <a:r>
              <a:rPr sz="1600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Demonstrated leadership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58CD82-414E-C047-844E-733564572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7" y="2679249"/>
            <a:ext cx="4038603" cy="3029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Finances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2133600" y="1752600"/>
            <a:ext cx="6553200" cy="4114800"/>
          </a:xfrm>
          <a:prstGeom prst="rect">
            <a:avLst/>
          </a:prstGeom>
        </p:spPr>
        <p:txBody>
          <a:bodyPr/>
          <a:lstStyle/>
          <a:p>
            <a:pPr marL="440871" lvl="1" indent="0">
              <a:spcBef>
                <a:spcPts val="600"/>
              </a:spcBef>
              <a:buNone/>
              <a:defRPr sz="2800"/>
            </a:pPr>
            <a:r>
              <a:rPr u="sng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Current Student Accounts Balance: 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	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$3,141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as of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August 29, 2023</a:t>
            </a:r>
            <a:endParaRPr baseline="30000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rPr dirty="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+mn-cs"/>
              </a:rPr>
              <a:t>Fundraisers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1383896" y="2477825"/>
            <a:ext cx="3188104" cy="411480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CCOM Apparel Sale</a:t>
            </a:r>
          </a:p>
          <a:p>
            <a:pPr lvl="1">
              <a:buSzTx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Half Zip Sweatshirts</a:t>
            </a:r>
          </a:p>
          <a:p>
            <a:pPr>
              <a:buSzTx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Sale goes live in Winter Quarter</a:t>
            </a:r>
          </a:p>
          <a:p>
            <a:pPr>
              <a:buSzTx/>
              <a:defRPr sz="2800"/>
            </a:pPr>
            <a:endParaRPr lang="en-US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 marL="0" indent="0">
              <a:buSzTx/>
              <a:buNone/>
              <a:defRPr sz="2800"/>
            </a:pPr>
            <a:endParaRPr dirty="0">
              <a:latin typeface="Helvetica Neue" panose="02000503000000020004" pitchFamily="2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E1845-17CB-DC49-975A-E3AEC7CE5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794" y="1574397"/>
            <a:ext cx="3709206" cy="3709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Projects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2057400" y="1981200"/>
            <a:ext cx="7010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Partnership with </a:t>
            </a:r>
            <a:r>
              <a:rPr lang="en-US" dirty="0" err="1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LearnToBe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, an online tutoring service for underprivileged students</a:t>
            </a:r>
          </a:p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Service opportunity spreadsheet for members </a:t>
            </a:r>
          </a:p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Collaboration with local food pantries</a:t>
            </a:r>
          </a:p>
          <a:p>
            <a:pPr marL="770055" lvl="1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West Suburban Community Pantry, monthly visits</a:t>
            </a:r>
          </a:p>
          <a:p>
            <a:pPr marL="770055" lvl="1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People’s Resource Center, self sign-up</a:t>
            </a:r>
          </a:p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Making Strides Against Breast Cancer Walk</a:t>
            </a:r>
          </a:p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”</a:t>
            </a:r>
            <a:r>
              <a:rPr lang="en-US" dirty="0" err="1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Groovin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’ in the Grove” 5K Race</a:t>
            </a:r>
          </a:p>
          <a:p>
            <a:pPr marL="329184" indent="-329184" defTabSz="438911">
              <a:lnSpc>
                <a:spcPct val="90000"/>
              </a:lnSpc>
              <a:spcBef>
                <a:spcPts val="600"/>
              </a:spcBef>
              <a:defRPr sz="2600"/>
            </a:pPr>
            <a:endParaRPr lang="en-US"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2.jpeg" descr="pwrpntback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Student Informatio</a:t>
            </a: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n</a:t>
            </a:r>
            <a:r>
              <a:rPr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 Panel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2133598" y="1988985"/>
            <a:ext cx="6248403" cy="411480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Times New Roman"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Several second-year members answer questions from current first year students</a:t>
            </a:r>
          </a:p>
          <a:p>
            <a:pPr>
              <a:spcBef>
                <a:spcPts val="0"/>
              </a:spcBef>
              <a:buFont typeface="Times New Roman"/>
              <a:defRPr sz="2800"/>
            </a:pP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  <a:p>
            <a:pPr>
              <a:spcBef>
                <a:spcPts val="0"/>
              </a:spcBef>
              <a:buFont typeface="Times New Roman"/>
              <a:defRPr sz="2800"/>
            </a:pPr>
            <a:r>
              <a:rPr lang="en-US" dirty="0">
                <a:latin typeface="Avenir Next" panose="020B0503020202020204" pitchFamily="34" charset="0"/>
                <a:ea typeface="Helvetica Neue" panose="02000503000000020004" pitchFamily="2"/>
                <a:cs typeface="Helvetica Neue" panose="02000503000000020004" pitchFamily="2"/>
              </a:rPr>
              <a:t>Members offer advice on managing the transition to medical school, course load,  and how to make the most out of the M1 summer</a:t>
            </a:r>
            <a:endParaRPr dirty="0">
              <a:latin typeface="Avenir Next" panose="020B0503020202020204" pitchFamily="34" charset="0"/>
              <a:ea typeface="Helvetica Neue" panose="02000503000000020004" pitchFamily="2"/>
              <a:cs typeface="Helvetica Neue" panose="02000503000000020004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491</Words>
  <Application>Microsoft Macintosh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Caslon Pro Bold</vt:lpstr>
      <vt:lpstr>Arial</vt:lpstr>
      <vt:lpstr>Avenir Book</vt:lpstr>
      <vt:lpstr>Avenir Next</vt:lpstr>
      <vt:lpstr>Calibri</vt:lpstr>
      <vt:lpstr>Helvetica Neue</vt:lpstr>
      <vt:lpstr>Times New Roman</vt:lpstr>
      <vt:lpstr>Office Theme</vt:lpstr>
      <vt:lpstr> Midwestern University  Chicago College of Osteopathic Medicine</vt:lpstr>
      <vt:lpstr>What is ΣΣΦ?</vt:lpstr>
      <vt:lpstr>Executive Board 2023-2024</vt:lpstr>
      <vt:lpstr>Membership</vt:lpstr>
      <vt:lpstr>Fall Membership Drive</vt:lpstr>
      <vt:lpstr>Finances</vt:lpstr>
      <vt:lpstr>Fundraisers</vt:lpstr>
      <vt:lpstr>Projects</vt:lpstr>
      <vt:lpstr>Student Information Panel</vt:lpstr>
      <vt:lpstr>Learn to Be</vt:lpstr>
      <vt:lpstr>Learn to Be</vt:lpstr>
      <vt:lpstr>Service Opportunity Spreadsheet</vt:lpstr>
      <vt:lpstr>Goals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Midwestern University  Chicago College of Osteopathic Medicine</dc:title>
  <dc:creator>Annie Baxter</dc:creator>
  <cp:lastModifiedBy>Grayson Roth</cp:lastModifiedBy>
  <cp:revision>37</cp:revision>
  <dcterms:created xsi:type="dcterms:W3CDTF">2020-09-08T23:31:05Z</dcterms:created>
  <dcterms:modified xsi:type="dcterms:W3CDTF">2023-08-29T14:54:16Z</dcterms:modified>
</cp:coreProperties>
</file>