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QgdmjcR/XkiQ3qRnqcaV8rSZL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89f84119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2789f84119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a7ac7dd1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7a7ac7dd13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89f84119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789f84119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flipH="1">
            <a:off x="842688" y="1766812"/>
            <a:ext cx="822493" cy="4232692"/>
          </a:xfrm>
          <a:custGeom>
            <a:avLst/>
            <a:gdLst/>
            <a:ahLst/>
            <a:cxnLst/>
            <a:rect l="l" t="t" r="r" b="b"/>
            <a:pathLst>
              <a:path w="491" h="2732" extrusionOk="0">
                <a:moveTo>
                  <a:pt x="491" y="2247"/>
                </a:moveTo>
                <a:lnTo>
                  <a:pt x="0" y="2732"/>
                </a:lnTo>
                <a:lnTo>
                  <a:pt x="0" y="486"/>
                </a:lnTo>
                <a:lnTo>
                  <a:pt x="491" y="0"/>
                </a:lnTo>
                <a:lnTo>
                  <a:pt x="491" y="224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flipH="1">
            <a:off x="842689" y="1423780"/>
            <a:ext cx="687754" cy="3820236"/>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flipH="1">
            <a:off x="1183243" y="1239381"/>
            <a:ext cx="347200" cy="3699705"/>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flipH="1">
            <a:off x="1183242" y="1230651"/>
            <a:ext cx="10208658" cy="353107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a:spLocks noGrp="1"/>
          </p:cNvSpPr>
          <p:nvPr>
            <p:ph type="ctrTitle"/>
          </p:nvPr>
        </p:nvSpPr>
        <p:spPr>
          <a:xfrm>
            <a:off x="1870997" y="1607809"/>
            <a:ext cx="9236026" cy="2876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600"/>
              <a:buFont typeface="Calibri"/>
              <a:buNone/>
            </a:pPr>
            <a:r>
              <a:rPr lang="en-US" sz="6600">
                <a:solidFill>
                  <a:srgbClr val="FFFFFF"/>
                </a:solidFill>
              </a:rPr>
              <a:t>Sigma Sigma Phi- Gamma Chapter </a:t>
            </a:r>
            <a:endParaRPr/>
          </a:p>
        </p:txBody>
      </p:sp>
      <p:sp>
        <p:nvSpPr>
          <p:cNvPr id="90" name="Google Shape;90;p1"/>
          <p:cNvSpPr txBox="1">
            <a:spLocks noGrp="1"/>
          </p:cNvSpPr>
          <p:nvPr>
            <p:ph type="subTitle" idx="1"/>
          </p:nvPr>
        </p:nvSpPr>
        <p:spPr>
          <a:xfrm>
            <a:off x="1987499" y="4810308"/>
            <a:ext cx="9003022" cy="10765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NATIONAL HONORARY OSTEOPATHIC SERVICE FRATERNITY</a:t>
            </a:r>
            <a:endParaRPr/>
          </a:p>
          <a:p>
            <a:pPr marL="0" lvl="0" indent="0" algn="l" rtl="0">
              <a:lnSpc>
                <a:spcPct val="90000"/>
              </a:lnSpc>
              <a:spcBef>
                <a:spcPts val="1000"/>
              </a:spcBef>
              <a:spcAft>
                <a:spcPts val="0"/>
              </a:spcAft>
              <a:buClr>
                <a:schemeClr val="dk1"/>
              </a:buClr>
              <a:buSzPts val="2400"/>
              <a:buNone/>
            </a:pPr>
            <a:r>
              <a:rPr lang="en-US"/>
              <a:t>2022 </a:t>
            </a:r>
            <a:endParaRPr/>
          </a:p>
          <a:p>
            <a:pPr marL="0" lvl="0" indent="0" algn="l" rtl="0">
              <a:lnSpc>
                <a:spcPct val="90000"/>
              </a:lnSpc>
              <a:spcBef>
                <a:spcPts val="1000"/>
              </a:spcBef>
              <a:spcAft>
                <a:spcPts val="0"/>
              </a:spcAft>
              <a:buClr>
                <a:schemeClr val="dk1"/>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700"/>
                                        <p:tgtEl>
                                          <p:spTgt spid="90">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90">
                                            <p:txEl>
                                              <p:pRg st="1" end="1"/>
                                            </p:txEl>
                                          </p:spTgt>
                                        </p:tgtEl>
                                        <p:attrNameLst>
                                          <p:attrName>style.visibility</p:attrName>
                                        </p:attrNameLst>
                                      </p:cBhvr>
                                      <p:to>
                                        <p:strVal val="visible"/>
                                      </p:to>
                                    </p:set>
                                    <p:animEffect transition="in" filter="fade">
                                      <p:cBhvr>
                                        <p:cTn id="10" dur="700"/>
                                        <p:tgtEl>
                                          <p:spTgt spid="90">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90">
                                            <p:txEl>
                                              <p:pRg st="2" end="2"/>
                                            </p:txEl>
                                          </p:spTgt>
                                        </p:tgtEl>
                                        <p:attrNameLst>
                                          <p:attrName>style.visibility</p:attrName>
                                        </p:attrNameLst>
                                      </p:cBhvr>
                                      <p:to>
                                        <p:strVal val="visible"/>
                                      </p:to>
                                    </p:set>
                                    <p:animEffect transition="in" filter="fade">
                                      <p:cBhvr>
                                        <p:cTn id="13" dur="700"/>
                                        <p:tgtEl>
                                          <p:spTgt spid="90">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7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9"/>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9"/>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9"/>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9"/>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9"/>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Charity Miles App</a:t>
            </a:r>
            <a:endParaRPr/>
          </a:p>
        </p:txBody>
      </p:sp>
      <p:sp>
        <p:nvSpPr>
          <p:cNvPr id="211" name="Google Shape;211;p9"/>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SSP members are able to log miles through running, walking, biking, etc. which in turn earns money for various charity groups that the student selects.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0"/>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0"/>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0"/>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0"/>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0"/>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0"/>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Be the Match</a:t>
            </a:r>
            <a:endParaRPr/>
          </a:p>
        </p:txBody>
      </p:sp>
      <p:sp>
        <p:nvSpPr>
          <p:cNvPr id="223" name="Google Shape;223;p10"/>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SSP members have the opportunity to participate in helping Be the Match to find registry members for its bone marrow registry. The registry is used to help people in need of bone marrow transplants.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g2789f841199_0_7"/>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g2789f841199_0_7"/>
          <p:cNvSpPr/>
          <p:nvPr/>
        </p:nvSpPr>
        <p:spPr>
          <a:xfrm>
            <a:off x="409710" y="635725"/>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g2789f841199_0_7"/>
          <p:cNvSpPr/>
          <p:nvPr/>
        </p:nvSpPr>
        <p:spPr>
          <a:xfrm>
            <a:off x="409710" y="446457"/>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g2789f841199_0_7"/>
          <p:cNvSpPr/>
          <p:nvPr/>
        </p:nvSpPr>
        <p:spPr>
          <a:xfrm>
            <a:off x="680385" y="635719"/>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g2789f841199_0_7"/>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g2789f841199_0_7"/>
          <p:cNvSpPr/>
          <p:nvPr/>
        </p:nvSpPr>
        <p:spPr>
          <a:xfrm>
            <a:off x="642005" y="281740"/>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g2789f841199_0_7"/>
          <p:cNvSpPr txBox="1">
            <a:spLocks noGrp="1"/>
          </p:cNvSpPr>
          <p:nvPr>
            <p:ph type="title"/>
          </p:nvPr>
        </p:nvSpPr>
        <p:spPr>
          <a:xfrm>
            <a:off x="963606" y="446442"/>
            <a:ext cx="10264800" cy="121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Olympia Banquet Hall Food and Clothing Drive</a:t>
            </a:r>
            <a:endParaRPr/>
          </a:p>
        </p:txBody>
      </p:sp>
      <p:sp>
        <p:nvSpPr>
          <p:cNvPr id="235" name="Google Shape;235;g2789f841199_0_7"/>
          <p:cNvSpPr txBox="1">
            <a:spLocks noGrp="1"/>
          </p:cNvSpPr>
          <p:nvPr>
            <p:ph type="body" idx="1"/>
          </p:nvPr>
        </p:nvSpPr>
        <p:spPr>
          <a:xfrm>
            <a:off x="1119325" y="2378075"/>
            <a:ext cx="5334000" cy="3010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Every 4th Saturday of each month, Sigma Sigma Phi members and other LECOM Seton Hill Students have the opportunity to volunteer by sorting clothing and preparing meals for those in need in the Pittsburgh area.</a:t>
            </a:r>
            <a:endParaRPr/>
          </a:p>
        </p:txBody>
      </p:sp>
      <p:pic>
        <p:nvPicPr>
          <p:cNvPr id="236" name="Google Shape;236;g2789f841199_0_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53325" y="2219000"/>
            <a:ext cx="4749399" cy="3562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7a7ac7dd13_0_5"/>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27a7ac7dd13_0_5"/>
          <p:cNvSpPr/>
          <p:nvPr/>
        </p:nvSpPr>
        <p:spPr>
          <a:xfrm>
            <a:off x="409710" y="635725"/>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g27a7ac7dd13_0_5"/>
          <p:cNvSpPr/>
          <p:nvPr/>
        </p:nvSpPr>
        <p:spPr>
          <a:xfrm>
            <a:off x="409710" y="446457"/>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g27a7ac7dd13_0_5"/>
          <p:cNvSpPr/>
          <p:nvPr/>
        </p:nvSpPr>
        <p:spPr>
          <a:xfrm>
            <a:off x="680385" y="635719"/>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g27a7ac7dd13_0_5"/>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g27a7ac7dd13_0_5"/>
          <p:cNvSpPr/>
          <p:nvPr/>
        </p:nvSpPr>
        <p:spPr>
          <a:xfrm>
            <a:off x="642005" y="117040"/>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g27a7ac7dd13_0_5"/>
          <p:cNvSpPr txBox="1">
            <a:spLocks noGrp="1"/>
          </p:cNvSpPr>
          <p:nvPr>
            <p:ph type="title"/>
          </p:nvPr>
        </p:nvSpPr>
        <p:spPr>
          <a:xfrm>
            <a:off x="963606" y="446442"/>
            <a:ext cx="10264800" cy="121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Coming up in October… Community Clean-Up Day with The Downtown Greensburg Project</a:t>
            </a:r>
            <a:endParaRPr/>
          </a:p>
        </p:txBody>
      </p:sp>
      <p:sp>
        <p:nvSpPr>
          <p:cNvPr id="248" name="Google Shape;248;g27a7ac7dd13_0_5"/>
          <p:cNvSpPr txBox="1">
            <a:spLocks noGrp="1"/>
          </p:cNvSpPr>
          <p:nvPr>
            <p:ph type="body" idx="1"/>
          </p:nvPr>
        </p:nvSpPr>
        <p:spPr>
          <a:xfrm>
            <a:off x="6066325" y="2812863"/>
            <a:ext cx="5334000" cy="3010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This October, SSP is partnering with the Downtown Greensburg Project for a community clean-up day that is open to anyone!</a:t>
            </a:r>
            <a:endParaRPr/>
          </a:p>
        </p:txBody>
      </p:sp>
      <p:pic>
        <p:nvPicPr>
          <p:cNvPr id="249" name="Google Shape;249;g27a7ac7dd13_0_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51300" y="2992281"/>
            <a:ext cx="4722276" cy="2651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5" name="Google Shape;255;p11"/>
          <p:cNvGrpSpPr/>
          <p:nvPr/>
        </p:nvGrpSpPr>
        <p:grpSpPr>
          <a:xfrm>
            <a:off x="409710" y="635715"/>
            <a:ext cx="11142208" cy="2482136"/>
            <a:chOff x="409710" y="635715"/>
            <a:chExt cx="11142208" cy="2482136"/>
          </a:xfrm>
        </p:grpSpPr>
        <p:sp>
          <p:nvSpPr>
            <p:cNvPr id="256" name="Google Shape;256;p11"/>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1"/>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1"/>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1"/>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1"/>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1" name="Google Shape;261;p11"/>
          <p:cNvSpPr txBox="1">
            <a:spLocks noGrp="1"/>
          </p:cNvSpPr>
          <p:nvPr>
            <p:ph type="title"/>
          </p:nvPr>
        </p:nvSpPr>
        <p:spPr>
          <a:xfrm>
            <a:off x="1047280" y="759805"/>
            <a:ext cx="103065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What does membership mean?</a:t>
            </a:r>
            <a:br>
              <a:rPr lang="en-US" sz="4000">
                <a:solidFill>
                  <a:srgbClr val="FFFFFF"/>
                </a:solidFill>
              </a:rPr>
            </a:br>
            <a:endParaRPr sz="4000">
              <a:solidFill>
                <a:srgbClr val="FFFFFF"/>
              </a:solidFill>
            </a:endParaRPr>
          </a:p>
        </p:txBody>
      </p:sp>
      <p:sp>
        <p:nvSpPr>
          <p:cNvPr id="262" name="Google Shape;262;p11"/>
          <p:cNvSpPr txBox="1">
            <a:spLocks noGrp="1"/>
          </p:cNvSpPr>
          <p:nvPr>
            <p:ph type="body" idx="1"/>
          </p:nvPr>
        </p:nvSpPr>
        <p:spPr>
          <a:xfrm>
            <a:off x="1319900" y="2494450"/>
            <a:ext cx="4158600" cy="39822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ACHIEVEMENT </a:t>
            </a:r>
            <a:endParaRPr/>
          </a:p>
          <a:p>
            <a:pPr marL="685800" lvl="1" indent="-228600" algn="l" rtl="0">
              <a:lnSpc>
                <a:spcPct val="90000"/>
              </a:lnSpc>
              <a:spcBef>
                <a:spcPts val="500"/>
              </a:spcBef>
              <a:spcAft>
                <a:spcPts val="0"/>
              </a:spcAft>
              <a:buClr>
                <a:schemeClr val="dk1"/>
              </a:buClr>
              <a:buSzPct val="100000"/>
              <a:buChar char="•"/>
            </a:pPr>
            <a:r>
              <a:rPr lang="en-US"/>
              <a:t>Taking pride in the hard work one has completed to be here and promoting further excellence for ourselves and others </a:t>
            </a:r>
            <a:endParaRPr/>
          </a:p>
          <a:p>
            <a:pPr marL="228600" lvl="0" indent="-228600" algn="l" rtl="0">
              <a:lnSpc>
                <a:spcPct val="90000"/>
              </a:lnSpc>
              <a:spcBef>
                <a:spcPts val="1000"/>
              </a:spcBef>
              <a:spcAft>
                <a:spcPts val="0"/>
              </a:spcAft>
              <a:buClr>
                <a:schemeClr val="dk1"/>
              </a:buClr>
              <a:buSzPct val="100000"/>
              <a:buChar char="•"/>
            </a:pPr>
            <a:r>
              <a:rPr lang="en-US"/>
              <a:t>COMMUNITY</a:t>
            </a:r>
            <a:endParaRPr/>
          </a:p>
          <a:p>
            <a:pPr marL="685800" lvl="1" indent="-228600" algn="l" rtl="0">
              <a:lnSpc>
                <a:spcPct val="90000"/>
              </a:lnSpc>
              <a:spcBef>
                <a:spcPts val="500"/>
              </a:spcBef>
              <a:spcAft>
                <a:spcPts val="0"/>
              </a:spcAft>
              <a:buClr>
                <a:schemeClr val="dk1"/>
              </a:buClr>
              <a:buSzPct val="100000"/>
              <a:buChar char="•"/>
            </a:pPr>
            <a:r>
              <a:rPr lang="en-US"/>
              <a:t>Working as a team to foster fellowship within the osteopathic community of students and our educators</a:t>
            </a:r>
            <a:endParaRPr/>
          </a:p>
          <a:p>
            <a:pPr marL="228600" lvl="0" indent="-228600" algn="l" rtl="0">
              <a:lnSpc>
                <a:spcPct val="90000"/>
              </a:lnSpc>
              <a:spcBef>
                <a:spcPts val="1000"/>
              </a:spcBef>
              <a:spcAft>
                <a:spcPts val="0"/>
              </a:spcAft>
              <a:buClr>
                <a:schemeClr val="dk1"/>
              </a:buClr>
              <a:buSzPct val="100000"/>
              <a:buChar char="•"/>
            </a:pPr>
            <a:r>
              <a:rPr lang="en-US"/>
              <a:t>SERVICE </a:t>
            </a:r>
            <a:endParaRPr/>
          </a:p>
          <a:p>
            <a:pPr marL="685800" lvl="1" indent="-228600" algn="l" rtl="0">
              <a:lnSpc>
                <a:spcPct val="90000"/>
              </a:lnSpc>
              <a:spcBef>
                <a:spcPts val="500"/>
              </a:spcBef>
              <a:spcAft>
                <a:spcPts val="0"/>
              </a:spcAft>
              <a:buClr>
                <a:schemeClr val="dk1"/>
              </a:buClr>
              <a:buSzPct val="100000"/>
              <a:buChar char="•"/>
            </a:pPr>
            <a:r>
              <a:rPr lang="en-US"/>
              <a:t>Showing our care and support to the local community by giving back to others whenever we can</a:t>
            </a:r>
            <a:endParaRPr sz="2400"/>
          </a:p>
        </p:txBody>
      </p:sp>
      <p:pic>
        <p:nvPicPr>
          <p:cNvPr id="263" name="Google Shape;263;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24949" y="2446425"/>
            <a:ext cx="5311201" cy="3982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3513" y="10460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2"/>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2"/>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Mission</a:t>
            </a:r>
            <a:endParaRPr/>
          </a:p>
        </p:txBody>
      </p:sp>
      <p:sp>
        <p:nvSpPr>
          <p:cNvPr id="102" name="Google Shape;102;p2"/>
          <p:cNvSpPr txBox="1">
            <a:spLocks noGrp="1"/>
          </p:cNvSpPr>
          <p:nvPr>
            <p:ph type="body" idx="1"/>
          </p:nvPr>
        </p:nvSpPr>
        <p:spPr>
          <a:xfrm>
            <a:off x="1367625" y="2490423"/>
            <a:ext cx="9708900" cy="4135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000"/>
              <a:buChar char="•"/>
            </a:pPr>
            <a:r>
              <a:rPr lang="en-US" sz="2000"/>
              <a:t>Further the philosophy, art, and science of osteopathy and its standards of practice</a:t>
            </a:r>
            <a:endParaRPr/>
          </a:p>
          <a:p>
            <a:pPr marL="228600" lvl="0" indent="-228600" algn="l" rtl="0">
              <a:lnSpc>
                <a:spcPct val="90000"/>
              </a:lnSpc>
              <a:spcBef>
                <a:spcPts val="1000"/>
              </a:spcBef>
              <a:spcAft>
                <a:spcPts val="0"/>
              </a:spcAft>
              <a:buClr>
                <a:schemeClr val="dk1"/>
              </a:buClr>
              <a:buSzPts val="2000"/>
              <a:buChar char="•"/>
            </a:pPr>
            <a:r>
              <a:rPr lang="en-US" sz="2000"/>
              <a:t>Improve students’ scholastic standing and promote a higher degree of fellowship among the students</a:t>
            </a:r>
            <a:endParaRPr/>
          </a:p>
          <a:p>
            <a:pPr marL="228600" lvl="0" indent="-228600" algn="l" rtl="0">
              <a:lnSpc>
                <a:spcPct val="90000"/>
              </a:lnSpc>
              <a:spcBef>
                <a:spcPts val="1000"/>
              </a:spcBef>
              <a:spcAft>
                <a:spcPts val="0"/>
              </a:spcAft>
              <a:buClr>
                <a:schemeClr val="dk1"/>
              </a:buClr>
              <a:buSzPts val="2000"/>
              <a:buChar char="•"/>
            </a:pPr>
            <a:r>
              <a:rPr lang="en-US" sz="2000"/>
              <a:t>To bring about a closer functional relationship and understanding between student bodies and the officials and members of the faculties of our colleges</a:t>
            </a:r>
            <a:endParaRPr/>
          </a:p>
          <a:p>
            <a:pPr marL="228600" lvl="0" indent="-228600" algn="l" rtl="0">
              <a:lnSpc>
                <a:spcPct val="90000"/>
              </a:lnSpc>
              <a:spcBef>
                <a:spcPts val="1000"/>
              </a:spcBef>
              <a:spcAft>
                <a:spcPts val="0"/>
              </a:spcAft>
              <a:buClr>
                <a:schemeClr val="dk1"/>
              </a:buClr>
              <a:buSzPts val="2000"/>
              <a:buChar char="•"/>
            </a:pPr>
            <a:r>
              <a:rPr lang="en-US" sz="2000"/>
              <a:t>To further the welfare of the osteopathic profession, its colleges, and other institutions</a:t>
            </a:r>
            <a:endParaRPr/>
          </a:p>
          <a:p>
            <a:pPr marL="228600" lvl="0" indent="-228600" algn="l" rtl="0">
              <a:lnSpc>
                <a:spcPct val="90000"/>
              </a:lnSpc>
              <a:spcBef>
                <a:spcPts val="1000"/>
              </a:spcBef>
              <a:spcAft>
                <a:spcPts val="0"/>
              </a:spcAft>
              <a:buClr>
                <a:schemeClr val="dk1"/>
              </a:buClr>
              <a:buSzPts val="2000"/>
              <a:buChar char="•"/>
            </a:pPr>
            <a:r>
              <a:rPr lang="en-US" sz="2000"/>
              <a:t>Foster allegiance to the AOA and to perpetuate high professional standards through the maintenance and development of this organization.</a:t>
            </a:r>
            <a:endParaRPr/>
          </a:p>
          <a:p>
            <a:pPr marL="0" lvl="0" indent="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8" name="Google Shape;108;p3"/>
          <p:cNvGrpSpPr/>
          <p:nvPr/>
        </p:nvGrpSpPr>
        <p:grpSpPr>
          <a:xfrm>
            <a:off x="409710" y="635715"/>
            <a:ext cx="11142208" cy="2482136"/>
            <a:chOff x="409710" y="635715"/>
            <a:chExt cx="11142208" cy="2482136"/>
          </a:xfrm>
        </p:grpSpPr>
        <p:sp>
          <p:nvSpPr>
            <p:cNvPr id="109" name="Google Shape;109;p3"/>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3"/>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4" name="Google Shape;114;p3"/>
          <p:cNvSpPr txBox="1">
            <a:spLocks noGrp="1"/>
          </p:cNvSpPr>
          <p:nvPr>
            <p:ph type="title"/>
          </p:nvPr>
        </p:nvSpPr>
        <p:spPr>
          <a:xfrm>
            <a:off x="1047280" y="759805"/>
            <a:ext cx="103065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Who we are </a:t>
            </a:r>
            <a:endParaRPr/>
          </a:p>
        </p:txBody>
      </p:sp>
      <p:sp>
        <p:nvSpPr>
          <p:cNvPr id="115" name="Google Shape;115;p3"/>
          <p:cNvSpPr txBox="1">
            <a:spLocks noGrp="1"/>
          </p:cNvSpPr>
          <p:nvPr>
            <p:ph type="body" idx="1"/>
          </p:nvPr>
        </p:nvSpPr>
        <p:spPr>
          <a:xfrm>
            <a:off x="1424904" y="2494450"/>
            <a:ext cx="4053545" cy="356315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LECOM at Seton Hill was established in 2009</a:t>
            </a:r>
            <a:endParaRPr/>
          </a:p>
          <a:p>
            <a:pPr marL="228600" lvl="0" indent="-228600" algn="l" rtl="0">
              <a:lnSpc>
                <a:spcPct val="90000"/>
              </a:lnSpc>
              <a:spcBef>
                <a:spcPts val="1000"/>
              </a:spcBef>
              <a:spcAft>
                <a:spcPts val="0"/>
              </a:spcAft>
              <a:buClr>
                <a:schemeClr val="dk1"/>
              </a:buClr>
              <a:buSzPts val="2400"/>
              <a:buChar char="•"/>
            </a:pPr>
            <a:r>
              <a:rPr lang="en-US" sz="2400"/>
              <a:t>44 students from OMS II-OMS IV belong to the LECOM Seton Hill gamma chapter </a:t>
            </a:r>
            <a:endParaRPr/>
          </a:p>
          <a:p>
            <a:pPr marL="228600" lvl="0" indent="-76200" algn="l" rtl="0">
              <a:lnSpc>
                <a:spcPct val="90000"/>
              </a:lnSpc>
              <a:spcBef>
                <a:spcPts val="1000"/>
              </a:spcBef>
              <a:spcAft>
                <a:spcPts val="0"/>
              </a:spcAft>
              <a:buClr>
                <a:schemeClr val="dk1"/>
              </a:buClr>
              <a:buSzPts val="2400"/>
              <a:buNone/>
            </a:pPr>
            <a:endParaRPr sz="2400"/>
          </a:p>
        </p:txBody>
      </p:sp>
      <p:pic>
        <p:nvPicPr>
          <p:cNvPr id="116" name="Google Shape;116;p3" descr="A close up of a sign&#10;&#10;Description generated with high confidence"/>
          <p:cNvPicPr preferRelativeResize="0"/>
          <p:nvPr/>
        </p:nvPicPr>
        <p:blipFill rotWithShape="1">
          <a:blip r:embed="rId3">
            <a:alphaModFix/>
          </a:blip>
          <a:srcRect/>
          <a:stretch/>
        </p:blipFill>
        <p:spPr>
          <a:xfrm>
            <a:off x="6098892" y="3415632"/>
            <a:ext cx="4802404" cy="17168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2" name="Google Shape;122;p4"/>
          <p:cNvGrpSpPr/>
          <p:nvPr/>
        </p:nvGrpSpPr>
        <p:grpSpPr>
          <a:xfrm>
            <a:off x="409710" y="635715"/>
            <a:ext cx="11142208" cy="2482136"/>
            <a:chOff x="409710" y="635715"/>
            <a:chExt cx="11142208" cy="2482136"/>
          </a:xfrm>
        </p:grpSpPr>
        <p:sp>
          <p:nvSpPr>
            <p:cNvPr id="123" name="Google Shape;123;p4"/>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4"/>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4"/>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4"/>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8" name="Google Shape;128;p4"/>
          <p:cNvSpPr txBox="1">
            <a:spLocks noGrp="1"/>
          </p:cNvSpPr>
          <p:nvPr>
            <p:ph type="title"/>
          </p:nvPr>
        </p:nvSpPr>
        <p:spPr>
          <a:xfrm>
            <a:off x="1047280" y="759805"/>
            <a:ext cx="103065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Class of 2026 Eboard</a:t>
            </a:r>
            <a:endParaRPr sz="4000">
              <a:solidFill>
                <a:srgbClr val="FFFFFF"/>
              </a:solidFill>
            </a:endParaRPr>
          </a:p>
        </p:txBody>
      </p:sp>
      <p:sp>
        <p:nvSpPr>
          <p:cNvPr id="129" name="Google Shape;129;p4"/>
          <p:cNvSpPr/>
          <p:nvPr/>
        </p:nvSpPr>
        <p:spPr>
          <a:xfrm>
            <a:off x="3221038" y="5165725"/>
            <a:ext cx="1971675" cy="528638"/>
          </a:xfrm>
          <a:prstGeom prst="rect">
            <a:avLst/>
          </a:prstGeom>
          <a:solidFill>
            <a:srgbClr val="00000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Vice-President: Yousef Sherif</a:t>
            </a:r>
            <a:endParaRPr/>
          </a:p>
        </p:txBody>
      </p:sp>
      <p:sp>
        <p:nvSpPr>
          <p:cNvPr id="130" name="Google Shape;130;p4"/>
          <p:cNvSpPr/>
          <p:nvPr/>
        </p:nvSpPr>
        <p:spPr>
          <a:xfrm>
            <a:off x="8860750" y="5165750"/>
            <a:ext cx="1787700" cy="5286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Historian: Jenna Gruenwald</a:t>
            </a:r>
            <a:endParaRPr sz="800">
              <a:solidFill>
                <a:srgbClr val="FFFFFF"/>
              </a:solidFill>
              <a:latin typeface="Calibri"/>
              <a:ea typeface="Calibri"/>
              <a:cs typeface="Calibri"/>
              <a:sym typeface="Calibri"/>
            </a:endParaRPr>
          </a:p>
        </p:txBody>
      </p:sp>
      <p:sp>
        <p:nvSpPr>
          <p:cNvPr id="131" name="Google Shape;131;p4"/>
          <p:cNvSpPr txBox="1"/>
          <p:nvPr/>
        </p:nvSpPr>
        <p:spPr>
          <a:xfrm>
            <a:off x="1287463" y="5165725"/>
            <a:ext cx="1865313" cy="528638"/>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President: Chloe Rough</a:t>
            </a:r>
            <a:endParaRPr/>
          </a:p>
        </p:txBody>
      </p:sp>
      <p:sp>
        <p:nvSpPr>
          <p:cNvPr id="132" name="Google Shape;132;p4"/>
          <p:cNvSpPr/>
          <p:nvPr/>
        </p:nvSpPr>
        <p:spPr>
          <a:xfrm>
            <a:off x="7060875" y="5165750"/>
            <a:ext cx="1731600" cy="5286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Treasurer: Catie Carolla</a:t>
            </a:r>
            <a:endParaRPr sz="800">
              <a:solidFill>
                <a:srgbClr val="FFFFFF"/>
              </a:solidFill>
              <a:latin typeface="Calibri"/>
              <a:ea typeface="Calibri"/>
              <a:cs typeface="Calibri"/>
              <a:sym typeface="Calibri"/>
            </a:endParaRPr>
          </a:p>
        </p:txBody>
      </p:sp>
      <p:pic>
        <p:nvPicPr>
          <p:cNvPr id="133" name="Google Shape;133;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87500" y="3249025"/>
            <a:ext cx="1865300" cy="1979402"/>
          </a:xfrm>
          <a:prstGeom prst="rect">
            <a:avLst/>
          </a:prstGeom>
          <a:noFill/>
          <a:ln>
            <a:noFill/>
          </a:ln>
        </p:spPr>
      </p:pic>
      <p:pic>
        <p:nvPicPr>
          <p:cNvPr id="134" name="Google Shape;134;p4"/>
          <p:cNvPicPr preferRelativeResize="0"/>
          <p:nvPr/>
        </p:nvPicPr>
        <p:blipFill rotWithShape="1">
          <a:blip r:embed="rId4" cstate="screen">
            <a:alphaModFix/>
            <a:extLst>
              <a:ext uri="{28A0092B-C50C-407E-A947-70E740481C1C}">
                <a14:useLocalDpi xmlns:a14="http://schemas.microsoft.com/office/drawing/2010/main"/>
              </a:ext>
            </a:extLst>
          </a:blip>
          <a:srcRect l="-2553" t="-20831" r="-2543"/>
          <a:stretch/>
        </p:blipFill>
        <p:spPr>
          <a:xfrm>
            <a:off x="8815163" y="2874025"/>
            <a:ext cx="1878875" cy="2315850"/>
          </a:xfrm>
          <a:prstGeom prst="rect">
            <a:avLst/>
          </a:prstGeom>
          <a:noFill/>
          <a:ln>
            <a:noFill/>
          </a:ln>
        </p:spPr>
      </p:pic>
      <p:pic>
        <p:nvPicPr>
          <p:cNvPr id="135" name="Google Shape;135;p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21050" y="3263166"/>
            <a:ext cx="1971675" cy="1926707"/>
          </a:xfrm>
          <a:prstGeom prst="rect">
            <a:avLst/>
          </a:prstGeom>
          <a:noFill/>
          <a:ln>
            <a:noFill/>
          </a:ln>
        </p:spPr>
      </p:pic>
      <p:pic>
        <p:nvPicPr>
          <p:cNvPr id="136" name="Google Shape;136;p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61000" y="3263175"/>
            <a:ext cx="1731601" cy="1926702"/>
          </a:xfrm>
          <a:prstGeom prst="rect">
            <a:avLst/>
          </a:prstGeom>
          <a:noFill/>
          <a:ln>
            <a:noFill/>
          </a:ln>
        </p:spPr>
      </p:pic>
      <p:pic>
        <p:nvPicPr>
          <p:cNvPr id="137" name="Google Shape;137;p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060875" y="3249025"/>
            <a:ext cx="1731675" cy="1923973"/>
          </a:xfrm>
          <a:prstGeom prst="rect">
            <a:avLst/>
          </a:prstGeom>
          <a:noFill/>
          <a:ln>
            <a:noFill/>
          </a:ln>
        </p:spPr>
      </p:pic>
      <p:sp>
        <p:nvSpPr>
          <p:cNvPr id="138" name="Google Shape;138;p4"/>
          <p:cNvSpPr/>
          <p:nvPr/>
        </p:nvSpPr>
        <p:spPr>
          <a:xfrm>
            <a:off x="5260975" y="5165725"/>
            <a:ext cx="1731600" cy="5286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Secretary: Haley Lucas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5"/>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Membership Requirements </a:t>
            </a:r>
            <a:endParaRPr/>
          </a:p>
        </p:txBody>
      </p:sp>
      <p:sp>
        <p:nvSpPr>
          <p:cNvPr id="150" name="Google Shape;150;p5"/>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a:t>Limited to 25% of the student body</a:t>
            </a:r>
            <a:endParaRPr/>
          </a:p>
          <a:p>
            <a:pPr marL="228600" lvl="0" indent="-228600" algn="l" rtl="0">
              <a:lnSpc>
                <a:spcPct val="90000"/>
              </a:lnSpc>
              <a:spcBef>
                <a:spcPts val="1000"/>
              </a:spcBef>
              <a:spcAft>
                <a:spcPts val="0"/>
              </a:spcAft>
              <a:buClr>
                <a:schemeClr val="dk1"/>
              </a:buClr>
              <a:buSzPct val="100000"/>
              <a:buChar char="•"/>
            </a:pPr>
            <a:r>
              <a:rPr lang="en-US"/>
              <a:t>Must maintain a 3.0 GPA</a:t>
            </a:r>
            <a:endParaRPr/>
          </a:p>
          <a:p>
            <a:pPr marL="228600" lvl="0" indent="-228600" algn="l" rtl="0">
              <a:lnSpc>
                <a:spcPct val="90000"/>
              </a:lnSpc>
              <a:spcBef>
                <a:spcPts val="1000"/>
              </a:spcBef>
              <a:spcAft>
                <a:spcPts val="0"/>
              </a:spcAft>
              <a:buClr>
                <a:schemeClr val="dk1"/>
              </a:buClr>
              <a:buSzPct val="100000"/>
              <a:buChar char="•"/>
            </a:pPr>
            <a:r>
              <a:rPr lang="en-US"/>
              <a:t>OMS I &amp; OMS II</a:t>
            </a:r>
            <a:endParaRPr/>
          </a:p>
          <a:p>
            <a:pPr marL="685800" lvl="1" indent="-228600" algn="l" rtl="0">
              <a:lnSpc>
                <a:spcPct val="90000"/>
              </a:lnSpc>
              <a:spcBef>
                <a:spcPts val="500"/>
              </a:spcBef>
              <a:spcAft>
                <a:spcPts val="0"/>
              </a:spcAft>
              <a:buClr>
                <a:schemeClr val="dk1"/>
              </a:buClr>
              <a:buSzPct val="100000"/>
              <a:buChar char="•"/>
            </a:pPr>
            <a:r>
              <a:rPr lang="en-US"/>
              <a:t>Complete 12 hours of community service each semester</a:t>
            </a:r>
            <a:endParaRPr/>
          </a:p>
          <a:p>
            <a:pPr marL="685800" lvl="1" indent="-228600" algn="l" rtl="0">
              <a:lnSpc>
                <a:spcPct val="90000"/>
              </a:lnSpc>
              <a:spcBef>
                <a:spcPts val="500"/>
              </a:spcBef>
              <a:spcAft>
                <a:spcPts val="0"/>
              </a:spcAft>
              <a:buClr>
                <a:schemeClr val="dk1"/>
              </a:buClr>
              <a:buSzPct val="100000"/>
              <a:buChar char="•"/>
            </a:pPr>
            <a:r>
              <a:rPr lang="en-US"/>
              <a:t>5 hours from SSP events and 5 from non-SSP events</a:t>
            </a:r>
            <a:endParaRPr/>
          </a:p>
          <a:p>
            <a:pPr marL="685800" lvl="1" indent="-228600" algn="l" rtl="0">
              <a:lnSpc>
                <a:spcPct val="90000"/>
              </a:lnSpc>
              <a:spcBef>
                <a:spcPts val="500"/>
              </a:spcBef>
              <a:spcAft>
                <a:spcPts val="0"/>
              </a:spcAft>
              <a:buClr>
                <a:schemeClr val="dk1"/>
              </a:buClr>
              <a:buSzPct val="100000"/>
              <a:buChar char="•"/>
            </a:pPr>
            <a:r>
              <a:rPr lang="en-US"/>
              <a:t>2 additional hours from either category</a:t>
            </a:r>
            <a:endParaRPr/>
          </a:p>
          <a:p>
            <a:pPr marL="228600" lvl="0" indent="-228600" algn="l" rtl="0">
              <a:lnSpc>
                <a:spcPct val="90000"/>
              </a:lnSpc>
              <a:spcBef>
                <a:spcPts val="1000"/>
              </a:spcBef>
              <a:spcAft>
                <a:spcPts val="0"/>
              </a:spcAft>
              <a:buClr>
                <a:schemeClr val="dk1"/>
              </a:buClr>
              <a:buSzPct val="100000"/>
              <a:buChar char="•"/>
            </a:pPr>
            <a:r>
              <a:rPr lang="en-US"/>
              <a:t>OMSIII &amp; OMSIV Years</a:t>
            </a:r>
            <a:endParaRPr/>
          </a:p>
          <a:p>
            <a:pPr marL="685800" lvl="1" indent="-228600" algn="l" rtl="0">
              <a:lnSpc>
                <a:spcPct val="90000"/>
              </a:lnSpc>
              <a:spcBef>
                <a:spcPts val="500"/>
              </a:spcBef>
              <a:spcAft>
                <a:spcPts val="0"/>
              </a:spcAft>
              <a:buClr>
                <a:schemeClr val="dk1"/>
              </a:buClr>
              <a:buSzPct val="100000"/>
              <a:buChar char="•"/>
            </a:pPr>
            <a:r>
              <a:rPr lang="en-US"/>
              <a:t>12 hours of any community service per year</a:t>
            </a:r>
            <a:endParaRPr/>
          </a:p>
          <a:p>
            <a:pPr marL="228600" lvl="0" indent="0" algn="l" rtl="0">
              <a:lnSpc>
                <a:spcPct val="90000"/>
              </a:lnSpc>
              <a:spcBef>
                <a:spcPts val="1000"/>
              </a:spcBef>
              <a:spcAft>
                <a:spcPts val="0"/>
              </a:spcAft>
              <a:buNone/>
            </a:pPr>
            <a:endParaRPr/>
          </a:p>
          <a:p>
            <a:pPr marL="685800" lvl="1" indent="-110490" algn="l" rtl="0">
              <a:lnSpc>
                <a:spcPct val="90000"/>
              </a:lnSpc>
              <a:spcBef>
                <a:spcPts val="500"/>
              </a:spcBef>
              <a:spcAft>
                <a:spcPts val="0"/>
              </a:spcAft>
              <a:buClr>
                <a:schemeClr val="dk1"/>
              </a:buClr>
              <a:buSzPct val="100000"/>
              <a:buNone/>
            </a:pPr>
            <a:endParaRPr/>
          </a:p>
          <a:p>
            <a:pPr marL="228600" lvl="0" indent="-110490" algn="l" rtl="0">
              <a:lnSpc>
                <a:spcPct val="90000"/>
              </a:lnSpc>
              <a:spcBef>
                <a:spcPts val="1000"/>
              </a:spcBef>
              <a:spcAft>
                <a:spcPts val="0"/>
              </a:spcAft>
              <a:buClr>
                <a:schemeClr val="dk1"/>
              </a:buClr>
              <a:buSzPct val="100000"/>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g2789f841199_0_2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g2789f841199_0_20"/>
          <p:cNvSpPr/>
          <p:nvPr/>
        </p:nvSpPr>
        <p:spPr>
          <a:xfrm>
            <a:off x="409710" y="1022350"/>
            <a:ext cx="709613" cy="2095500"/>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g2789f841199_0_20"/>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g2789f841199_0_20"/>
          <p:cNvSpPr/>
          <p:nvPr/>
        </p:nvSpPr>
        <p:spPr>
          <a:xfrm>
            <a:off x="644660" y="640894"/>
            <a:ext cx="168275" cy="1713196"/>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g2789f841199_0_20"/>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g2789f841199_0_20"/>
          <p:cNvSpPr/>
          <p:nvPr/>
        </p:nvSpPr>
        <p:spPr>
          <a:xfrm>
            <a:off x="644055" y="635715"/>
            <a:ext cx="10908000" cy="15414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g2789f841199_0_20"/>
          <p:cNvSpPr txBox="1">
            <a:spLocks noGrp="1"/>
          </p:cNvSpPr>
          <p:nvPr>
            <p:ph type="title"/>
          </p:nvPr>
        </p:nvSpPr>
        <p:spPr>
          <a:xfrm>
            <a:off x="958506" y="800392"/>
            <a:ext cx="10264800" cy="121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How we track membership requirements</a:t>
            </a:r>
            <a:endParaRPr/>
          </a:p>
        </p:txBody>
      </p:sp>
      <p:sp>
        <p:nvSpPr>
          <p:cNvPr id="162" name="Google Shape;162;g2789f841199_0_20"/>
          <p:cNvSpPr txBox="1">
            <a:spLocks noGrp="1"/>
          </p:cNvSpPr>
          <p:nvPr>
            <p:ph type="body" idx="1"/>
          </p:nvPr>
        </p:nvSpPr>
        <p:spPr>
          <a:xfrm>
            <a:off x="1367624" y="2490436"/>
            <a:ext cx="9708900" cy="35673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500"/>
              </a:spcBef>
              <a:spcAft>
                <a:spcPts val="0"/>
              </a:spcAft>
              <a:buSzPts val="1800"/>
              <a:buChar char="•"/>
            </a:pPr>
            <a:r>
              <a:rPr lang="en-US"/>
              <a:t>The current members of each class, the volunteer projects they have done, and which members are on probation is tracked and documented on google spreadsheet viewable only to the current Sigma Sigma Phi President and the club’s advisor.</a:t>
            </a:r>
            <a:endParaRPr/>
          </a:p>
          <a:p>
            <a:pPr marL="228600" lvl="0" indent="-11049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6"/>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6"/>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What is an SSP event? </a:t>
            </a:r>
            <a:endParaRPr/>
          </a:p>
        </p:txBody>
      </p:sp>
      <p:sp>
        <p:nvSpPr>
          <p:cNvPr id="174" name="Google Shape;174;p6"/>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Anything that is established as an SSP event by the E board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Must better LECOM and/or the community </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If the event is co-sponsored with another club you have the option to record it as either SSP or non-SSP </a:t>
            </a:r>
            <a:endParaRPr/>
          </a:p>
          <a:p>
            <a:pPr marL="228600" lvl="0" indent="-7620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7"/>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7"/>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Inductions </a:t>
            </a:r>
            <a:endParaRPr/>
          </a:p>
        </p:txBody>
      </p:sp>
      <p:sp>
        <p:nvSpPr>
          <p:cNvPr id="186" name="Google Shape;186;p7"/>
          <p:cNvSpPr txBox="1">
            <a:spLocks noGrp="1"/>
          </p:cNvSpPr>
          <p:nvPr>
            <p:ph type="body" idx="1"/>
          </p:nvPr>
        </p:nvSpPr>
        <p:spPr>
          <a:xfrm>
            <a:off x="1367624" y="2490436"/>
            <a:ext cx="9708995" cy="356717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Inductions take place each semester</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OMSI application invitations are sent out to everyone meeting our requirements in January and induction occurs in March</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OMS2 applications are sent out in September</a:t>
            </a:r>
            <a:endParaRPr/>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8"/>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8"/>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8"/>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8"/>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8"/>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Walk a Mile in Her Shoes</a:t>
            </a:r>
            <a:endParaRPr/>
          </a:p>
        </p:txBody>
      </p:sp>
      <p:sp>
        <p:nvSpPr>
          <p:cNvPr id="198" name="Google Shape;198;p8"/>
          <p:cNvSpPr txBox="1">
            <a:spLocks noGrp="1"/>
          </p:cNvSpPr>
          <p:nvPr>
            <p:ph type="body" idx="1"/>
          </p:nvPr>
        </p:nvSpPr>
        <p:spPr>
          <a:xfrm>
            <a:off x="1316824" y="1700611"/>
            <a:ext cx="9708900" cy="35673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Members of SSP have the opportunity to help the Blackburn Center in Greensburg with the annual “Walk a Mile in Her Shoes” event, which raises awareness of the serious causes of, effects of, and remediations to sexual violence. </a:t>
            </a:r>
            <a:endParaRPr/>
          </a:p>
        </p:txBody>
      </p:sp>
      <p:pic>
        <p:nvPicPr>
          <p:cNvPr id="199" name="Google Shape;19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52475" y="4222024"/>
            <a:ext cx="5718875" cy="2154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Widescreen</PresentationFormat>
  <Paragraphs>59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Sigma Sigma Phi- Gamma Chapter </vt:lpstr>
      <vt:lpstr>Mission</vt:lpstr>
      <vt:lpstr>Who we are </vt:lpstr>
      <vt:lpstr>Class of 2026 Eboard</vt:lpstr>
      <vt:lpstr>Membership Requirements </vt:lpstr>
      <vt:lpstr>How we track membership requirements</vt:lpstr>
      <vt:lpstr>What is an SSP event? </vt:lpstr>
      <vt:lpstr>Inductions </vt:lpstr>
      <vt:lpstr>Walk a Mile in Her Shoes</vt:lpstr>
      <vt:lpstr>Charity Miles App</vt:lpstr>
      <vt:lpstr>Be the Match</vt:lpstr>
      <vt:lpstr>Olympia Banquet Hall Food and Clothing Drive</vt:lpstr>
      <vt:lpstr>Coming up in October… Community Clean-Up Day with The Downtown Greensburg Project</vt:lpstr>
      <vt:lpstr>What does membership mean?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Sigma Sigma Phi- Gamma Chapter </dc:title>
  <dc:creator>Caleb Hogge</dc:creator>
  <cp:lastModifiedBy>Michael Whit</cp:lastModifiedBy>
  <cp:revision>1</cp:revision>
  <dcterms:created xsi:type="dcterms:W3CDTF">2021-09-16T13:34:38Z</dcterms:created>
  <dcterms:modified xsi:type="dcterms:W3CDTF">2023-09-07T14:34:57Z</dcterms:modified>
</cp:coreProperties>
</file>