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ghK/U6mSR0aU/TFKlRKIs+/Kos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4" name="Google Shape;16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ee1d113e5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4" name="Google Shape;174;gee1d113e5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6" name="Google Shape;20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1599f36d6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2" name="Google Shape;122;g11599f36d6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1599f36d6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3" name="Google Shape;133;g11599f36d6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1599f36d6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3" name="Google Shape;133;g11599f36d6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ee1d113e5c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4" name="Google Shape;144;gee1d113e5c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4" name="Google Shape;15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585526"/>
            <a:ext cx="5717976" cy="5509058"/>
          </a:xfrm>
          <a:custGeom>
            <a:avLst/>
            <a:gdLst/>
            <a:ahLst/>
            <a:cxnLst/>
            <a:rect l="l" t="t" r="r" b="b"/>
            <a:pathLst>
              <a:path w="5718636" h="5509675" extrusionOk="0">
                <a:moveTo>
                  <a:pt x="0" y="0"/>
                </a:moveTo>
                <a:lnTo>
                  <a:pt x="2672821" y="0"/>
                </a:lnTo>
                <a:lnTo>
                  <a:pt x="2673116" y="639"/>
                </a:lnTo>
                <a:lnTo>
                  <a:pt x="3175662" y="639"/>
                </a:lnTo>
                <a:lnTo>
                  <a:pt x="5718636" y="5509675"/>
                </a:lnTo>
                <a:lnTo>
                  <a:pt x="502842" y="5509675"/>
                </a:lnTo>
                <a:lnTo>
                  <a:pt x="502842" y="5509036"/>
                </a:lnTo>
                <a:lnTo>
                  <a:pt x="0" y="5509036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 flipH="1">
            <a:off x="3842619" y="585526"/>
            <a:ext cx="8349381" cy="5509038"/>
          </a:xfrm>
          <a:custGeom>
            <a:avLst/>
            <a:gdLst/>
            <a:ahLst/>
            <a:cxnLst/>
            <a:rect l="l" t="t" r="r" b="b"/>
            <a:pathLst>
              <a:path w="8349381" h="5509038" extrusionOk="0">
                <a:moveTo>
                  <a:pt x="0" y="0"/>
                </a:moveTo>
                <a:lnTo>
                  <a:pt x="8349381" y="0"/>
                </a:lnTo>
                <a:lnTo>
                  <a:pt x="5806407" y="5509038"/>
                </a:lnTo>
                <a:lnTo>
                  <a:pt x="0" y="5509038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>
            <a:spLocks noGrp="1"/>
          </p:cNvSpPr>
          <p:nvPr>
            <p:ph type="subTitle" idx="1"/>
          </p:nvPr>
        </p:nvSpPr>
        <p:spPr>
          <a:xfrm>
            <a:off x="5986272" y="3651047"/>
            <a:ext cx="5370576" cy="911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</a:pPr>
            <a:r>
              <a:rPr lang="en-US" sz="2000" dirty="0">
                <a:solidFill>
                  <a:srgbClr val="FFFFFF"/>
                </a:solidFill>
              </a:rPr>
              <a:t>Idaho College of Osteopathic Medicine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</a:pPr>
            <a:r>
              <a:rPr lang="en-US" sz="2000" dirty="0">
                <a:solidFill>
                  <a:srgbClr val="FFFFFF"/>
                </a:solidFill>
              </a:rPr>
              <a:t>Annual Report 2023</a:t>
            </a:r>
            <a:endParaRPr dirty="0"/>
          </a:p>
        </p:txBody>
      </p:sp>
      <p:sp>
        <p:nvSpPr>
          <p:cNvPr id="87" name="Google Shape;87;p1"/>
          <p:cNvSpPr txBox="1">
            <a:spLocks noGrp="1"/>
          </p:cNvSpPr>
          <p:nvPr>
            <p:ph type="ctrTitle"/>
          </p:nvPr>
        </p:nvSpPr>
        <p:spPr>
          <a:xfrm>
            <a:off x="5673747" y="1408814"/>
            <a:ext cx="5683102" cy="2235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</a:pPr>
            <a:r>
              <a:rPr lang="en-US" sz="5400">
                <a:solidFill>
                  <a:srgbClr val="FFFFFF"/>
                </a:solidFill>
              </a:rPr>
              <a:t>Sigma Sigma Phi</a:t>
            </a:r>
            <a:br>
              <a:rPr lang="en-US" sz="5400">
                <a:solidFill>
                  <a:srgbClr val="FFFFFF"/>
                </a:solidFill>
              </a:rPr>
            </a:br>
            <a:r>
              <a:rPr lang="en-US" sz="5400">
                <a:solidFill>
                  <a:srgbClr val="FFFFFF"/>
                </a:solidFill>
              </a:rPr>
              <a:t>Iota Delta Chapter</a:t>
            </a:r>
            <a:endParaRPr/>
          </a:p>
        </p:txBody>
      </p:sp>
      <p:pic>
        <p:nvPicPr>
          <p:cNvPr id="88" name="Google Shape;88;p1" descr="History — ΣΣΦ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22555" y="0"/>
            <a:ext cx="2129623" cy="2604018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 descr="Idaho College of Osteopathic Medicine - ICOM - Home | Facebook"/>
          <p:cNvSpPr/>
          <p:nvPr/>
        </p:nvSpPr>
        <p:spPr>
          <a:xfrm>
            <a:off x="10023534" y="4698610"/>
            <a:ext cx="2129622" cy="2038310"/>
          </a:xfrm>
          <a:prstGeom prst="ellipse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6"/>
          <p:cNvSpPr/>
          <p:nvPr/>
        </p:nvSpPr>
        <p:spPr>
          <a:xfrm>
            <a:off x="4293155" y="457200"/>
            <a:ext cx="7898845" cy="5909113"/>
          </a:xfrm>
          <a:custGeom>
            <a:avLst/>
            <a:gdLst/>
            <a:ahLst/>
            <a:cxnLst/>
            <a:rect l="l" t="t" r="r" b="b"/>
            <a:pathLst>
              <a:path w="7898845" h="5909113" extrusionOk="0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4941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6"/>
          <p:cNvSpPr/>
          <p:nvPr/>
        </p:nvSpPr>
        <p:spPr>
          <a:xfrm>
            <a:off x="0" y="458858"/>
            <a:ext cx="6769978" cy="5905761"/>
          </a:xfrm>
          <a:custGeom>
            <a:avLst/>
            <a:gdLst/>
            <a:ahLst/>
            <a:cxnLst/>
            <a:rect l="l" t="t" r="r" b="b"/>
            <a:pathLst>
              <a:path w="6769978" h="5905761" extrusionOk="0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6"/>
          <p:cNvSpPr txBox="1">
            <a:spLocks noGrp="1"/>
          </p:cNvSpPr>
          <p:nvPr>
            <p:ph type="title"/>
          </p:nvPr>
        </p:nvSpPr>
        <p:spPr>
          <a:xfrm>
            <a:off x="838201" y="1710127"/>
            <a:ext cx="3431650" cy="3666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Case Review Series</a:t>
            </a:r>
            <a:endParaRPr/>
          </a:p>
        </p:txBody>
      </p:sp>
      <p:sp>
        <p:nvSpPr>
          <p:cNvPr id="170" name="Google Shape;170;p6"/>
          <p:cNvSpPr txBox="1">
            <a:spLocks noGrp="1"/>
          </p:cNvSpPr>
          <p:nvPr>
            <p:ph type="body" idx="1"/>
          </p:nvPr>
        </p:nvSpPr>
        <p:spPr>
          <a:xfrm>
            <a:off x="7064160" y="1050324"/>
            <a:ext cx="4581000" cy="44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Monthly case review lead by chapter members to include:</a:t>
            </a:r>
            <a:endParaRPr sz="2000"/>
          </a:p>
          <a:p>
            <a:pPr marL="685800" lvl="1" indent="-241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Pertinent history and physical exam collection</a:t>
            </a:r>
            <a:endParaRPr sz="2000"/>
          </a:p>
          <a:p>
            <a:pPr marL="685800" lvl="1" indent="-241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Construction of a differential</a:t>
            </a:r>
            <a:endParaRPr sz="2000"/>
          </a:p>
          <a:p>
            <a:pPr marL="685800" lvl="1" indent="-241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Best practice guidelines</a:t>
            </a:r>
            <a:endParaRPr sz="2000"/>
          </a:p>
          <a:p>
            <a:pPr marL="685800" lvl="1" indent="-241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Clinical pearls and pitfalls</a:t>
            </a:r>
            <a:endParaRPr sz="2000"/>
          </a:p>
          <a:p>
            <a:pPr marL="685800" lvl="1" indent="-241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Board relevant information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Primary goal is the promotion of fellowship among students with emphasis on the discussion of best patient care</a:t>
            </a:r>
            <a:endParaRPr sz="2000"/>
          </a:p>
        </p:txBody>
      </p:sp>
      <p:sp>
        <p:nvSpPr>
          <p:cNvPr id="171" name="Google Shape;171;p6" descr="Idaho College of Osteopathic Medicine - ICOM - Home | Facebook"/>
          <p:cNvSpPr/>
          <p:nvPr/>
        </p:nvSpPr>
        <p:spPr>
          <a:xfrm>
            <a:off x="-4571" y="4732421"/>
            <a:ext cx="2129622" cy="2038310"/>
          </a:xfrm>
          <a:prstGeom prst="ellipse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ee1d113e5c_0_15"/>
          <p:cNvSpPr/>
          <p:nvPr/>
        </p:nvSpPr>
        <p:spPr>
          <a:xfrm>
            <a:off x="1524" y="0"/>
            <a:ext cx="12189000" cy="68580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gee1d113e5c_0_15"/>
          <p:cNvSpPr/>
          <p:nvPr/>
        </p:nvSpPr>
        <p:spPr>
          <a:xfrm>
            <a:off x="4293155" y="457200"/>
            <a:ext cx="7898845" cy="5909113"/>
          </a:xfrm>
          <a:custGeom>
            <a:avLst/>
            <a:gdLst/>
            <a:ahLst/>
            <a:cxnLst/>
            <a:rect l="l" t="t" r="r" b="b"/>
            <a:pathLst>
              <a:path w="7898845" h="5909113" extrusionOk="0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4941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gee1d113e5c_0_15"/>
          <p:cNvSpPr/>
          <p:nvPr/>
        </p:nvSpPr>
        <p:spPr>
          <a:xfrm>
            <a:off x="0" y="458858"/>
            <a:ext cx="6769978" cy="5905761"/>
          </a:xfrm>
          <a:custGeom>
            <a:avLst/>
            <a:gdLst/>
            <a:ahLst/>
            <a:cxnLst/>
            <a:rect l="l" t="t" r="r" b="b"/>
            <a:pathLst>
              <a:path w="6769978" h="5905761" extrusionOk="0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gee1d113e5c_0_15"/>
          <p:cNvSpPr txBox="1">
            <a:spLocks noGrp="1"/>
          </p:cNvSpPr>
          <p:nvPr>
            <p:ph type="title"/>
          </p:nvPr>
        </p:nvSpPr>
        <p:spPr>
          <a:xfrm>
            <a:off x="838201" y="1710127"/>
            <a:ext cx="3431700" cy="36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Q&amp;A Sessions</a:t>
            </a:r>
            <a:endParaRPr/>
          </a:p>
        </p:txBody>
      </p:sp>
      <p:sp>
        <p:nvSpPr>
          <p:cNvPr id="180" name="Google Shape;180;gee1d113e5c_0_15"/>
          <p:cNvSpPr txBox="1">
            <a:spLocks noGrp="1"/>
          </p:cNvSpPr>
          <p:nvPr>
            <p:ph type="body" idx="1"/>
          </p:nvPr>
        </p:nvSpPr>
        <p:spPr>
          <a:xfrm>
            <a:off x="7012400" y="765675"/>
            <a:ext cx="4581000" cy="54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Board Preparation Q&amp;A </a:t>
            </a:r>
            <a:endParaRPr sz="2000"/>
          </a:p>
          <a:p>
            <a:pPr marL="685800" lvl="1" indent="-241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Virtual meetings will be hosted by SSP members to provide board prep tips and tricks to OMS I-III students</a:t>
            </a:r>
            <a:endParaRPr sz="2000"/>
          </a:p>
          <a:p>
            <a:pPr marL="4572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Specialty Selection Q&amp;A </a:t>
            </a:r>
            <a:endParaRPr sz="2000"/>
          </a:p>
          <a:p>
            <a:pPr marL="685800" lvl="1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Virtual meetings will be held by senior SSP members to discuss topics of consideration for deciding on a specialty </a:t>
            </a:r>
            <a:endParaRPr sz="2000"/>
          </a:p>
          <a:p>
            <a:pPr marL="4572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Residency Application Q&amp;A </a:t>
            </a:r>
            <a:endParaRPr sz="2000"/>
          </a:p>
          <a:p>
            <a:pPr marL="685800" lvl="1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Virtual meetings will be hosted by senior SSP members to discuss the timeline of residency applications and personal statements</a:t>
            </a:r>
            <a:endParaRPr sz="2000"/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000"/>
          </a:p>
        </p:txBody>
      </p:sp>
      <p:sp>
        <p:nvSpPr>
          <p:cNvPr id="181" name="Google Shape;181;gee1d113e5c_0_15" descr="Idaho College of Osteopathic Medicine - ICOM - Home | Facebook"/>
          <p:cNvSpPr/>
          <p:nvPr/>
        </p:nvSpPr>
        <p:spPr>
          <a:xfrm>
            <a:off x="-4571" y="4732421"/>
            <a:ext cx="2129700" cy="2038200"/>
          </a:xfrm>
          <a:prstGeom prst="ellipse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"/>
          <p:cNvSpPr/>
          <p:nvPr/>
        </p:nvSpPr>
        <p:spPr>
          <a:xfrm rot="10800000" flipH="1">
            <a:off x="1737488" y="470794"/>
            <a:ext cx="2308583" cy="2741196"/>
          </a:xfrm>
          <a:custGeom>
            <a:avLst/>
            <a:gdLst/>
            <a:ahLst/>
            <a:cxnLst/>
            <a:rect l="l" t="t" r="r" b="b"/>
            <a:pathLst>
              <a:path w="2308583" h="2741196" extrusionOk="0">
                <a:moveTo>
                  <a:pt x="2308583" y="2741196"/>
                </a:moveTo>
                <a:lnTo>
                  <a:pt x="462" y="2741196"/>
                </a:lnTo>
                <a:cubicBezTo>
                  <a:pt x="-462" y="2647366"/>
                  <a:pt x="923" y="2563167"/>
                  <a:pt x="0" y="2469337"/>
                </a:cubicBezTo>
                <a:lnTo>
                  <a:pt x="2022607" y="2470269"/>
                </a:lnTo>
                <a:lnTo>
                  <a:pt x="2022607" y="0"/>
                </a:lnTo>
                <a:lnTo>
                  <a:pt x="2308583" y="0"/>
                </a:lnTo>
                <a:close/>
              </a:path>
            </a:pathLst>
          </a:custGeom>
          <a:solidFill>
            <a:srgbClr val="0C0C0C">
              <a:alpha val="7450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7"/>
          <p:cNvSpPr txBox="1"/>
          <p:nvPr/>
        </p:nvSpPr>
        <p:spPr>
          <a:xfrm>
            <a:off x="283913" y="1336500"/>
            <a:ext cx="14085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President</a:t>
            </a: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Kori Snider</a:t>
            </a: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OMS-III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7"/>
          <p:cNvSpPr txBox="1"/>
          <p:nvPr/>
        </p:nvSpPr>
        <p:spPr>
          <a:xfrm>
            <a:off x="4220389" y="1198050"/>
            <a:ext cx="1194600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Vice President</a:t>
            </a: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lang="en-US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Chris Taylor, OMS-III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"/>
          <p:cNvSpPr txBox="1"/>
          <p:nvPr/>
        </p:nvSpPr>
        <p:spPr>
          <a:xfrm>
            <a:off x="8146270" y="1018825"/>
            <a:ext cx="1120200" cy="203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Executive Director-National Liaison</a:t>
            </a: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Nahleh </a:t>
            </a:r>
            <a:r>
              <a:rPr lang="en-US" sz="18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Koochak</a:t>
            </a: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OMS-III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7"/>
          <p:cNvSpPr txBox="1"/>
          <p:nvPr/>
        </p:nvSpPr>
        <p:spPr>
          <a:xfrm>
            <a:off x="334023" y="4277636"/>
            <a:ext cx="1194600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Secretary/Treasurer</a:t>
            </a: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Matthew Butt,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OMS-III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7"/>
          <p:cNvSpPr txBox="1"/>
          <p:nvPr/>
        </p:nvSpPr>
        <p:spPr>
          <a:xfrm>
            <a:off x="4229527" y="4451950"/>
            <a:ext cx="11946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Historian</a:t>
            </a: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Thomas Conrad,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OMS-III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7"/>
          <p:cNvSpPr/>
          <p:nvPr/>
        </p:nvSpPr>
        <p:spPr>
          <a:xfrm rot="10800000" flipH="1">
            <a:off x="9577288" y="470794"/>
            <a:ext cx="2308583" cy="2741196"/>
          </a:xfrm>
          <a:custGeom>
            <a:avLst/>
            <a:gdLst/>
            <a:ahLst/>
            <a:cxnLst/>
            <a:rect l="l" t="t" r="r" b="b"/>
            <a:pathLst>
              <a:path w="2308583" h="2741196" extrusionOk="0">
                <a:moveTo>
                  <a:pt x="2308583" y="2741196"/>
                </a:moveTo>
                <a:lnTo>
                  <a:pt x="462" y="2741196"/>
                </a:lnTo>
                <a:cubicBezTo>
                  <a:pt x="-462" y="2647366"/>
                  <a:pt x="923" y="2563167"/>
                  <a:pt x="0" y="2469337"/>
                </a:cubicBezTo>
                <a:lnTo>
                  <a:pt x="2022607" y="2470269"/>
                </a:lnTo>
                <a:lnTo>
                  <a:pt x="2022607" y="0"/>
                </a:lnTo>
                <a:lnTo>
                  <a:pt x="2308583" y="0"/>
                </a:lnTo>
                <a:close/>
              </a:path>
            </a:pathLst>
          </a:custGeom>
          <a:solidFill>
            <a:srgbClr val="0C0C0C">
              <a:alpha val="745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7"/>
          <p:cNvSpPr/>
          <p:nvPr/>
        </p:nvSpPr>
        <p:spPr>
          <a:xfrm rot="10800000" flipH="1">
            <a:off x="1737488" y="3521194"/>
            <a:ext cx="2308583" cy="2741196"/>
          </a:xfrm>
          <a:custGeom>
            <a:avLst/>
            <a:gdLst/>
            <a:ahLst/>
            <a:cxnLst/>
            <a:rect l="l" t="t" r="r" b="b"/>
            <a:pathLst>
              <a:path w="2308583" h="2741196" extrusionOk="0">
                <a:moveTo>
                  <a:pt x="2308583" y="2741196"/>
                </a:moveTo>
                <a:lnTo>
                  <a:pt x="462" y="2741196"/>
                </a:lnTo>
                <a:cubicBezTo>
                  <a:pt x="-462" y="2647366"/>
                  <a:pt x="923" y="2563167"/>
                  <a:pt x="0" y="2469337"/>
                </a:cubicBezTo>
                <a:lnTo>
                  <a:pt x="2022607" y="2470269"/>
                </a:lnTo>
                <a:lnTo>
                  <a:pt x="2022607" y="0"/>
                </a:lnTo>
                <a:lnTo>
                  <a:pt x="2308583" y="0"/>
                </a:lnTo>
                <a:close/>
              </a:path>
            </a:pathLst>
          </a:custGeom>
          <a:solidFill>
            <a:srgbClr val="0C0C0C">
              <a:alpha val="745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"/>
          <p:cNvSpPr/>
          <p:nvPr/>
        </p:nvSpPr>
        <p:spPr>
          <a:xfrm rot="10800000" flipH="1">
            <a:off x="5657388" y="3521194"/>
            <a:ext cx="2308583" cy="2741196"/>
          </a:xfrm>
          <a:custGeom>
            <a:avLst/>
            <a:gdLst/>
            <a:ahLst/>
            <a:cxnLst/>
            <a:rect l="l" t="t" r="r" b="b"/>
            <a:pathLst>
              <a:path w="2308583" h="2741196" extrusionOk="0">
                <a:moveTo>
                  <a:pt x="2308583" y="2741196"/>
                </a:moveTo>
                <a:lnTo>
                  <a:pt x="462" y="2741196"/>
                </a:lnTo>
                <a:cubicBezTo>
                  <a:pt x="-462" y="2647366"/>
                  <a:pt x="923" y="2563167"/>
                  <a:pt x="0" y="2469337"/>
                </a:cubicBezTo>
                <a:lnTo>
                  <a:pt x="2022607" y="2470269"/>
                </a:lnTo>
                <a:lnTo>
                  <a:pt x="2022607" y="0"/>
                </a:lnTo>
                <a:lnTo>
                  <a:pt x="2308583" y="0"/>
                </a:lnTo>
                <a:close/>
              </a:path>
            </a:pathLst>
          </a:custGeom>
          <a:solidFill>
            <a:srgbClr val="0C0C0C">
              <a:alpha val="745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7"/>
          <p:cNvSpPr/>
          <p:nvPr/>
        </p:nvSpPr>
        <p:spPr>
          <a:xfrm rot="10800000" flipH="1">
            <a:off x="5561688" y="470794"/>
            <a:ext cx="2308583" cy="2741196"/>
          </a:xfrm>
          <a:custGeom>
            <a:avLst/>
            <a:gdLst/>
            <a:ahLst/>
            <a:cxnLst/>
            <a:rect l="l" t="t" r="r" b="b"/>
            <a:pathLst>
              <a:path w="2308583" h="2741196" extrusionOk="0">
                <a:moveTo>
                  <a:pt x="2308583" y="2741196"/>
                </a:moveTo>
                <a:lnTo>
                  <a:pt x="462" y="2741196"/>
                </a:lnTo>
                <a:cubicBezTo>
                  <a:pt x="-462" y="2647366"/>
                  <a:pt x="923" y="2563167"/>
                  <a:pt x="0" y="2469337"/>
                </a:cubicBezTo>
                <a:lnTo>
                  <a:pt x="2022607" y="2470269"/>
                </a:lnTo>
                <a:lnTo>
                  <a:pt x="2022607" y="0"/>
                </a:lnTo>
                <a:lnTo>
                  <a:pt x="2308583" y="0"/>
                </a:lnTo>
                <a:close/>
              </a:path>
            </a:pathLst>
          </a:custGeom>
          <a:solidFill>
            <a:srgbClr val="0C0C0C">
              <a:alpha val="745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291F1C-F1B1-1246-AA25-D20999B4147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4976" y="1104931"/>
            <a:ext cx="1920119" cy="19201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38AB9E-93F8-3E48-9490-676D97C7019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4709" y="1076535"/>
            <a:ext cx="1920119" cy="19201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95CB6DD-C191-E844-B49D-E3AE604FAF7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3659" y="4092034"/>
            <a:ext cx="2033848" cy="20338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2930C4C-5F7E-D34D-A663-BDC5BC8CEF1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67763" y="1076535"/>
            <a:ext cx="2016304" cy="20163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87CE5F3-ABA5-0C4A-9F97-4AF81912044A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4976" y="4092035"/>
            <a:ext cx="1934318" cy="1934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8"/>
          <p:cNvSpPr/>
          <p:nvPr/>
        </p:nvSpPr>
        <p:spPr>
          <a:xfrm>
            <a:off x="4293155" y="457200"/>
            <a:ext cx="7898845" cy="5909113"/>
          </a:xfrm>
          <a:custGeom>
            <a:avLst/>
            <a:gdLst/>
            <a:ahLst/>
            <a:cxnLst/>
            <a:rect l="l" t="t" r="r" b="b"/>
            <a:pathLst>
              <a:path w="7898845" h="5909113" extrusionOk="0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4941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8"/>
          <p:cNvSpPr/>
          <p:nvPr/>
        </p:nvSpPr>
        <p:spPr>
          <a:xfrm>
            <a:off x="0" y="458858"/>
            <a:ext cx="6769978" cy="5907437"/>
          </a:xfrm>
          <a:custGeom>
            <a:avLst/>
            <a:gdLst/>
            <a:ahLst/>
            <a:cxnLst/>
            <a:rect l="l" t="t" r="r" b="b"/>
            <a:pathLst>
              <a:path w="6769978" h="5905761" extrusionOk="0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8"/>
          <p:cNvSpPr txBox="1">
            <a:spLocks noGrp="1"/>
          </p:cNvSpPr>
          <p:nvPr>
            <p:ph type="title"/>
          </p:nvPr>
        </p:nvSpPr>
        <p:spPr>
          <a:xfrm>
            <a:off x="838201" y="1710127"/>
            <a:ext cx="3431650" cy="3666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References</a:t>
            </a:r>
            <a:endParaRPr/>
          </a:p>
        </p:txBody>
      </p:sp>
      <p:sp>
        <p:nvSpPr>
          <p:cNvPr id="212" name="Google Shape;212;p8"/>
          <p:cNvSpPr txBox="1">
            <a:spLocks noGrp="1"/>
          </p:cNvSpPr>
          <p:nvPr>
            <p:ph type="body" idx="1"/>
          </p:nvPr>
        </p:nvSpPr>
        <p:spPr>
          <a:xfrm>
            <a:off x="6766560" y="1335024"/>
            <a:ext cx="4581144" cy="4416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 err="1"/>
              <a:t>idahocom.org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https://sites.google.com/icom.edu/sigma-sigma-phi/home</a:t>
            </a:r>
            <a:endParaRPr sz="2000" dirty="0"/>
          </a:p>
        </p:txBody>
      </p:sp>
      <p:sp>
        <p:nvSpPr>
          <p:cNvPr id="213" name="Google Shape;213;p8" descr="Idaho College of Osteopathic Medicine - ICOM - Home | Facebook"/>
          <p:cNvSpPr/>
          <p:nvPr/>
        </p:nvSpPr>
        <p:spPr>
          <a:xfrm>
            <a:off x="-4571" y="4732421"/>
            <a:ext cx="2129622" cy="2038310"/>
          </a:xfrm>
          <a:prstGeom prst="ellipse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4293155" y="457200"/>
            <a:ext cx="7898845" cy="5909113"/>
          </a:xfrm>
          <a:custGeom>
            <a:avLst/>
            <a:gdLst/>
            <a:ahLst/>
            <a:cxnLst/>
            <a:rect l="l" t="t" r="r" b="b"/>
            <a:pathLst>
              <a:path w="7898845" h="5909113" extrusionOk="0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4941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0" y="458858"/>
            <a:ext cx="6769978" cy="5907437"/>
          </a:xfrm>
          <a:custGeom>
            <a:avLst/>
            <a:gdLst/>
            <a:ahLst/>
            <a:cxnLst/>
            <a:rect l="l" t="t" r="r" b="b"/>
            <a:pathLst>
              <a:path w="6769978" h="5905761" extrusionOk="0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838201" y="1710127"/>
            <a:ext cx="3431650" cy="3666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Chapter goals</a:t>
            </a:r>
            <a:endParaRPr/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6766560" y="1335024"/>
            <a:ext cx="4581144" cy="4416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Iota Delta seeks to:</a:t>
            </a:r>
            <a:endParaRPr/>
          </a:p>
          <a:p>
            <a:pPr marL="914400" lvl="1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Improve upon osteopathic standards of practice</a:t>
            </a:r>
            <a:endParaRPr/>
          </a:p>
          <a:p>
            <a:pPr marL="914400" lvl="1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Promote fellowship among members</a:t>
            </a:r>
            <a:endParaRPr/>
          </a:p>
          <a:p>
            <a:pPr marL="914400" lvl="1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Serve our school and community</a:t>
            </a:r>
            <a:endParaRPr/>
          </a:p>
          <a:p>
            <a:pPr marL="914400" lvl="1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Maintain the utmost academic and clinical excellence</a:t>
            </a:r>
            <a:endParaRPr/>
          </a:p>
          <a:p>
            <a:pPr marL="914400" lvl="1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Make the greatest change through minimal intervention</a:t>
            </a:r>
            <a:endParaRPr/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  <p:sp>
        <p:nvSpPr>
          <p:cNvPr id="99" name="Google Shape;99;p2" descr="Idaho College of Osteopathic Medicine - ICOM - Home | Facebook"/>
          <p:cNvSpPr/>
          <p:nvPr/>
        </p:nvSpPr>
        <p:spPr>
          <a:xfrm>
            <a:off x="0" y="4732421"/>
            <a:ext cx="2129622" cy="2038310"/>
          </a:xfrm>
          <a:prstGeom prst="ellipse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4293155" y="457200"/>
            <a:ext cx="7898845" cy="5909113"/>
          </a:xfrm>
          <a:custGeom>
            <a:avLst/>
            <a:gdLst/>
            <a:ahLst/>
            <a:cxnLst/>
            <a:rect l="l" t="t" r="r" b="b"/>
            <a:pathLst>
              <a:path w="7898845" h="5909113" extrusionOk="0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4941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/>
          <p:nvPr/>
        </p:nvSpPr>
        <p:spPr>
          <a:xfrm>
            <a:off x="0" y="458858"/>
            <a:ext cx="6769978" cy="5907437"/>
          </a:xfrm>
          <a:custGeom>
            <a:avLst/>
            <a:gdLst/>
            <a:ahLst/>
            <a:cxnLst/>
            <a:rect l="l" t="t" r="r" b="b"/>
            <a:pathLst>
              <a:path w="6769978" h="5905761" extrusionOk="0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>
            <a:spLocks noGrp="1"/>
          </p:cNvSpPr>
          <p:nvPr>
            <p:ph type="title"/>
          </p:nvPr>
        </p:nvSpPr>
        <p:spPr>
          <a:xfrm>
            <a:off x="838201" y="1710127"/>
            <a:ext cx="3431650" cy="3666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Chapter requirements</a:t>
            </a:r>
            <a:endParaRPr/>
          </a:p>
        </p:txBody>
      </p:sp>
      <p:sp>
        <p:nvSpPr>
          <p:cNvPr id="108" name="Google Shape;108;p3"/>
          <p:cNvSpPr txBox="1">
            <a:spLocks noGrp="1"/>
          </p:cNvSpPr>
          <p:nvPr>
            <p:ph type="body" idx="1"/>
          </p:nvPr>
        </p:nvSpPr>
        <p:spPr>
          <a:xfrm>
            <a:off x="6766560" y="1335024"/>
            <a:ext cx="4581144" cy="4416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Members must be in the top 25% of class rank or GPA of 3.40 and above with no remediations for at least two semesters prior to chapter invitation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Members must display a high degree of service to the college and profession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Members must complete 20 hours of service per academic year</a:t>
            </a:r>
            <a:endParaRPr dirty="0"/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</p:txBody>
      </p:sp>
      <p:sp>
        <p:nvSpPr>
          <p:cNvPr id="109" name="Google Shape;109;p3" descr="Idaho College of Osteopathic Medicine - ICOM - Home | Facebook"/>
          <p:cNvSpPr/>
          <p:nvPr/>
        </p:nvSpPr>
        <p:spPr>
          <a:xfrm>
            <a:off x="-4571" y="4732421"/>
            <a:ext cx="2129622" cy="2038310"/>
          </a:xfrm>
          <a:prstGeom prst="ellipse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4"/>
          <p:cNvSpPr/>
          <p:nvPr/>
        </p:nvSpPr>
        <p:spPr>
          <a:xfrm>
            <a:off x="4293155" y="457200"/>
            <a:ext cx="7898845" cy="5909113"/>
          </a:xfrm>
          <a:custGeom>
            <a:avLst/>
            <a:gdLst/>
            <a:ahLst/>
            <a:cxnLst/>
            <a:rect l="l" t="t" r="r" b="b"/>
            <a:pathLst>
              <a:path w="7898845" h="5909113" extrusionOk="0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4941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4"/>
          <p:cNvSpPr/>
          <p:nvPr/>
        </p:nvSpPr>
        <p:spPr>
          <a:xfrm>
            <a:off x="0" y="458858"/>
            <a:ext cx="6769978" cy="5907437"/>
          </a:xfrm>
          <a:custGeom>
            <a:avLst/>
            <a:gdLst/>
            <a:ahLst/>
            <a:cxnLst/>
            <a:rect l="l" t="t" r="r" b="b"/>
            <a:pathLst>
              <a:path w="6769978" h="5905761" extrusionOk="0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4"/>
          <p:cNvSpPr txBox="1">
            <a:spLocks noGrp="1"/>
          </p:cNvSpPr>
          <p:nvPr>
            <p:ph type="title"/>
          </p:nvPr>
        </p:nvSpPr>
        <p:spPr>
          <a:xfrm>
            <a:off x="838201" y="1710127"/>
            <a:ext cx="4254304" cy="3666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Current members</a:t>
            </a:r>
            <a:endParaRPr/>
          </a:p>
        </p:txBody>
      </p:sp>
      <p:sp>
        <p:nvSpPr>
          <p:cNvPr id="118" name="Google Shape;118;p4"/>
          <p:cNvSpPr txBox="1">
            <a:spLocks noGrp="1"/>
          </p:cNvSpPr>
          <p:nvPr>
            <p:ph type="body" idx="1"/>
          </p:nvPr>
        </p:nvSpPr>
        <p:spPr>
          <a:xfrm>
            <a:off x="6766560" y="1335024"/>
            <a:ext cx="4581144" cy="4416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Iota Delta inaugural class inducted on July 25</a:t>
            </a:r>
            <a:r>
              <a:rPr lang="en-US" sz="2000" baseline="30000" dirty="0"/>
              <a:t>th</a:t>
            </a:r>
            <a:r>
              <a:rPr lang="en-US" sz="2000" dirty="0"/>
              <a:t> 2021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Currently Accepting Applications for ICOM class of 2026</a:t>
            </a:r>
            <a:endParaRPr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ICOM class of 2023: 21 members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ICOM class of 2024: 14 members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ICOM class of 2025: 19 members </a:t>
            </a:r>
            <a:endParaRPr dirty="0"/>
          </a:p>
        </p:txBody>
      </p:sp>
      <p:sp>
        <p:nvSpPr>
          <p:cNvPr id="119" name="Google Shape;119;p4" descr="Idaho College of Osteopathic Medicine - ICOM - Home | Facebook"/>
          <p:cNvSpPr/>
          <p:nvPr/>
        </p:nvSpPr>
        <p:spPr>
          <a:xfrm>
            <a:off x="-4571" y="4732421"/>
            <a:ext cx="2129622" cy="2038310"/>
          </a:xfrm>
          <a:prstGeom prst="ellipse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1599f36d65_0_0"/>
          <p:cNvSpPr/>
          <p:nvPr/>
        </p:nvSpPr>
        <p:spPr>
          <a:xfrm>
            <a:off x="1524" y="0"/>
            <a:ext cx="12189000" cy="68580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g11599f36d65_0_0"/>
          <p:cNvSpPr/>
          <p:nvPr/>
        </p:nvSpPr>
        <p:spPr>
          <a:xfrm>
            <a:off x="4293155" y="457200"/>
            <a:ext cx="7898845" cy="5909113"/>
          </a:xfrm>
          <a:custGeom>
            <a:avLst/>
            <a:gdLst/>
            <a:ahLst/>
            <a:cxnLst/>
            <a:rect l="l" t="t" r="r" b="b"/>
            <a:pathLst>
              <a:path w="7898845" h="5909113" extrusionOk="0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4941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11599f36d65_0_0"/>
          <p:cNvSpPr/>
          <p:nvPr/>
        </p:nvSpPr>
        <p:spPr>
          <a:xfrm>
            <a:off x="0" y="458858"/>
            <a:ext cx="6769978" cy="5905761"/>
          </a:xfrm>
          <a:custGeom>
            <a:avLst/>
            <a:gdLst/>
            <a:ahLst/>
            <a:cxnLst/>
            <a:rect l="l" t="t" r="r" b="b"/>
            <a:pathLst>
              <a:path w="6769978" h="5905761" extrusionOk="0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11599f36d65_0_0"/>
          <p:cNvSpPr txBox="1">
            <a:spLocks noGrp="1"/>
          </p:cNvSpPr>
          <p:nvPr>
            <p:ph type="title"/>
          </p:nvPr>
        </p:nvSpPr>
        <p:spPr>
          <a:xfrm>
            <a:off x="838201" y="1710127"/>
            <a:ext cx="4254300" cy="36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Class of 2023</a:t>
            </a:r>
            <a:endParaRPr/>
          </a:p>
        </p:txBody>
      </p:sp>
      <p:sp>
        <p:nvSpPr>
          <p:cNvPr id="128" name="Google Shape;128;g11599f36d65_0_0"/>
          <p:cNvSpPr txBox="1">
            <a:spLocks noGrp="1"/>
          </p:cNvSpPr>
          <p:nvPr>
            <p:ph type="body" idx="1"/>
          </p:nvPr>
        </p:nvSpPr>
        <p:spPr>
          <a:xfrm>
            <a:off x="6766550" y="1335025"/>
            <a:ext cx="2550600" cy="48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Hailey Barab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Austin Cuttone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Casey DeBeltz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Heidi Dreher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Veronica Graham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Diana Green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Spencer Hassman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Harrison Surratt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Nick Tod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Trey Tosetti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Selena Yakabe</a:t>
            </a:r>
            <a:endParaRPr sz="2000"/>
          </a:p>
        </p:txBody>
      </p:sp>
      <p:sp>
        <p:nvSpPr>
          <p:cNvPr id="129" name="Google Shape;129;g11599f36d65_0_0" descr="Idaho College of Osteopathic Medicine - ICOM - Home | Facebook"/>
          <p:cNvSpPr/>
          <p:nvPr/>
        </p:nvSpPr>
        <p:spPr>
          <a:xfrm>
            <a:off x="-4571" y="4732421"/>
            <a:ext cx="2129700" cy="2038200"/>
          </a:xfrm>
          <a:prstGeom prst="ellipse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g11599f36d65_0_0"/>
          <p:cNvSpPr txBox="1">
            <a:spLocks noGrp="1"/>
          </p:cNvSpPr>
          <p:nvPr>
            <p:ph type="body" idx="1"/>
          </p:nvPr>
        </p:nvSpPr>
        <p:spPr>
          <a:xfrm>
            <a:off x="9317150" y="1335025"/>
            <a:ext cx="2784600" cy="48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Cody Kohout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Frannie McCarthy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Dayne Moore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Curtis Nelson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Ted Olenick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Kristen Parks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Megan Peterson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Kara Pimentel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Katie Saunders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Shaunton Stubbs</a:t>
            </a:r>
            <a:endParaRPr sz="2000"/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1599f36d65_0_10"/>
          <p:cNvSpPr/>
          <p:nvPr/>
        </p:nvSpPr>
        <p:spPr>
          <a:xfrm>
            <a:off x="1524" y="0"/>
            <a:ext cx="12189000" cy="68580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11599f36d65_0_10"/>
          <p:cNvSpPr/>
          <p:nvPr/>
        </p:nvSpPr>
        <p:spPr>
          <a:xfrm>
            <a:off x="4293155" y="457200"/>
            <a:ext cx="7898845" cy="5909113"/>
          </a:xfrm>
          <a:custGeom>
            <a:avLst/>
            <a:gdLst/>
            <a:ahLst/>
            <a:cxnLst/>
            <a:rect l="l" t="t" r="r" b="b"/>
            <a:pathLst>
              <a:path w="7898845" h="5909113" extrusionOk="0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4941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g11599f36d65_0_10"/>
          <p:cNvSpPr/>
          <p:nvPr/>
        </p:nvSpPr>
        <p:spPr>
          <a:xfrm>
            <a:off x="0" y="458858"/>
            <a:ext cx="6769978" cy="5905761"/>
          </a:xfrm>
          <a:custGeom>
            <a:avLst/>
            <a:gdLst/>
            <a:ahLst/>
            <a:cxnLst/>
            <a:rect l="l" t="t" r="r" b="b"/>
            <a:pathLst>
              <a:path w="6769978" h="5905761" extrusionOk="0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11599f36d65_0_10"/>
          <p:cNvSpPr txBox="1">
            <a:spLocks noGrp="1"/>
          </p:cNvSpPr>
          <p:nvPr>
            <p:ph type="title"/>
          </p:nvPr>
        </p:nvSpPr>
        <p:spPr>
          <a:xfrm>
            <a:off x="838201" y="1710127"/>
            <a:ext cx="4254300" cy="36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Class of 2024</a:t>
            </a:r>
            <a:endParaRPr/>
          </a:p>
        </p:txBody>
      </p:sp>
      <p:sp>
        <p:nvSpPr>
          <p:cNvPr id="139" name="Google Shape;139;g11599f36d65_0_10"/>
          <p:cNvSpPr txBox="1">
            <a:spLocks noGrp="1"/>
          </p:cNvSpPr>
          <p:nvPr>
            <p:ph type="body" idx="1"/>
          </p:nvPr>
        </p:nvSpPr>
        <p:spPr>
          <a:xfrm>
            <a:off x="6766550" y="1335025"/>
            <a:ext cx="2550600" cy="48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Jaron Clark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Cameron Davis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Adam Dentinger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Frank Filicetti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Jacob Hathaway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Connor Hoell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Thomas Jay</a:t>
            </a:r>
            <a:endParaRPr sz="2000"/>
          </a:p>
        </p:txBody>
      </p:sp>
      <p:sp>
        <p:nvSpPr>
          <p:cNvPr id="140" name="Google Shape;140;g11599f36d65_0_10" descr="Idaho College of Osteopathic Medicine - ICOM - Home | Facebook"/>
          <p:cNvSpPr/>
          <p:nvPr/>
        </p:nvSpPr>
        <p:spPr>
          <a:xfrm>
            <a:off x="-4571" y="4732421"/>
            <a:ext cx="2129700" cy="2038200"/>
          </a:xfrm>
          <a:prstGeom prst="ellipse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11599f36d65_0_10"/>
          <p:cNvSpPr txBox="1">
            <a:spLocks noGrp="1"/>
          </p:cNvSpPr>
          <p:nvPr>
            <p:ph type="body" idx="1"/>
          </p:nvPr>
        </p:nvSpPr>
        <p:spPr>
          <a:xfrm>
            <a:off x="9317150" y="1335025"/>
            <a:ext cx="2784600" cy="48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Kassi Jensen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Quinn Kensey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Ethan McCarty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Josh Outslay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John Riley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Noelle Sobotka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Christopher Thompson</a:t>
            </a:r>
            <a:endParaRPr sz="2000"/>
          </a:p>
        </p:txBody>
      </p:sp>
    </p:spTree>
    <p:extLst>
      <p:ext uri="{BB962C8B-B14F-4D97-AF65-F5344CB8AC3E}">
        <p14:creationId xmlns:p14="http://schemas.microsoft.com/office/powerpoint/2010/main" val="3237484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1599f36d65_0_10"/>
          <p:cNvSpPr/>
          <p:nvPr/>
        </p:nvSpPr>
        <p:spPr>
          <a:xfrm>
            <a:off x="1524" y="0"/>
            <a:ext cx="12189000" cy="68580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11599f36d65_0_10"/>
          <p:cNvSpPr/>
          <p:nvPr/>
        </p:nvSpPr>
        <p:spPr>
          <a:xfrm>
            <a:off x="4293155" y="457200"/>
            <a:ext cx="7898845" cy="5909113"/>
          </a:xfrm>
          <a:custGeom>
            <a:avLst/>
            <a:gdLst/>
            <a:ahLst/>
            <a:cxnLst/>
            <a:rect l="l" t="t" r="r" b="b"/>
            <a:pathLst>
              <a:path w="7898845" h="5909113" extrusionOk="0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4941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g11599f36d65_0_10"/>
          <p:cNvSpPr/>
          <p:nvPr/>
        </p:nvSpPr>
        <p:spPr>
          <a:xfrm>
            <a:off x="0" y="458858"/>
            <a:ext cx="6769978" cy="5905761"/>
          </a:xfrm>
          <a:custGeom>
            <a:avLst/>
            <a:gdLst/>
            <a:ahLst/>
            <a:cxnLst/>
            <a:rect l="l" t="t" r="r" b="b"/>
            <a:pathLst>
              <a:path w="6769978" h="5905761" extrusionOk="0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11599f36d65_0_10"/>
          <p:cNvSpPr txBox="1">
            <a:spLocks noGrp="1"/>
          </p:cNvSpPr>
          <p:nvPr>
            <p:ph type="title"/>
          </p:nvPr>
        </p:nvSpPr>
        <p:spPr>
          <a:xfrm>
            <a:off x="838201" y="1710127"/>
            <a:ext cx="4254300" cy="36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dirty="0">
                <a:solidFill>
                  <a:schemeClr val="lt1"/>
                </a:solidFill>
              </a:rPr>
              <a:t>Class of 2025</a:t>
            </a:r>
            <a:endParaRPr dirty="0"/>
          </a:p>
        </p:txBody>
      </p:sp>
      <p:sp>
        <p:nvSpPr>
          <p:cNvPr id="139" name="Google Shape;139;g11599f36d65_0_10"/>
          <p:cNvSpPr txBox="1">
            <a:spLocks noGrp="1"/>
          </p:cNvSpPr>
          <p:nvPr>
            <p:ph type="body" idx="1"/>
          </p:nvPr>
        </p:nvSpPr>
        <p:spPr>
          <a:xfrm>
            <a:off x="6766550" y="1335025"/>
            <a:ext cx="2550600" cy="48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Cole Adams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Garrett Ball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Matthew Butt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Gordon Calhoun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Thomas Conrad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Hannah </a:t>
            </a:r>
            <a:r>
              <a:rPr lang="en-US" sz="2000" dirty="0" err="1"/>
              <a:t>Duckson</a:t>
            </a:r>
            <a:endParaRPr lang="en-US"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Katlyn </a:t>
            </a:r>
            <a:r>
              <a:rPr lang="en-US" sz="2000" dirty="0" err="1"/>
              <a:t>Grootendorst</a:t>
            </a:r>
            <a:r>
              <a:rPr lang="en-US" sz="2000" dirty="0"/>
              <a:t>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Scott </a:t>
            </a:r>
            <a:r>
              <a:rPr lang="en-US" sz="2000" dirty="0" err="1"/>
              <a:t>Kilcoyne</a:t>
            </a:r>
            <a:r>
              <a:rPr lang="en-US" sz="2000" dirty="0"/>
              <a:t>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Nahleh </a:t>
            </a:r>
            <a:r>
              <a:rPr lang="en-US" sz="2000" dirty="0" err="1"/>
              <a:t>Koochak</a:t>
            </a:r>
            <a:endParaRPr lang="en-US"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Jett Murray </a:t>
            </a:r>
          </a:p>
        </p:txBody>
      </p:sp>
      <p:sp>
        <p:nvSpPr>
          <p:cNvPr id="140" name="Google Shape;140;g11599f36d65_0_10" descr="Idaho College of Osteopathic Medicine - ICOM - Home | Facebook"/>
          <p:cNvSpPr/>
          <p:nvPr/>
        </p:nvSpPr>
        <p:spPr>
          <a:xfrm>
            <a:off x="-4571" y="4732421"/>
            <a:ext cx="2129700" cy="2038200"/>
          </a:xfrm>
          <a:prstGeom prst="ellipse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11599f36d65_0_10"/>
          <p:cNvSpPr txBox="1">
            <a:spLocks noGrp="1"/>
          </p:cNvSpPr>
          <p:nvPr>
            <p:ph type="body" idx="1"/>
          </p:nvPr>
        </p:nvSpPr>
        <p:spPr>
          <a:xfrm>
            <a:off x="9317150" y="1335025"/>
            <a:ext cx="2784600" cy="48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Derrick Nguyen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Neil </a:t>
            </a:r>
            <a:r>
              <a:rPr lang="en-US" sz="2000" dirty="0" err="1"/>
              <a:t>Orton</a:t>
            </a:r>
            <a:endParaRPr lang="en-US"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Olivia Paulson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Tiana </a:t>
            </a:r>
            <a:r>
              <a:rPr lang="en-US" sz="2000" dirty="0" err="1"/>
              <a:t>Quesenberry</a:t>
            </a:r>
            <a:endParaRPr lang="en-US" sz="20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Kori Snider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Cora Stock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Chris Taylor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Jeffery Walsh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Alexandra </a:t>
            </a:r>
            <a:r>
              <a:rPr lang="en-US" sz="2000" dirty="0" err="1"/>
              <a:t>Zinn</a:t>
            </a:r>
            <a:endParaRPr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ee1d113e5c_0_33"/>
          <p:cNvSpPr/>
          <p:nvPr/>
        </p:nvSpPr>
        <p:spPr>
          <a:xfrm>
            <a:off x="1524" y="0"/>
            <a:ext cx="12189000" cy="68580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gee1d113e5c_0_33"/>
          <p:cNvSpPr/>
          <p:nvPr/>
        </p:nvSpPr>
        <p:spPr>
          <a:xfrm>
            <a:off x="4293155" y="457200"/>
            <a:ext cx="7898845" cy="5909113"/>
          </a:xfrm>
          <a:custGeom>
            <a:avLst/>
            <a:gdLst/>
            <a:ahLst/>
            <a:cxnLst/>
            <a:rect l="l" t="t" r="r" b="b"/>
            <a:pathLst>
              <a:path w="7898845" h="5909113" extrusionOk="0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4941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ee1d113e5c_0_33"/>
          <p:cNvSpPr/>
          <p:nvPr/>
        </p:nvSpPr>
        <p:spPr>
          <a:xfrm>
            <a:off x="0" y="458858"/>
            <a:ext cx="6769978" cy="5905761"/>
          </a:xfrm>
          <a:custGeom>
            <a:avLst/>
            <a:gdLst/>
            <a:ahLst/>
            <a:cxnLst/>
            <a:rect l="l" t="t" r="r" b="b"/>
            <a:pathLst>
              <a:path w="6769978" h="5905761" extrusionOk="0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ee1d113e5c_0_33"/>
          <p:cNvSpPr txBox="1">
            <a:spLocks noGrp="1"/>
          </p:cNvSpPr>
          <p:nvPr>
            <p:ph type="title"/>
          </p:nvPr>
        </p:nvSpPr>
        <p:spPr>
          <a:xfrm>
            <a:off x="838201" y="1710127"/>
            <a:ext cx="4254300" cy="36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Current Events</a:t>
            </a:r>
            <a:endParaRPr/>
          </a:p>
        </p:txBody>
      </p:sp>
      <p:sp>
        <p:nvSpPr>
          <p:cNvPr id="150" name="Google Shape;150;gee1d113e5c_0_33"/>
          <p:cNvSpPr txBox="1">
            <a:spLocks noGrp="1"/>
          </p:cNvSpPr>
          <p:nvPr>
            <p:ph type="body" idx="1"/>
          </p:nvPr>
        </p:nvSpPr>
        <p:spPr>
          <a:xfrm>
            <a:off x="6766550" y="1335025"/>
            <a:ext cx="5009700" cy="48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Ongoing community service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Monthly case report series</a:t>
            </a: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Q&amp;A sessions for board preparation, specialty selection, and residency applications</a:t>
            </a: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151" name="Google Shape;151;gee1d113e5c_0_33" descr="Idaho College of Osteopathic Medicine - ICOM - Home | Facebook"/>
          <p:cNvSpPr/>
          <p:nvPr/>
        </p:nvSpPr>
        <p:spPr>
          <a:xfrm>
            <a:off x="-4571" y="4732421"/>
            <a:ext cx="2129700" cy="2038200"/>
          </a:xfrm>
          <a:prstGeom prst="ellipse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"/>
          <p:cNvSpPr/>
          <p:nvPr/>
        </p:nvSpPr>
        <p:spPr>
          <a:xfrm>
            <a:off x="1524" y="76200"/>
            <a:ext cx="12189000" cy="68580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5"/>
          <p:cNvSpPr/>
          <p:nvPr/>
        </p:nvSpPr>
        <p:spPr>
          <a:xfrm>
            <a:off x="4293155" y="457200"/>
            <a:ext cx="7898845" cy="5909113"/>
          </a:xfrm>
          <a:custGeom>
            <a:avLst/>
            <a:gdLst/>
            <a:ahLst/>
            <a:cxnLst/>
            <a:rect l="l" t="t" r="r" b="b"/>
            <a:pathLst>
              <a:path w="7898845" h="5909113" extrusionOk="0">
                <a:moveTo>
                  <a:pt x="3848214" y="0"/>
                </a:moveTo>
                <a:lnTo>
                  <a:pt x="7898845" y="0"/>
                </a:lnTo>
                <a:lnTo>
                  <a:pt x="7898845" y="5907437"/>
                </a:lnTo>
                <a:lnTo>
                  <a:pt x="7778213" y="5907437"/>
                </a:lnTo>
                <a:lnTo>
                  <a:pt x="7778213" y="5909093"/>
                </a:lnTo>
                <a:lnTo>
                  <a:pt x="7485321" y="5909093"/>
                </a:lnTo>
                <a:lnTo>
                  <a:pt x="7485321" y="5909094"/>
                </a:lnTo>
                <a:lnTo>
                  <a:pt x="4228895" y="5909094"/>
                </a:lnTo>
                <a:lnTo>
                  <a:pt x="4228895" y="5909112"/>
                </a:lnTo>
                <a:lnTo>
                  <a:pt x="3936003" y="5909112"/>
                </a:lnTo>
                <a:lnTo>
                  <a:pt x="3936003" y="5909113"/>
                </a:lnTo>
                <a:lnTo>
                  <a:pt x="0" y="5909113"/>
                </a:lnTo>
                <a:lnTo>
                  <a:pt x="2796838" y="1676"/>
                </a:lnTo>
                <a:lnTo>
                  <a:pt x="2916686" y="1676"/>
                </a:lnTo>
                <a:lnTo>
                  <a:pt x="2917470" y="20"/>
                </a:lnTo>
                <a:lnTo>
                  <a:pt x="3210362" y="20"/>
                </a:lnTo>
                <a:lnTo>
                  <a:pt x="3210362" y="19"/>
                </a:lnTo>
                <a:lnTo>
                  <a:pt x="3555322" y="19"/>
                </a:lnTo>
                <a:lnTo>
                  <a:pt x="3555322" y="1"/>
                </a:lnTo>
                <a:lnTo>
                  <a:pt x="3848214" y="1"/>
                </a:lnTo>
                <a:close/>
              </a:path>
            </a:pathLst>
          </a:custGeom>
          <a:solidFill>
            <a:srgbClr val="B4B4B4">
              <a:alpha val="4941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5"/>
          <p:cNvSpPr/>
          <p:nvPr/>
        </p:nvSpPr>
        <p:spPr>
          <a:xfrm>
            <a:off x="0" y="458858"/>
            <a:ext cx="6769978" cy="5907437"/>
          </a:xfrm>
          <a:custGeom>
            <a:avLst/>
            <a:gdLst/>
            <a:ahLst/>
            <a:cxnLst/>
            <a:rect l="l" t="t" r="r" b="b"/>
            <a:pathLst>
              <a:path w="6769978" h="5905761" extrusionOk="0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5"/>
          <p:cNvSpPr txBox="1">
            <a:spLocks noGrp="1"/>
          </p:cNvSpPr>
          <p:nvPr>
            <p:ph type="title"/>
          </p:nvPr>
        </p:nvSpPr>
        <p:spPr>
          <a:xfrm>
            <a:off x="838201" y="1710127"/>
            <a:ext cx="3431650" cy="3666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Iota Delta serves the nation</a:t>
            </a:r>
            <a:endParaRPr/>
          </a:p>
        </p:txBody>
      </p:sp>
      <p:sp>
        <p:nvSpPr>
          <p:cNvPr id="160" name="Google Shape;160;p5"/>
          <p:cNvSpPr txBox="1">
            <a:spLocks noGrp="1"/>
          </p:cNvSpPr>
          <p:nvPr>
            <p:ph type="body" idx="1"/>
          </p:nvPr>
        </p:nvSpPr>
        <p:spPr>
          <a:xfrm>
            <a:off x="6769975" y="693925"/>
            <a:ext cx="5250900" cy="54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20000"/>
          </a:bodyPr>
          <a:lstStyle/>
          <a:p>
            <a:pPr marL="228600" lvl="0" indent="-2381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Iota Delta has instituted community service leads for students located away from the institution core site</a:t>
            </a:r>
            <a:endParaRPr sz="2000" dirty="0"/>
          </a:p>
          <a:p>
            <a:pPr marL="228600" lvl="0" indent="-23812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Through this initiative Iota Delta will serve communities spanning from Idaho to New York</a:t>
            </a:r>
            <a:endParaRPr sz="2000" dirty="0"/>
          </a:p>
          <a:p>
            <a:pPr marL="228600" lvl="0" indent="-23812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dirty="0"/>
              <a:t>Region specific community service leads will coordinate local efforts to best help their respective community</a:t>
            </a:r>
            <a:endParaRPr sz="2000" dirty="0"/>
          </a:p>
          <a:p>
            <a:pPr marL="228600" lvl="0" indent="-23812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Regional Community Service Leads</a:t>
            </a:r>
            <a:endParaRPr sz="2000" dirty="0"/>
          </a:p>
          <a:p>
            <a:pPr rtl="0"/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Aberdeen, SD - John Riley, OMS-IV</a:t>
            </a:r>
            <a:endParaRPr lang="en-US" sz="1600" b="0" i="0" u="none" strike="noStrike" dirty="0">
              <a:solidFill>
                <a:srgbClr val="212121"/>
              </a:solidFill>
              <a:effectLst/>
              <a:latin typeface="Open Sans" panose="020F0502020204030204" pitchFamily="34" charset="0"/>
            </a:endParaRPr>
          </a:p>
          <a:p>
            <a:pPr rtl="0"/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Eastern ID - Gordon Calhoun, OMS-III</a:t>
            </a:r>
            <a:endParaRPr lang="en-US" sz="1600" b="0" i="0" u="none" strike="noStrike" dirty="0">
              <a:solidFill>
                <a:srgbClr val="212121"/>
              </a:solidFill>
              <a:effectLst/>
              <a:latin typeface="Open Sans" panose="020F0502020204030204" pitchFamily="34" charset="0"/>
            </a:endParaRPr>
          </a:p>
          <a:p>
            <a:pPr rtl="0"/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Gillette, WY - Cole Adams, OMS-III</a:t>
            </a:r>
            <a:endParaRPr lang="en-US" sz="1600" b="0" i="0" u="none" strike="noStrike" dirty="0">
              <a:solidFill>
                <a:srgbClr val="212121"/>
              </a:solidFill>
              <a:effectLst/>
              <a:latin typeface="Open Sans" panose="020F0502020204030204" pitchFamily="34" charset="0"/>
            </a:endParaRPr>
          </a:p>
          <a:p>
            <a:pPr rtl="0"/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Great Falls, MT - Matthew Butt, OMS-III</a:t>
            </a:r>
            <a:endParaRPr lang="en-US" sz="1600" b="0" i="0" u="none" strike="noStrike" dirty="0">
              <a:solidFill>
                <a:srgbClr val="212121"/>
              </a:solidFill>
              <a:effectLst/>
              <a:latin typeface="Open Sans" panose="020F0502020204030204" pitchFamily="34" charset="0"/>
            </a:endParaRPr>
          </a:p>
          <a:p>
            <a:pPr rtl="0"/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Logan, UT - TBD</a:t>
            </a:r>
            <a:endParaRPr lang="en-US" sz="1600" b="0" i="0" u="none" strike="noStrike" dirty="0">
              <a:solidFill>
                <a:srgbClr val="212121"/>
              </a:solidFill>
              <a:effectLst/>
              <a:latin typeface="Open Sans" panose="020F0502020204030204" pitchFamily="34" charset="0"/>
            </a:endParaRPr>
          </a:p>
          <a:p>
            <a:pPr rtl="0"/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Minot, ND - TBD</a:t>
            </a:r>
            <a:endParaRPr lang="en-US" sz="1600" b="0" i="0" u="none" strike="noStrike" dirty="0">
              <a:solidFill>
                <a:srgbClr val="212121"/>
              </a:solidFill>
              <a:effectLst/>
              <a:latin typeface="Open Sans" panose="020F0502020204030204" pitchFamily="34" charset="0"/>
            </a:endParaRPr>
          </a:p>
          <a:p>
            <a:pPr rtl="0"/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Rapid City, SD - Cole Adams, OMS-III</a:t>
            </a:r>
            <a:endParaRPr lang="en-US" sz="1600" b="0" i="0" u="none" strike="noStrike" dirty="0">
              <a:solidFill>
                <a:srgbClr val="212121"/>
              </a:solidFill>
              <a:effectLst/>
              <a:latin typeface="Open Sans" panose="020F0502020204030204" pitchFamily="34" charset="0"/>
            </a:endParaRPr>
          </a:p>
          <a:p>
            <a:pPr rtl="0"/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Stony Brook, NY - TBD</a:t>
            </a:r>
            <a:endParaRPr lang="en-US" sz="1600" b="0" i="0" u="none" strike="noStrike" dirty="0">
              <a:solidFill>
                <a:srgbClr val="212121"/>
              </a:solidFill>
              <a:effectLst/>
              <a:latin typeface="Open Sans" panose="020F0502020204030204" pitchFamily="34" charset="0"/>
            </a:endParaRPr>
          </a:p>
          <a:p>
            <a:pPr rtl="0"/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Treasure Valley, ID - Garrett Ball, OMS-III</a:t>
            </a:r>
            <a:endParaRPr lang="en-US" sz="1600" b="0" i="0" u="none" strike="noStrike" dirty="0">
              <a:solidFill>
                <a:srgbClr val="212121"/>
              </a:solidFill>
              <a:effectLst/>
              <a:latin typeface="Open Sans" panose="020F0502020204030204" pitchFamily="34" charset="0"/>
            </a:endParaRPr>
          </a:p>
          <a:p>
            <a:pPr rtl="0"/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Twin Falls, ID - Alexandra </a:t>
            </a:r>
            <a:r>
              <a:rPr lang="en-US" sz="16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Zinn</a:t>
            </a: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OMS-III</a:t>
            </a:r>
            <a:endParaRPr lang="en-US" sz="1600" b="0" i="0" u="none" strike="noStrike" dirty="0">
              <a:solidFill>
                <a:srgbClr val="212121"/>
              </a:solidFill>
              <a:effectLst/>
              <a:latin typeface="Open Sans" panose="020F0502020204030204" pitchFamily="34" charset="0"/>
            </a:endParaRPr>
          </a:p>
        </p:txBody>
      </p:sp>
      <p:sp>
        <p:nvSpPr>
          <p:cNvPr id="161" name="Google Shape;161;p5" descr="Idaho College of Osteopathic Medicine - ICOM - Home | Facebook"/>
          <p:cNvSpPr/>
          <p:nvPr/>
        </p:nvSpPr>
        <p:spPr>
          <a:xfrm>
            <a:off x="-4571" y="4732421"/>
            <a:ext cx="2129622" cy="2038310"/>
          </a:xfrm>
          <a:prstGeom prst="ellipse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570</Words>
  <Application>Microsoft Office PowerPoint</Application>
  <PresentationFormat>Widescreen</PresentationFormat>
  <Paragraphs>124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Open Sans</vt:lpstr>
      <vt:lpstr>Office Theme</vt:lpstr>
      <vt:lpstr>Sigma Sigma Phi Iota Delta Chapter</vt:lpstr>
      <vt:lpstr>Chapter goals</vt:lpstr>
      <vt:lpstr>Chapter requirements</vt:lpstr>
      <vt:lpstr>Current members</vt:lpstr>
      <vt:lpstr>Class of 2023</vt:lpstr>
      <vt:lpstr>Class of 2024</vt:lpstr>
      <vt:lpstr>Class of 2025</vt:lpstr>
      <vt:lpstr>Current Events</vt:lpstr>
      <vt:lpstr>Iota Delta serves the nation</vt:lpstr>
      <vt:lpstr>Case Review Series</vt:lpstr>
      <vt:lpstr>Q&amp;A Sessions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Sigma Sigma Phi Iota Delta Chapter</dc:title>
  <dc:creator>Dallas Sturdevant</dc:creator>
  <cp:lastModifiedBy>Michael Whit</cp:lastModifiedBy>
  <cp:revision>3</cp:revision>
  <dcterms:created xsi:type="dcterms:W3CDTF">2021-08-27T21:22:17Z</dcterms:created>
  <dcterms:modified xsi:type="dcterms:W3CDTF">2023-09-11T14:25:51Z</dcterms:modified>
</cp:coreProperties>
</file>