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is the 2020 Mu Chapter Report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NOTE:</a:t>
            </a:r>
          </a:p>
          <a:p>
            <a:r>
              <a:t>National Chapter states 25% of class, but our chapter is a bit stricter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 defTabSz="457200">
              <a:buSzPct val="100000"/>
              <a:buFont typeface="Arial"/>
              <a:buChar char="•"/>
            </a:pPr>
            <a:r>
              <a:t>Board review series aimed at the 2</a:t>
            </a:r>
            <a:r>
              <a:rPr baseline="30000"/>
              <a:t>nd</a:t>
            </a:r>
            <a:r>
              <a:t> year students runs from November-April.</a:t>
            </a:r>
          </a:p>
          <a:p>
            <a:pPr marL="171450" indent="-171450" defTabSz="457200">
              <a:buSzPct val="100000"/>
              <a:buFont typeface="Arial"/>
              <a:buChar char="•"/>
            </a:pPr>
            <a:r>
              <a:t>This was started in 2014 as a joint effort between the Lebanon and Pomona SSP members.</a:t>
            </a:r>
          </a:p>
          <a:p>
            <a:pPr marL="171450" indent="-171450" defTabSz="457200">
              <a:buSzPct val="100000"/>
              <a:buFont typeface="Arial"/>
              <a:buChar char="•"/>
            </a:pPr>
            <a:r>
              <a:t>PowerPoints were created and shared between the campuses and posted for everyone’s use. </a:t>
            </a:r>
          </a:p>
          <a:p>
            <a:pPr marL="171450" indent="-171450" defTabSz="457200">
              <a:buSzPct val="100000"/>
              <a:buFont typeface="Arial"/>
              <a:buChar char="•"/>
            </a:pPr>
            <a:r>
              <a:t>The PowerPoints are updated and added to each year.</a:t>
            </a:r>
          </a:p>
          <a:p>
            <a:pPr marL="171450" indent="-171450" defTabSz="457200">
              <a:buSzPct val="100000"/>
              <a:buFont typeface="Arial"/>
              <a:buChar char="•"/>
            </a:pPr>
            <a:r>
              <a:t>Presentations are done separately on each campus but often from the same PowerPoint.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 defTabSz="457200">
              <a:buSzPct val="100000"/>
              <a:buFont typeface="Arial"/>
              <a:buChar char="•"/>
            </a:pPr>
            <a:r>
              <a:t>Board review series aimed at the 2</a:t>
            </a:r>
            <a:r>
              <a:rPr baseline="30000"/>
              <a:t>nd</a:t>
            </a:r>
            <a:r>
              <a:t> year students runs from November-April, run by 2</a:t>
            </a:r>
            <a:r>
              <a:rPr baseline="30000"/>
              <a:t>nd</a:t>
            </a:r>
            <a:r>
              <a:t> year students</a:t>
            </a:r>
          </a:p>
          <a:p>
            <a:pPr marL="171450" indent="-171450" defTabSz="457200">
              <a:buSzPct val="100000"/>
              <a:buFont typeface="Arial"/>
              <a:buChar char="•"/>
            </a:pPr>
            <a:r>
              <a:t>This was started in 2014 as a joint effort between the Lebanon and Pomona SSP members.</a:t>
            </a:r>
          </a:p>
          <a:p>
            <a:pPr marL="171450" indent="-171450" defTabSz="457200">
              <a:buSzPct val="100000"/>
              <a:buFont typeface="Arial"/>
              <a:buChar char="•"/>
            </a:pPr>
            <a:r>
              <a:t>PowerPoints were created and shared between the campuses and posted for everyone’s use. </a:t>
            </a:r>
          </a:p>
          <a:p>
            <a:pPr marL="171450" indent="-171450" defTabSz="457200">
              <a:buSzPct val="100000"/>
              <a:buFont typeface="Arial"/>
              <a:buChar char="•"/>
            </a:pPr>
            <a:r>
              <a:t>The PowerPoints are updated and added to each year.</a:t>
            </a:r>
          </a:p>
          <a:p>
            <a:pPr marL="171450" indent="-171450" defTabSz="457200">
              <a:buSzPct val="100000"/>
              <a:buFont typeface="Arial"/>
              <a:buChar char="•"/>
            </a:pPr>
            <a:r>
              <a:t>Presentations are done separately on each campus but often from the same PowerPoint.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 defTabSz="457200">
              <a:buSzPct val="100000"/>
              <a:buFont typeface="Arial"/>
              <a:buChar char="•"/>
            </a:pPr>
            <a:r>
              <a:t>Board review series aimed at both 1</a:t>
            </a:r>
            <a:r>
              <a:rPr baseline="30000"/>
              <a:t>st</a:t>
            </a:r>
            <a:r>
              <a:t> and 2</a:t>
            </a:r>
            <a:r>
              <a:rPr baseline="30000"/>
              <a:t>nd</a:t>
            </a:r>
            <a:r>
              <a:t> year students, runs throughout the year to coincide with the 1</a:t>
            </a:r>
            <a:r>
              <a:rPr baseline="30000"/>
              <a:t>st</a:t>
            </a:r>
            <a:r>
              <a:t> year students’ curriculum </a:t>
            </a:r>
          </a:p>
          <a:p>
            <a:pPr marL="171450" indent="-171450" defTabSz="457200">
              <a:buSzPct val="100000"/>
              <a:buFont typeface="Arial"/>
              <a:buChar char="•"/>
            </a:pPr>
            <a:r>
              <a:t>This was started in 2016 on the Lebanon campus by SSP members.</a:t>
            </a:r>
          </a:p>
          <a:p>
            <a:pPr marL="171450" indent="-171450" defTabSz="457200">
              <a:buSzPct val="100000"/>
              <a:buFont typeface="Arial"/>
              <a:buChar char="•"/>
            </a:pPr>
            <a:r>
              <a:t>PowerPoints were created and shared between the campuses and posted for everyone’s use. </a:t>
            </a:r>
          </a:p>
          <a:p>
            <a:pPr marL="171450" indent="-171450" defTabSz="457200">
              <a:buSzPct val="100000"/>
              <a:buFont typeface="Arial"/>
              <a:buChar char="•"/>
            </a:pPr>
            <a:r>
              <a:t>The PowerPoints are updated and added to each year.</a:t>
            </a:r>
          </a:p>
          <a:p>
            <a:pPr marL="171450" indent="-171450" defTabSz="457200">
              <a:buSzPct val="100000"/>
              <a:buFont typeface="Arial"/>
              <a:buChar char="•"/>
            </a:pPr>
            <a:r>
              <a:t>Presentations are done separately on each campus but often from the same PowerPoint.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27248" y="5945232"/>
            <a:ext cx="232877" cy="2285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sz="3200" cap="none"/>
            </a:lvl1pPr>
          </a:lstStyle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83587" y="2479685"/>
            <a:ext cx="518161" cy="111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 cap="all">
                <a:solidFill>
                  <a:srgbClr val="FFFFFF"/>
                </a:solidFill>
              </a:defRPr>
            </a:lvl1pPr>
          </a:lstStyle>
          <a:p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533994" y="559822"/>
            <a:ext cx="518161" cy="111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 cap="all">
                <a:solidFill>
                  <a:srgbClr val="FFFFFF"/>
                </a:solidFill>
              </a:defRPr>
            </a:lvl1pPr>
          </a:lstStyle>
          <a:p>
            <a:r>
              <a:t>“</a:t>
            </a:r>
          </a:p>
        </p:txBody>
      </p:sp>
      <p:sp>
        <p:nvSpPr>
          <p:cNvPr id="116" name="Title Text"/>
          <p:cNvSpPr txBox="1">
            <a:spLocks noGrp="1"/>
          </p:cNvSpPr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sz="3200" cap="none"/>
            </a:lvl1pPr>
          </a:lstStyle>
          <a:p>
            <a:r>
              <a:t>Title Text</a:t>
            </a:r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sz="3200" cap="none"/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83587" y="2479685"/>
            <a:ext cx="518161" cy="111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 cap="all">
                <a:solidFill>
                  <a:srgbClr val="FFFFFF"/>
                </a:solidFill>
              </a:defRPr>
            </a:lvl1pPr>
          </a:lstStyle>
          <a:p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533994" y="559822"/>
            <a:ext cx="518161" cy="111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 cap="all">
                <a:solidFill>
                  <a:srgbClr val="FFFFFF"/>
                </a:solidFill>
              </a:defRPr>
            </a:lvl1pPr>
          </a:lstStyle>
          <a:p>
            <a:r>
              <a:t>“</a:t>
            </a:r>
          </a:p>
        </p:txBody>
      </p:sp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sz="3200" cap="none"/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  <a:endParaRPr/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  <a:endParaRPr/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 cap="all"/>
            </a:lvl1pPr>
            <a:lvl2pPr marL="0" indent="457200">
              <a:buClrTx/>
              <a:buSzTx/>
              <a:buFontTx/>
              <a:buNone/>
              <a:defRPr sz="2000" cap="all"/>
            </a:lvl2pPr>
            <a:lvl3pPr marL="0" indent="914400">
              <a:buClrTx/>
              <a:buSzTx/>
              <a:buFontTx/>
              <a:buNone/>
              <a:defRPr sz="2000" cap="all"/>
            </a:lvl3pPr>
            <a:lvl4pPr marL="0" indent="1371600">
              <a:buClrTx/>
              <a:buSzTx/>
              <a:buFontTx/>
              <a:buNone/>
              <a:defRPr sz="2000" cap="all"/>
            </a:lvl4pPr>
            <a:lvl5pPr marL="0" indent="1828800">
              <a:buClrTx/>
              <a:buSzTx/>
              <a:buFontTx/>
              <a:buNone/>
              <a:defRPr sz="2000" cap="al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8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584350" y="5945232"/>
            <a:ext cx="232878" cy="22851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Box 4"/>
          <p:cNvSpPr txBox="1"/>
          <p:nvPr/>
        </p:nvSpPr>
        <p:spPr>
          <a:xfrm>
            <a:off x="1569720" y="4808239"/>
            <a:ext cx="9052560" cy="218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Sigma Sigma Phi – Mu Chapter</a:t>
            </a:r>
          </a:p>
          <a:p>
            <a:pPr algn="ctr">
              <a:defRPr sz="24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National Osteopathic Honors Society</a:t>
            </a:r>
          </a:p>
          <a:p>
            <a:pPr algn="ctr">
              <a:defRPr sz="24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endParaRPr/>
          </a:p>
          <a:p>
            <a:pPr algn="ctr">
              <a:defRPr sz="24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Western University of Health Sciences</a:t>
            </a:r>
          </a:p>
          <a:p>
            <a:pPr algn="ctr">
              <a:defRPr sz="24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COMP – Northwest, Lebanon, OR</a:t>
            </a:r>
          </a:p>
        </p:txBody>
      </p:sp>
      <p:pic>
        <p:nvPicPr>
          <p:cNvPr id="16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247" y="199699"/>
            <a:ext cx="8261132" cy="4548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34" y="199699"/>
            <a:ext cx="1605597" cy="1987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17" descr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le 1"/>
          <p:cNvSpPr txBox="1">
            <a:spLocks noGrp="1"/>
          </p:cNvSpPr>
          <p:nvPr>
            <p:ph type="ctrTitle"/>
          </p:nvPr>
        </p:nvSpPr>
        <p:spPr>
          <a:xfrm>
            <a:off x="685800" y="1030288"/>
            <a:ext cx="6814751" cy="1035579"/>
          </a:xfrm>
          <a:prstGeom prst="rect">
            <a:avLst/>
          </a:prstGeom>
        </p:spPr>
        <p:txBody>
          <a:bodyPr anchor="ctr"/>
          <a:lstStyle>
            <a:lvl1pPr algn="l">
              <a:spcBef>
                <a:spcPts val="600"/>
              </a:spcBef>
              <a:defRPr sz="3600" u="sng"/>
            </a:lvl1pPr>
          </a:lstStyle>
          <a:p>
            <a:r>
              <a:t>EVENTS and VOLUNTEERING</a:t>
            </a:r>
          </a:p>
        </p:txBody>
      </p:sp>
      <p:sp>
        <p:nvSpPr>
          <p:cNvPr id="202" name="TextBox 4"/>
          <p:cNvSpPr txBox="1"/>
          <p:nvPr/>
        </p:nvSpPr>
        <p:spPr>
          <a:xfrm>
            <a:off x="731520" y="1983249"/>
            <a:ext cx="5271880" cy="380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marL="178668" indent="-178668" defTabSz="452627">
              <a:spcBef>
                <a:spcPts val="900"/>
              </a:spcBef>
              <a:buSzPct val="100000"/>
              <a:buChar char="•"/>
              <a:defRPr sz="1782" b="1">
                <a:solidFill>
                  <a:srgbClr val="FFFFFF"/>
                </a:solidFill>
              </a:defRPr>
            </a:pPr>
            <a:r>
              <a:t> Cooking with the Community</a:t>
            </a:r>
          </a:p>
          <a:p>
            <a:pPr marL="452627" lvl="1" indent="0" defTabSz="452627">
              <a:spcBef>
                <a:spcPts val="900"/>
              </a:spcBef>
              <a:buClr>
                <a:srgbClr val="FFFFFF"/>
              </a:buClr>
              <a:buSzPct val="100000"/>
              <a:buFont typeface="Arial"/>
              <a:buChar char="•"/>
              <a:defRPr sz="1782" b="1">
                <a:solidFill>
                  <a:srgbClr val="FFFFFF"/>
                </a:solidFill>
              </a:defRPr>
            </a:pPr>
            <a:r>
              <a:t>Introducing easy, healthy meals to the community once a month</a:t>
            </a:r>
          </a:p>
          <a:p>
            <a:pPr defTabSz="452627">
              <a:spcBef>
                <a:spcPts val="900"/>
              </a:spcBef>
              <a:defRPr sz="1782" b="1">
                <a:solidFill>
                  <a:srgbClr val="FFFFFF"/>
                </a:solidFill>
              </a:defRPr>
            </a:pPr>
            <a:endParaRPr/>
          </a:p>
          <a:p>
            <a:pPr marL="178668" indent="-178668" defTabSz="452627">
              <a:spcBef>
                <a:spcPts val="900"/>
              </a:spcBef>
              <a:buSzPct val="100000"/>
              <a:buChar char="•"/>
              <a:defRPr sz="1782" b="1">
                <a:solidFill>
                  <a:srgbClr val="FFFFFF"/>
                </a:solidFill>
              </a:defRPr>
            </a:pPr>
            <a:r>
              <a:t>FAC Fundraiser</a:t>
            </a:r>
          </a:p>
          <a:p>
            <a:pPr marL="555858" lvl="1" indent="-178668" defTabSz="452627">
              <a:spcBef>
                <a:spcPts val="900"/>
              </a:spcBef>
              <a:buSzPct val="100000"/>
              <a:buChar char="•"/>
              <a:defRPr sz="1782" b="1">
                <a:solidFill>
                  <a:srgbClr val="FFFFFF"/>
                </a:solidFill>
              </a:defRPr>
            </a:pPr>
            <a:r>
              <a:t>FAC is a non profit organization that supports community members currently without houses and also help with harm reduction</a:t>
            </a:r>
          </a:p>
          <a:p>
            <a:pPr marL="555858" lvl="1" indent="-178668" defTabSz="452627">
              <a:spcBef>
                <a:spcPts val="900"/>
              </a:spcBef>
              <a:buSzPct val="100000"/>
              <a:buChar char="•"/>
              <a:defRPr sz="1782" b="1">
                <a:solidFill>
                  <a:srgbClr val="FFFFFF"/>
                </a:solidFill>
              </a:defRPr>
            </a:pPr>
            <a:r>
              <a:t>We organized a Fundraiser Fun Run and all the donations went to FAC</a:t>
            </a:r>
          </a:p>
          <a:p>
            <a:pPr marL="555858" lvl="1" indent="-178668" defTabSz="452627">
              <a:spcBef>
                <a:spcPts val="900"/>
              </a:spcBef>
              <a:buSzPct val="100000"/>
              <a:buChar char="•"/>
              <a:defRPr sz="1782" b="1">
                <a:solidFill>
                  <a:srgbClr val="FFFFFF"/>
                </a:solidFill>
              </a:defRPr>
            </a:pPr>
            <a:r>
              <a:t>We were able to donate over $1,000 </a:t>
            </a:r>
          </a:p>
        </p:txBody>
      </p:sp>
      <p:pic>
        <p:nvPicPr>
          <p:cNvPr id="203" name="Resized_20230820_095158.jpg" descr="Resized_20230820_0951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169" y="4267418"/>
            <a:ext cx="5776994" cy="2277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20230820_083229.jpg" descr="20230820_0832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924" y="2284371"/>
            <a:ext cx="3078391" cy="1864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7979.jpeg" descr="IMG_797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611" y="207408"/>
            <a:ext cx="2623730" cy="1967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7220.jpeg" descr="IMG_7220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722" y="634115"/>
            <a:ext cx="2628579" cy="3504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326" y="1"/>
            <a:ext cx="1332676" cy="136801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extBox 4"/>
          <p:cNvSpPr txBox="1"/>
          <p:nvPr/>
        </p:nvSpPr>
        <p:spPr>
          <a:xfrm>
            <a:off x="2129260" y="1503840"/>
            <a:ext cx="813790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“BUGS and DRUGS” Lecture Series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0" name="Title 1"/>
          <p:cNvSpPr txBox="1"/>
          <p:nvPr/>
        </p:nvSpPr>
        <p:spPr>
          <a:xfrm>
            <a:off x="1947836" y="417924"/>
            <a:ext cx="7038828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600"/>
              </a:spcBef>
              <a:defRPr sz="3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EVENTS and VOLUNTEERING</a:t>
            </a:r>
          </a:p>
        </p:txBody>
      </p:sp>
      <p:pic>
        <p:nvPicPr>
          <p:cNvPr id="211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462" y="2409106"/>
            <a:ext cx="7265122" cy="4163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326" y="1"/>
            <a:ext cx="1332676" cy="136801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extBox 4"/>
          <p:cNvSpPr txBox="1"/>
          <p:nvPr/>
        </p:nvSpPr>
        <p:spPr>
          <a:xfrm>
            <a:off x="2129260" y="1503840"/>
            <a:ext cx="813790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“BUGS and DRUGS” Lecture Series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7" name="Title 1"/>
          <p:cNvSpPr txBox="1"/>
          <p:nvPr/>
        </p:nvSpPr>
        <p:spPr>
          <a:xfrm>
            <a:off x="1947836" y="417924"/>
            <a:ext cx="7038828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600"/>
              </a:spcBef>
              <a:defRPr sz="3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EVENTS and VOLUNTEERING</a:t>
            </a:r>
          </a:p>
        </p:txBody>
      </p:sp>
      <p:pic>
        <p:nvPicPr>
          <p:cNvPr id="21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098" y="2270603"/>
            <a:ext cx="6727371" cy="4445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326" y="1"/>
            <a:ext cx="1332676" cy="1368016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TextBox 4"/>
          <p:cNvSpPr txBox="1"/>
          <p:nvPr/>
        </p:nvSpPr>
        <p:spPr>
          <a:xfrm>
            <a:off x="2129260" y="1503840"/>
            <a:ext cx="813790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“ANATOMY BOARD REVIEW” Lecture Series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4" name="Title 1"/>
          <p:cNvSpPr txBox="1"/>
          <p:nvPr/>
        </p:nvSpPr>
        <p:spPr>
          <a:xfrm>
            <a:off x="1947836" y="417924"/>
            <a:ext cx="7038828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600"/>
              </a:spcBef>
              <a:defRPr sz="3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EVENTS and VOLUNTEERING</a:t>
            </a:r>
          </a:p>
        </p:txBody>
      </p:sp>
      <p:pic>
        <p:nvPicPr>
          <p:cNvPr id="22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472" y="2989946"/>
            <a:ext cx="5054231" cy="282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074" y="2280554"/>
            <a:ext cx="3802487" cy="4111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1"/>
          <p:cNvSpPr txBox="1">
            <a:spLocks noGrp="1"/>
          </p:cNvSpPr>
          <p:nvPr>
            <p:ph type="ctrTitle"/>
          </p:nvPr>
        </p:nvSpPr>
        <p:spPr>
          <a:xfrm>
            <a:off x="1902116" y="446996"/>
            <a:ext cx="7130268" cy="553999"/>
          </a:xfrm>
          <a:prstGeom prst="rect">
            <a:avLst/>
          </a:prstGeom>
        </p:spPr>
        <p:txBody>
          <a:bodyPr anchor="ctr"/>
          <a:lstStyle>
            <a:lvl1pPr algn="l" defTabSz="416052">
              <a:spcBef>
                <a:spcPts val="500"/>
              </a:spcBef>
              <a:defRPr sz="273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EXPULSION PROCESS</a:t>
            </a:r>
          </a:p>
        </p:txBody>
      </p:sp>
      <p:pic>
        <p:nvPicPr>
          <p:cNvPr id="231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326" y="1"/>
            <a:ext cx="1332676" cy="136801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TextBox 4"/>
          <p:cNvSpPr txBox="1"/>
          <p:nvPr/>
        </p:nvSpPr>
        <p:spPr>
          <a:xfrm>
            <a:off x="2027049" y="1014616"/>
            <a:ext cx="8137902" cy="571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5425" indent="-225425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Active/honorary members may be expelled from SSP and have all rights revoked by the local chapter governing body if any of the following occur: </a:t>
            </a:r>
          </a:p>
          <a:p>
            <a:pPr>
              <a:defRPr sz="2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796925" lvl="1" indent="-342900">
              <a:buSzPct val="100000"/>
              <a:buChar char="✓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Failure to comply with rules as stated in the Constitution &amp; By-laws of the fraternity</a:t>
            </a:r>
          </a:p>
          <a:p>
            <a:pPr marL="796925" lvl="1" indent="-342900">
              <a:buSzPct val="100000"/>
              <a:buChar char="✓"/>
              <a:defRPr sz="1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796925" lvl="1" indent="-342900">
              <a:buSzPct val="100000"/>
              <a:buChar char="✓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Conspiracy against another member</a:t>
            </a:r>
          </a:p>
          <a:p>
            <a:pPr marL="796925" lvl="1" indent="-342900">
              <a:buSzPct val="100000"/>
              <a:buChar char="✓"/>
              <a:defRPr sz="1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796925" lvl="1" indent="-342900">
              <a:buSzPct val="100000"/>
              <a:buChar char="✓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Conduct unbecoming of a physician or member</a:t>
            </a:r>
          </a:p>
          <a:p>
            <a:pPr marL="796925" lvl="1" indent="-342900">
              <a:buSzPct val="100000"/>
              <a:buChar char="✓"/>
              <a:defRPr sz="1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796925" lvl="1" indent="-342900">
              <a:buSzPct val="100000"/>
              <a:buChar char="✓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Violation of Code of Ethics of AOA</a:t>
            </a:r>
          </a:p>
          <a:p>
            <a:pPr marL="796925" lvl="1" indent="-342900">
              <a:buSzPct val="100000"/>
              <a:buChar char="✓"/>
              <a:defRPr sz="1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796925" lvl="1" indent="-342900">
              <a:buSzPct val="100000"/>
              <a:buChar char="✓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Failure (&lt;70%) of ANY required course in the curriculum WITHOUT evidence against personal fault (i.e. death in the family, debilitating health crisis, etc.)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Officer roles and Responsibilities</a:t>
            </a:r>
          </a:p>
        </p:txBody>
      </p:sp>
      <p:sp>
        <p:nvSpPr>
          <p:cNvPr id="23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President</a:t>
            </a:r>
            <a:r>
              <a:rPr u="none"/>
              <a:t>: General oversight and filing of all required documentation to school and national chapter. Represent Mu Chapter at the national meeting during OMED conference week. </a:t>
            </a:r>
          </a:p>
          <a:p>
            <a:pPr>
              <a:defRPr u="sng"/>
            </a:pPr>
            <a:r>
              <a:t>Vice-President</a:t>
            </a:r>
            <a:r>
              <a:rPr u="none"/>
              <a:t>: Support and oversight of chapter events, monitor club email, and attend national chapter meeting.</a:t>
            </a:r>
          </a:p>
          <a:p>
            <a:pPr>
              <a:defRPr u="sng"/>
            </a:pPr>
            <a:r>
              <a:t>Secretary</a:t>
            </a:r>
            <a:r>
              <a:rPr u="none"/>
              <a:t>: Maintain member roster and record of all submitted service hours</a:t>
            </a:r>
          </a:p>
          <a:p>
            <a:pPr>
              <a:defRPr u="sng"/>
            </a:pPr>
            <a:r>
              <a:t>Treasury</a:t>
            </a:r>
            <a:r>
              <a:rPr u="none"/>
              <a:t>: Manage club funds and submit required reimbursement paperwork for any funds spent during club activities.</a:t>
            </a:r>
          </a:p>
          <a:p>
            <a:pPr>
              <a:defRPr u="sng"/>
            </a:pPr>
            <a:r>
              <a:t>Service Coordinator</a:t>
            </a:r>
            <a:r>
              <a:rPr u="none"/>
              <a:t>: Community outreach to identify and coordinate volunteer activities. (ex reach out to Old Mill for auction in June)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>
            <a:spLocks noGrp="1"/>
          </p:cNvSpPr>
          <p:nvPr>
            <p:ph type="ctrTitle"/>
          </p:nvPr>
        </p:nvSpPr>
        <p:spPr>
          <a:xfrm>
            <a:off x="3090669" y="1987048"/>
            <a:ext cx="6003414" cy="2308325"/>
          </a:xfrm>
          <a:prstGeom prst="rect">
            <a:avLst/>
          </a:prstGeom>
        </p:spPr>
        <p:txBody>
          <a:bodyPr anchor="ctr"/>
          <a:lstStyle>
            <a:lvl1pPr defTabSz="448055">
              <a:spcBef>
                <a:spcPts val="500"/>
              </a:spcBef>
              <a:defRPr sz="7056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THANK YOU!</a:t>
            </a:r>
          </a:p>
        </p:txBody>
      </p:sp>
      <p:sp>
        <p:nvSpPr>
          <p:cNvPr id="238" name="TextBox 5"/>
          <p:cNvSpPr txBox="1"/>
          <p:nvPr/>
        </p:nvSpPr>
        <p:spPr>
          <a:xfrm>
            <a:off x="3757805" y="6136733"/>
            <a:ext cx="4715794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SSPclubLebanon@westernu.edu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ctrTitle"/>
          </p:nvPr>
        </p:nvSpPr>
        <p:spPr>
          <a:xfrm>
            <a:off x="1902116" y="446996"/>
            <a:ext cx="7130268" cy="554000"/>
          </a:xfrm>
          <a:prstGeom prst="rect">
            <a:avLst/>
          </a:prstGeom>
        </p:spPr>
        <p:txBody>
          <a:bodyPr anchor="ctr"/>
          <a:lstStyle/>
          <a:p>
            <a:pPr algn="l" defTabSz="416052">
              <a:spcBef>
                <a:spcPts val="500"/>
              </a:spcBef>
              <a:defRPr sz="2730" u="sng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CURRENT LEADERSHIP (2022-2023</a:t>
            </a:r>
            <a:r>
              <a:rPr u="none"/>
              <a:t>)</a:t>
            </a:r>
          </a:p>
        </p:txBody>
      </p:sp>
      <p:sp>
        <p:nvSpPr>
          <p:cNvPr id="166" name="Content Placeholder 2"/>
          <p:cNvSpPr txBox="1"/>
          <p:nvPr/>
        </p:nvSpPr>
        <p:spPr>
          <a:xfrm>
            <a:off x="2753746" y="1709335"/>
            <a:ext cx="6928377" cy="4701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05180" indent="-305180" defTabSz="406908">
              <a:spcBef>
                <a:spcPts val="700"/>
              </a:spcBef>
              <a:defRPr sz="2492" u="sng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SSP Officers:</a:t>
            </a:r>
          </a:p>
          <a:p>
            <a:pPr marL="305180" indent="-305180" defTabSz="406908">
              <a:spcBef>
                <a:spcPts val="700"/>
              </a:spcBef>
              <a:buSzPct val="100000"/>
              <a:buFont typeface="Arial"/>
              <a:buChar char="•"/>
              <a:defRPr sz="2136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President: Hanna Lavassani, OMS II</a:t>
            </a:r>
          </a:p>
          <a:p>
            <a:pPr marL="305180" indent="-305180" defTabSz="406908">
              <a:spcBef>
                <a:spcPts val="700"/>
              </a:spcBef>
              <a:buSzPct val="100000"/>
              <a:buFont typeface="Arial"/>
              <a:buChar char="•"/>
              <a:defRPr sz="2136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Vice President: Kayla Yutrzenka, OMS II</a:t>
            </a:r>
          </a:p>
          <a:p>
            <a:pPr marL="305180" indent="-305180" defTabSz="406908">
              <a:spcBef>
                <a:spcPts val="700"/>
              </a:spcBef>
              <a:buSzPct val="100000"/>
              <a:buFont typeface="Arial"/>
              <a:buChar char="•"/>
              <a:defRPr sz="2136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Treasurer: Sarah Eperjesi, OMS II</a:t>
            </a:r>
          </a:p>
          <a:p>
            <a:pPr marL="305180" indent="-305180" defTabSz="406908">
              <a:spcBef>
                <a:spcPts val="700"/>
              </a:spcBef>
              <a:buSzPct val="100000"/>
              <a:buFont typeface="Arial"/>
              <a:buChar char="•"/>
              <a:defRPr sz="2136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Secretary: Natalija Miller, OMS II</a:t>
            </a:r>
          </a:p>
          <a:p>
            <a:pPr marL="305180" indent="-305180" defTabSz="406908">
              <a:spcBef>
                <a:spcPts val="700"/>
              </a:spcBef>
              <a:buSzPct val="100000"/>
              <a:buFont typeface="Arial"/>
              <a:buChar char="•"/>
              <a:defRPr sz="2136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Service Coordinator: Juliette Lum, OMS II</a:t>
            </a:r>
          </a:p>
          <a:p>
            <a:pPr marL="305180" indent="-305180" defTabSz="406908">
              <a:spcBef>
                <a:spcPts val="700"/>
              </a:spcBef>
              <a:buSzPct val="100000"/>
              <a:buFont typeface="Arial"/>
              <a:buChar char="•"/>
              <a:defRPr sz="2136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305180" indent="-305180" defTabSz="406908">
              <a:spcBef>
                <a:spcPts val="700"/>
              </a:spcBef>
              <a:defRPr sz="2492" u="sng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SSP Faculty Advisor: </a:t>
            </a:r>
          </a:p>
          <a:p>
            <a:pPr marL="313319" lvl="2" indent="-305180" defTabSz="406908">
              <a:spcBef>
                <a:spcPts val="200"/>
              </a:spcBef>
              <a:buSzPct val="100000"/>
              <a:buFont typeface="Arial"/>
              <a:buChar char="•"/>
              <a:defRPr sz="2136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Dr. Kristen Brusky, D.O.</a:t>
            </a:r>
          </a:p>
        </p:txBody>
      </p:sp>
      <p:pic>
        <p:nvPicPr>
          <p:cNvPr id="167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326" y="1"/>
            <a:ext cx="1332676" cy="1368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/>
          <p:cNvSpPr txBox="1">
            <a:spLocks noGrp="1"/>
          </p:cNvSpPr>
          <p:nvPr>
            <p:ph type="ctrTitle"/>
          </p:nvPr>
        </p:nvSpPr>
        <p:spPr>
          <a:xfrm>
            <a:off x="1902116" y="446996"/>
            <a:ext cx="7130268" cy="553999"/>
          </a:xfrm>
          <a:prstGeom prst="rect">
            <a:avLst/>
          </a:prstGeom>
        </p:spPr>
        <p:txBody>
          <a:bodyPr anchor="ctr"/>
          <a:lstStyle>
            <a:lvl1pPr algn="l" defTabSz="416052">
              <a:spcBef>
                <a:spcPts val="500"/>
              </a:spcBef>
              <a:defRPr sz="273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CHAPTER GOALS</a:t>
            </a:r>
          </a:p>
        </p:txBody>
      </p:sp>
      <p:pic>
        <p:nvPicPr>
          <p:cNvPr id="170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326" y="1"/>
            <a:ext cx="1332676" cy="136801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extBox 4"/>
          <p:cNvSpPr txBox="1"/>
          <p:nvPr/>
        </p:nvSpPr>
        <p:spPr>
          <a:xfrm>
            <a:off x="2156557" y="1213710"/>
            <a:ext cx="7829527" cy="555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31775" indent="-231775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To further the Science of Osteopathic Medicine and its standards of Practice</a:t>
            </a:r>
          </a:p>
          <a:p>
            <a:pPr>
              <a:defRPr sz="1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231775" indent="-231775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To preserve the meaning of and encourage scholastic excellence and community service</a:t>
            </a:r>
          </a:p>
          <a:p>
            <a:pPr>
              <a:defRPr sz="1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231775" indent="-231775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To continue a high degree of fellowship among its students</a:t>
            </a:r>
          </a:p>
          <a:p>
            <a:pPr>
              <a:defRPr sz="1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231775" indent="-231775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To cultivate relationships and understanding between the student bodies and officials, such as Faculty members of our Colleges</a:t>
            </a:r>
          </a:p>
          <a:p>
            <a:pPr>
              <a:defRPr sz="1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231775" indent="-231775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To foster allegiance to the American Osteopathic Association</a:t>
            </a:r>
          </a:p>
          <a:p>
            <a:pPr>
              <a:defRPr sz="1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231775" indent="-231775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To perpetuate Sigma Sigma Phi by preserving the principles and objectives of the organization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>
            <a:spLocks noGrp="1"/>
          </p:cNvSpPr>
          <p:nvPr>
            <p:ph type="ctrTitle"/>
          </p:nvPr>
        </p:nvSpPr>
        <p:spPr>
          <a:xfrm>
            <a:off x="2788092" y="328741"/>
            <a:ext cx="5339925" cy="1015665"/>
          </a:xfrm>
          <a:prstGeom prst="rect">
            <a:avLst/>
          </a:prstGeom>
        </p:spPr>
        <p:txBody>
          <a:bodyPr anchor="ctr"/>
          <a:lstStyle>
            <a:lvl1pPr defTabSz="406908">
              <a:spcBef>
                <a:spcPts val="500"/>
              </a:spcBef>
              <a:defRPr sz="534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MEMBERSHIP</a:t>
            </a:r>
          </a:p>
        </p:txBody>
      </p:sp>
      <p:sp>
        <p:nvSpPr>
          <p:cNvPr id="174" name="Content Placeholder 2"/>
          <p:cNvSpPr txBox="1"/>
          <p:nvPr/>
        </p:nvSpPr>
        <p:spPr>
          <a:xfrm>
            <a:off x="3141858" y="1338939"/>
            <a:ext cx="6809422" cy="4809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15468" indent="-315468" defTabSz="841247">
              <a:spcBef>
                <a:spcPts val="700"/>
              </a:spcBef>
              <a:defRPr sz="368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   		</a:t>
            </a:r>
            <a:r>
              <a:rPr u="sng"/>
              <a:t>Lebanon</a:t>
            </a:r>
          </a:p>
          <a:p>
            <a:pPr marL="315468" indent="-315468" defTabSz="841247">
              <a:spcBef>
                <a:spcPts val="700"/>
              </a:spcBef>
              <a:buSzPct val="100000"/>
              <a:buFont typeface="Arial"/>
              <a:buChar char="•"/>
              <a:defRPr sz="294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2016: 13		2022: 20	</a:t>
            </a:r>
          </a:p>
          <a:p>
            <a:pPr marL="315468" indent="-315468" defTabSz="841247">
              <a:spcBef>
                <a:spcPts val="700"/>
              </a:spcBef>
              <a:buSzPct val="100000"/>
              <a:buFont typeface="Arial"/>
              <a:buChar char="•"/>
              <a:defRPr sz="294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2017: 26		2023: 17</a:t>
            </a:r>
          </a:p>
          <a:p>
            <a:pPr marL="315468" indent="-315468" defTabSz="841247">
              <a:spcBef>
                <a:spcPts val="700"/>
              </a:spcBef>
              <a:buSzPct val="100000"/>
              <a:buFont typeface="Arial"/>
              <a:buChar char="•"/>
              <a:defRPr sz="294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2018: 26		2024: 25</a:t>
            </a:r>
          </a:p>
          <a:p>
            <a:pPr marL="315468" indent="-315468" defTabSz="841247">
              <a:spcBef>
                <a:spcPts val="700"/>
              </a:spcBef>
              <a:buSzPct val="100000"/>
              <a:buFont typeface="Arial"/>
              <a:buChar char="•"/>
              <a:defRPr sz="294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2019: 23		2025: 21</a:t>
            </a:r>
          </a:p>
          <a:p>
            <a:pPr marL="315468" indent="-315468" defTabSz="841247">
              <a:spcBef>
                <a:spcPts val="700"/>
              </a:spcBef>
              <a:buSzPct val="100000"/>
              <a:buFont typeface="Arial"/>
              <a:buChar char="•"/>
              <a:defRPr sz="294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2020: 26         2026: 11 + x </a:t>
            </a:r>
          </a:p>
          <a:p>
            <a:pPr marL="315468" indent="-315468" defTabSz="841247">
              <a:spcBef>
                <a:spcPts val="700"/>
              </a:spcBef>
              <a:buSzPct val="100000"/>
              <a:buFont typeface="Arial"/>
              <a:buChar char="•"/>
              <a:defRPr sz="294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2021: 27		</a:t>
            </a:r>
            <a:endParaRPr sz="184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 noGrp="1"/>
          </p:cNvSpPr>
          <p:nvPr>
            <p:ph type="ctrTitle"/>
          </p:nvPr>
        </p:nvSpPr>
        <p:spPr>
          <a:xfrm>
            <a:off x="1902116" y="446996"/>
            <a:ext cx="7130268" cy="554000"/>
          </a:xfrm>
          <a:prstGeom prst="rect">
            <a:avLst/>
          </a:prstGeom>
        </p:spPr>
        <p:txBody>
          <a:bodyPr anchor="ctr"/>
          <a:lstStyle>
            <a:lvl1pPr algn="l" defTabSz="416052">
              <a:spcBef>
                <a:spcPts val="500"/>
              </a:spcBef>
              <a:defRPr sz="2730" u="sng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APPLICATION REQUIREMENTS</a:t>
            </a:r>
          </a:p>
        </p:txBody>
      </p:sp>
      <p:pic>
        <p:nvPicPr>
          <p:cNvPr id="177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326" y="1"/>
            <a:ext cx="1332676" cy="136801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extBox 5"/>
          <p:cNvSpPr txBox="1"/>
          <p:nvPr/>
        </p:nvSpPr>
        <p:spPr>
          <a:xfrm>
            <a:off x="2156556" y="1109441"/>
            <a:ext cx="8137902" cy="542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31775" indent="-231775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231775" indent="-231775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According to the Sigma Sigma Phi Constitution of Mu Chapter:</a:t>
            </a:r>
          </a:p>
          <a:p>
            <a:pPr marL="231775" indent="-231775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800100" lvl="1" indent="-342900">
              <a:buSzPct val="100000"/>
              <a:buChar char="✓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Candidate must have </a:t>
            </a:r>
            <a:r>
              <a:rPr>
                <a:solidFill>
                  <a:srgbClr val="FF0000"/>
                </a:solidFill>
              </a:rPr>
              <a:t>completed at least one semester </a:t>
            </a:r>
            <a:r>
              <a:t>of school</a:t>
            </a:r>
          </a:p>
          <a:p>
            <a:pPr marL="800100" lvl="1" indent="-342900">
              <a:buSzPct val="100000"/>
              <a:buChar char="✓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800100" lvl="1" indent="-342900">
              <a:buSzPct val="100000"/>
              <a:buChar char="✓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Candidate must have a </a:t>
            </a:r>
            <a:r>
              <a:rPr>
                <a:solidFill>
                  <a:srgbClr val="FF0000"/>
                </a:solidFill>
              </a:rPr>
              <a:t>GPA above 3.0 (&gt;85%) </a:t>
            </a:r>
            <a:r>
              <a:t>to be considered for membership</a:t>
            </a:r>
          </a:p>
          <a:p>
            <a:pPr marL="800100" lvl="1" indent="-342900">
              <a:buSzPct val="100000"/>
              <a:buChar char="✓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800100" lvl="1" indent="-342900">
              <a:buSzPct val="100000"/>
              <a:buChar char="✓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Membership is limited to </a:t>
            </a:r>
            <a:r>
              <a:rPr>
                <a:solidFill>
                  <a:srgbClr val="FF0000"/>
                </a:solidFill>
              </a:rPr>
              <a:t>20% of the class</a:t>
            </a:r>
          </a:p>
          <a:p>
            <a:pPr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>
              <a:solidFill>
                <a:srgbClr val="FF0000"/>
              </a:solidFill>
            </a:endParaRPr>
          </a:p>
          <a:p>
            <a:pPr marL="231775" indent="-231775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>
            <a:spLocks noGrp="1"/>
          </p:cNvSpPr>
          <p:nvPr>
            <p:ph type="ctrTitle"/>
          </p:nvPr>
        </p:nvSpPr>
        <p:spPr>
          <a:xfrm>
            <a:off x="1902116" y="446996"/>
            <a:ext cx="7130268" cy="553999"/>
          </a:xfrm>
          <a:prstGeom prst="rect">
            <a:avLst/>
          </a:prstGeom>
        </p:spPr>
        <p:txBody>
          <a:bodyPr anchor="ctr"/>
          <a:lstStyle>
            <a:lvl1pPr algn="l" defTabSz="416052">
              <a:spcBef>
                <a:spcPts val="500"/>
              </a:spcBef>
              <a:defRPr sz="273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APPLICATION PROCESS</a:t>
            </a:r>
          </a:p>
        </p:txBody>
      </p:sp>
      <p:pic>
        <p:nvPicPr>
          <p:cNvPr id="183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326" y="1"/>
            <a:ext cx="1332676" cy="136801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4"/>
          <p:cNvSpPr txBox="1"/>
          <p:nvPr/>
        </p:nvSpPr>
        <p:spPr>
          <a:xfrm>
            <a:off x="2129260" y="1503839"/>
            <a:ext cx="8137902" cy="519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5425" indent="-225425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Application process takes place only during the </a:t>
            </a:r>
            <a:r>
              <a:rPr>
                <a:solidFill>
                  <a:srgbClr val="FF0000"/>
                </a:solidFill>
              </a:rPr>
              <a:t>fall semester </a:t>
            </a:r>
            <a:r>
              <a:t>on the final week before winter break</a:t>
            </a:r>
          </a:p>
          <a:p>
            <a:pPr>
              <a:defRPr sz="1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231775" indent="-231775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Students are notified via email outlining what Sigma Sigma Phi represents, the membership criteria, and the application process</a:t>
            </a:r>
          </a:p>
          <a:p>
            <a:pPr marL="231775" indent="-231775">
              <a:buSzPct val="100000"/>
              <a:buFont typeface="Arial"/>
              <a:buChar char="•"/>
              <a:defRPr sz="1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231775" indent="-231775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SSP membership committee meets and decisions are made regarding admission/rejection to SSP based on preset criteria; this review process is “blinded” to the entire committee and is rubric-driven to make it as objective as possible</a:t>
            </a:r>
            <a:endParaRPr sz="1000"/>
          </a:p>
          <a:p>
            <a:pPr>
              <a:defRPr sz="1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z="1000"/>
          </a:p>
          <a:p>
            <a:pPr marL="231775" indent="-231775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Notices of acceptance/rejection are sent out via individual email no later than </a:t>
            </a:r>
            <a:r>
              <a:rPr>
                <a:solidFill>
                  <a:srgbClr val="FF0000"/>
                </a:solidFill>
              </a:rPr>
              <a:t>14 days </a:t>
            </a:r>
            <a:r>
              <a:t>after the application due date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>
            <a:spLocks noGrp="1"/>
          </p:cNvSpPr>
          <p:nvPr>
            <p:ph type="ctrTitle"/>
          </p:nvPr>
        </p:nvSpPr>
        <p:spPr>
          <a:xfrm>
            <a:off x="1902116" y="446996"/>
            <a:ext cx="7130268" cy="553999"/>
          </a:xfrm>
          <a:prstGeom prst="rect">
            <a:avLst/>
          </a:prstGeom>
        </p:spPr>
        <p:txBody>
          <a:bodyPr anchor="ctr"/>
          <a:lstStyle>
            <a:lvl1pPr algn="l" defTabSz="416052">
              <a:spcBef>
                <a:spcPts val="500"/>
              </a:spcBef>
              <a:defRPr sz="273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INDUCTION CEREMONY</a:t>
            </a:r>
          </a:p>
        </p:txBody>
      </p:sp>
      <p:pic>
        <p:nvPicPr>
          <p:cNvPr id="187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326" y="1"/>
            <a:ext cx="1332676" cy="136801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extBox 4"/>
          <p:cNvSpPr txBox="1"/>
          <p:nvPr/>
        </p:nvSpPr>
        <p:spPr>
          <a:xfrm>
            <a:off x="2296627" y="1143359"/>
            <a:ext cx="8137902" cy="505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5425" indent="-225425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The Induction Ceremony is a formal event that typically occurs for all new SSP members during the spring semester of the academic year of becoming a member of SSP. </a:t>
            </a:r>
          </a:p>
          <a:p>
            <a:pPr marL="225425" indent="-225425">
              <a:buSzPct val="100000"/>
              <a:buFont typeface="Arial"/>
              <a:buChar char="•"/>
              <a:defRPr sz="1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225425" indent="-225425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Current members in good standing are also invited and encouraged to attend</a:t>
            </a:r>
          </a:p>
          <a:p>
            <a:pPr marL="225425" indent="-225425">
              <a:buSzPct val="100000"/>
              <a:buFont typeface="Arial"/>
              <a:buChar char="•"/>
              <a:defRPr sz="1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225425" indent="-225425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All new members must pay a one-time, non-refundable membership fee of</a:t>
            </a:r>
            <a:r>
              <a:rPr>
                <a:solidFill>
                  <a:srgbClr val="C0504D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$100 </a:t>
            </a:r>
            <a:r>
              <a:t>prior to the date of the Induction Ceremony; this fee covers the cost of the Induction Ceremony as well as the national per-member fee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>
            <a:spLocks noGrp="1"/>
          </p:cNvSpPr>
          <p:nvPr>
            <p:ph type="ctrTitle"/>
          </p:nvPr>
        </p:nvSpPr>
        <p:spPr>
          <a:xfrm>
            <a:off x="1902116" y="446996"/>
            <a:ext cx="7130268" cy="553999"/>
          </a:xfrm>
          <a:prstGeom prst="rect">
            <a:avLst/>
          </a:prstGeom>
        </p:spPr>
        <p:txBody>
          <a:bodyPr anchor="ctr"/>
          <a:lstStyle>
            <a:lvl1pPr algn="l" defTabSz="416052">
              <a:spcBef>
                <a:spcPts val="500"/>
              </a:spcBef>
              <a:defRPr sz="2730" u="sng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MEMBERSHIP REQUIREMENTS</a:t>
            </a:r>
          </a:p>
        </p:txBody>
      </p:sp>
      <p:pic>
        <p:nvPicPr>
          <p:cNvPr id="191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326" y="1"/>
            <a:ext cx="1332676" cy="1368016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Box 4"/>
          <p:cNvSpPr txBox="1"/>
          <p:nvPr/>
        </p:nvSpPr>
        <p:spPr>
          <a:xfrm>
            <a:off x="1818414" y="862470"/>
            <a:ext cx="8137902" cy="557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31775" indent="-231775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Service hours: </a:t>
            </a:r>
          </a:p>
          <a:p>
            <a:pPr marL="800100" lvl="1" indent="-342900">
              <a:buSzPct val="100000"/>
              <a:buChar char="✓"/>
              <a:defRPr sz="2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All SSP members (1</a:t>
            </a:r>
            <a:r>
              <a:rPr baseline="29800"/>
              <a:t>st</a:t>
            </a:r>
            <a:r>
              <a:t>, 2</a:t>
            </a:r>
            <a:r>
              <a:rPr baseline="29800"/>
              <a:t>nd</a:t>
            </a:r>
            <a:r>
              <a:t>, 3</a:t>
            </a:r>
            <a:r>
              <a:rPr baseline="29800"/>
              <a:t>rd</a:t>
            </a:r>
            <a:r>
              <a:t>, and 4</a:t>
            </a:r>
            <a:r>
              <a:rPr baseline="29800"/>
              <a:t>th</a:t>
            </a:r>
            <a:r>
              <a:t> year students) are required to participate in </a:t>
            </a:r>
            <a:r>
              <a:rPr>
                <a:solidFill>
                  <a:srgbClr val="FF0000"/>
                </a:solidFill>
              </a:rPr>
              <a:t>20 hours </a:t>
            </a:r>
            <a:r>
              <a:t>of community service activities per academic year with the exception for rising 4</a:t>
            </a:r>
            <a:r>
              <a:rPr baseline="29800"/>
              <a:t>th</a:t>
            </a:r>
            <a:r>
              <a:t> years to submit 40 hours total prior to graduation for their upperclassmen years (3</a:t>
            </a:r>
            <a:r>
              <a:rPr baseline="29800"/>
              <a:t>rd</a:t>
            </a:r>
            <a:r>
              <a:t> and 4</a:t>
            </a:r>
            <a:r>
              <a:rPr baseline="29800"/>
              <a:t>th</a:t>
            </a:r>
            <a:r>
              <a:t>) to ease their hour requirement timeline in response to COVID-19</a:t>
            </a:r>
          </a:p>
          <a:p>
            <a:pPr lvl="1">
              <a:defRPr sz="2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800100" lvl="1" indent="-342900">
              <a:buSzPct val="100000"/>
              <a:buChar char="✓"/>
              <a:defRPr sz="2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Members can record </a:t>
            </a:r>
            <a:r>
              <a:rPr>
                <a:solidFill>
                  <a:srgbClr val="FF0000"/>
                </a:solidFill>
              </a:rPr>
              <a:t>15 “obligated” </a:t>
            </a:r>
            <a:r>
              <a:t>hours for events in which they are obligated to attend (e.g. being an officer of another club) and </a:t>
            </a:r>
            <a:r>
              <a:rPr>
                <a:solidFill>
                  <a:srgbClr val="FF0000"/>
                </a:solidFill>
              </a:rPr>
              <a:t>5 “non-obligated” </a:t>
            </a:r>
            <a:r>
              <a:t>hours per academic year </a:t>
            </a:r>
          </a:p>
          <a:p>
            <a:pPr marL="800100" lvl="1" indent="-342900">
              <a:buSzPct val="100000"/>
              <a:buChar char="✓"/>
              <a:defRPr sz="2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800100" lvl="1" indent="-342900">
              <a:buSzPct val="100000"/>
              <a:buChar char="✓"/>
              <a:defRPr sz="2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Students granted membership in their </a:t>
            </a:r>
            <a:r>
              <a:rPr>
                <a:solidFill>
                  <a:srgbClr val="FF0000"/>
                </a:solidFill>
              </a:rPr>
              <a:t>2</a:t>
            </a:r>
            <a:r>
              <a:rPr baseline="29800">
                <a:solidFill>
                  <a:srgbClr val="FF0000"/>
                </a:solidFill>
              </a:rPr>
              <a:t>nd</a:t>
            </a:r>
            <a:r>
              <a:rPr>
                <a:solidFill>
                  <a:srgbClr val="FF0000"/>
                </a:solidFill>
              </a:rPr>
              <a:t> year </a:t>
            </a:r>
            <a:r>
              <a:t>must participate in a total of </a:t>
            </a:r>
            <a:r>
              <a:rPr>
                <a:solidFill>
                  <a:srgbClr val="FF0000"/>
                </a:solidFill>
              </a:rPr>
              <a:t>40 hours </a:t>
            </a:r>
            <a:r>
              <a:t>of service by the end of the academic</a:t>
            </a:r>
            <a:r>
              <a:rPr>
                <a:solidFill>
                  <a:srgbClr val="000000"/>
                </a:solidFill>
              </a:rPr>
              <a:t> </a:t>
            </a:r>
            <a:r>
              <a:t>year, with no more than </a:t>
            </a:r>
            <a:r>
              <a:rPr>
                <a:solidFill>
                  <a:srgbClr val="FF0000"/>
                </a:solidFill>
              </a:rPr>
              <a:t>20 hours </a:t>
            </a:r>
            <a:r>
              <a:t>from the </a:t>
            </a:r>
            <a:r>
              <a:rPr>
                <a:solidFill>
                  <a:srgbClr val="FF0000"/>
                </a:solidFill>
              </a:rPr>
              <a:t>1</a:t>
            </a:r>
            <a:r>
              <a:rPr baseline="29800">
                <a:solidFill>
                  <a:srgbClr val="FF0000"/>
                </a:solidFill>
              </a:rPr>
              <a:t>st</a:t>
            </a:r>
            <a:r>
              <a:rPr>
                <a:solidFill>
                  <a:srgbClr val="FF0000"/>
                </a:solidFill>
              </a:rPr>
              <a:t> year </a:t>
            </a:r>
            <a:r>
              <a:t>and no more than than </a:t>
            </a:r>
            <a:r>
              <a:rPr>
                <a:solidFill>
                  <a:srgbClr val="FF0000"/>
                </a:solidFill>
              </a:rPr>
              <a:t>30 “obligated” hours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868465" y="1600200"/>
            <a:ext cx="4436542" cy="4944292"/>
          </a:xfrm>
          <a:prstGeom prst="rect">
            <a:avLst/>
          </a:prstGeom>
        </p:spPr>
        <p:txBody>
          <a:bodyPr/>
          <a:lstStyle/>
          <a:p>
            <a:pPr marL="277177" indent="-277177" defTabSz="443484">
              <a:lnSpc>
                <a:spcPct val="90000"/>
              </a:lnSpc>
              <a:spcBef>
                <a:spcPts val="900"/>
              </a:spcBef>
              <a:defRPr sz="2134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Service hour submission automated with Google forms</a:t>
            </a:r>
          </a:p>
          <a:p>
            <a:pPr marL="277177" indent="-277177" defTabSz="443484">
              <a:lnSpc>
                <a:spcPct val="90000"/>
              </a:lnSpc>
              <a:spcBef>
                <a:spcPts val="900"/>
              </a:spcBef>
              <a:defRPr sz="213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277177" indent="-277177" defTabSz="443484">
              <a:lnSpc>
                <a:spcPct val="90000"/>
              </a:lnSpc>
              <a:spcBef>
                <a:spcPts val="900"/>
              </a:spcBef>
              <a:defRPr sz="2134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Service hours are submitted by SSP members and then approved by the secretary to be logged in the official spreadsheet</a:t>
            </a:r>
          </a:p>
          <a:p>
            <a:pPr marL="277177" indent="-277177" defTabSz="443484">
              <a:lnSpc>
                <a:spcPct val="90000"/>
              </a:lnSpc>
              <a:spcBef>
                <a:spcPts val="900"/>
              </a:spcBef>
              <a:defRPr sz="213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marL="277177" indent="-277177" defTabSz="443484">
              <a:lnSpc>
                <a:spcPct val="90000"/>
              </a:lnSpc>
              <a:spcBef>
                <a:spcPts val="900"/>
              </a:spcBef>
              <a:defRPr sz="2134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Hour log spreadsheet collates data into each class and whether they have met required amount of hours for membership</a:t>
            </a:r>
          </a:p>
        </p:txBody>
      </p:sp>
      <p:grpSp>
        <p:nvGrpSpPr>
          <p:cNvPr id="197" name="Picture 4"/>
          <p:cNvGrpSpPr/>
          <p:nvPr/>
        </p:nvGrpSpPr>
        <p:grpSpPr>
          <a:xfrm>
            <a:off x="6498647" y="1888299"/>
            <a:ext cx="4110845" cy="3657599"/>
            <a:chOff x="0" y="0"/>
            <a:chExt cx="4110844" cy="3657598"/>
          </a:xfrm>
        </p:grpSpPr>
        <p:sp>
          <p:nvSpPr>
            <p:cNvPr id="195" name="Shape"/>
            <p:cNvSpPr/>
            <p:nvPr/>
          </p:nvSpPr>
          <p:spPr>
            <a:xfrm>
              <a:off x="-1" y="0"/>
              <a:ext cx="4110846" cy="365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739" y="0"/>
                    <a:pt x="1652" y="0"/>
                  </a:cubicBezTo>
                  <a:lnTo>
                    <a:pt x="19948" y="0"/>
                  </a:lnTo>
                  <a:lnTo>
                    <a:pt x="19948" y="0"/>
                  </a:lnTo>
                  <a:cubicBezTo>
                    <a:pt x="20861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861" y="21600"/>
                    <a:pt x="19948" y="21600"/>
                  </a:cubicBezTo>
                  <a:lnTo>
                    <a:pt x="1652" y="21600"/>
                  </a:lnTo>
                  <a:lnTo>
                    <a:pt x="1652" y="21600"/>
                  </a:lnTo>
                  <a:cubicBezTo>
                    <a:pt x="739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96" name="image8.png" descr="image8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110832" cy="365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2" y="0"/>
                  </a:moveTo>
                  <a:cubicBezTo>
                    <a:pt x="739" y="0"/>
                    <a:pt x="0" y="831"/>
                    <a:pt x="0" y="1856"/>
                  </a:cubicBezTo>
                  <a:lnTo>
                    <a:pt x="0" y="19744"/>
                  </a:lnTo>
                  <a:cubicBezTo>
                    <a:pt x="0" y="20769"/>
                    <a:pt x="739" y="21600"/>
                    <a:pt x="1652" y="21600"/>
                  </a:cubicBezTo>
                  <a:lnTo>
                    <a:pt x="19948" y="21600"/>
                  </a:lnTo>
                  <a:cubicBezTo>
                    <a:pt x="20861" y="21600"/>
                    <a:pt x="21600" y="20769"/>
                    <a:pt x="21600" y="19744"/>
                  </a:cubicBezTo>
                  <a:lnTo>
                    <a:pt x="21600" y="1856"/>
                  </a:lnTo>
                  <a:cubicBezTo>
                    <a:pt x="21600" y="831"/>
                    <a:pt x="20861" y="0"/>
                    <a:pt x="19948" y="0"/>
                  </a:cubicBezTo>
                  <a:lnTo>
                    <a:pt x="165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sp>
        <p:nvSpPr>
          <p:cNvPr id="198" name="Title 1"/>
          <p:cNvSpPr txBox="1"/>
          <p:nvPr/>
        </p:nvSpPr>
        <p:spPr>
          <a:xfrm>
            <a:off x="1947836" y="417924"/>
            <a:ext cx="7038828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600"/>
              </a:spcBef>
              <a:defRPr sz="3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SERVICE HOUR LOGS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Celestial</vt:lpstr>
      <vt:lpstr>PowerPoint Presentation</vt:lpstr>
      <vt:lpstr>CURRENT LEADERSHIP (2022-2023)</vt:lpstr>
      <vt:lpstr>CHAPTER GOALS</vt:lpstr>
      <vt:lpstr>MEMBERSHIP</vt:lpstr>
      <vt:lpstr>APPLICATION REQUIREMENTS</vt:lpstr>
      <vt:lpstr>APPLICATION PROCESS</vt:lpstr>
      <vt:lpstr>INDUCTION CEREMONY</vt:lpstr>
      <vt:lpstr>MEMBERSHIP REQUIREMENTS</vt:lpstr>
      <vt:lpstr>PowerPoint Presentation</vt:lpstr>
      <vt:lpstr>EVENTS and VOLUNTEERING</vt:lpstr>
      <vt:lpstr>PowerPoint Presentation</vt:lpstr>
      <vt:lpstr>PowerPoint Presentation</vt:lpstr>
      <vt:lpstr>PowerPoint Presentation</vt:lpstr>
      <vt:lpstr>EXPULSION PROCESS</vt:lpstr>
      <vt:lpstr>Officer roles and Responsibilities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Hanna Lavassani</cp:lastModifiedBy>
  <cp:revision>1</cp:revision>
  <dcterms:modified xsi:type="dcterms:W3CDTF">2023-09-06T22:40:59Z</dcterms:modified>
</cp:coreProperties>
</file>