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Corsiva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87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ef3990199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gef3990199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f3990199d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ef3990199d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3f03301eb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23f03301eb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3f03301eb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23f03301eb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f3990199d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ef3990199d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ef3990199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ef3990199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f3990199d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ef3990199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f3990199d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ef3990199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ef3990199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ef3990199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ef3990199d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ef3990199d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f3990199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ef3990199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ef3990199d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gef3990199d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ef3990199d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ef3990199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827484" y="1539688"/>
            <a:ext cx="6710100" cy="3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827485" y="1428750"/>
            <a:ext cx="32973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1800" b="0">
                <a:solidFill>
                  <a:srgbClr val="86D1D8"/>
                </a:solidFill>
              </a:defRPr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400" b="1"/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8pPr>
            <a:lvl9pPr marL="4114800" lvl="8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2"/>
          </p:nvPr>
        </p:nvSpPr>
        <p:spPr>
          <a:xfrm>
            <a:off x="827484" y="1885950"/>
            <a:ext cx="3297300" cy="28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400"/>
            </a:lvl1pPr>
            <a:lvl2pPr marL="914400" lvl="1" indent="-292100" algn="l" rtl="0"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200"/>
            </a:lvl2pPr>
            <a:lvl3pPr marL="1371600" lvl="2" indent="-279400" algn="l" rtl="0">
              <a:spcBef>
                <a:spcPts val="800"/>
              </a:spcBef>
              <a:spcAft>
                <a:spcPts val="0"/>
              </a:spcAft>
              <a:buSzPts val="800"/>
              <a:buChar char="■"/>
              <a:defRPr sz="1100"/>
            </a:lvl3pPr>
            <a:lvl4pPr marL="1828800" lvl="3" indent="-273050" algn="l" rtl="0">
              <a:spcBef>
                <a:spcPts val="800"/>
              </a:spcBef>
              <a:spcAft>
                <a:spcPts val="0"/>
              </a:spcAft>
              <a:buSzPts val="700"/>
              <a:buChar char="●"/>
              <a:defRPr sz="900"/>
            </a:lvl4pPr>
            <a:lvl5pPr marL="2286000" lvl="4" indent="-273050" algn="l" rtl="0">
              <a:spcBef>
                <a:spcPts val="800"/>
              </a:spcBef>
              <a:spcAft>
                <a:spcPts val="0"/>
              </a:spcAft>
              <a:buSzPts val="700"/>
              <a:buChar char="○"/>
              <a:defRPr sz="900"/>
            </a:lvl5pPr>
            <a:lvl6pPr marL="2743200" lvl="5" indent="-273050" algn="l" rtl="0">
              <a:spcBef>
                <a:spcPts val="800"/>
              </a:spcBef>
              <a:spcAft>
                <a:spcPts val="0"/>
              </a:spcAft>
              <a:buSzPts val="700"/>
              <a:buChar char="■"/>
              <a:defRPr sz="900"/>
            </a:lvl6pPr>
            <a:lvl7pPr marL="3200400" lvl="6" indent="-273050" algn="l" rtl="0">
              <a:spcBef>
                <a:spcPts val="800"/>
              </a:spcBef>
              <a:spcAft>
                <a:spcPts val="0"/>
              </a:spcAft>
              <a:buSzPts val="700"/>
              <a:buChar char="●"/>
              <a:defRPr sz="900"/>
            </a:lvl7pPr>
            <a:lvl8pPr marL="3657600" lvl="7" indent="-273050" algn="l" rtl="0">
              <a:spcBef>
                <a:spcPts val="800"/>
              </a:spcBef>
              <a:spcAft>
                <a:spcPts val="0"/>
              </a:spcAft>
              <a:buSzPts val="700"/>
              <a:buChar char="○"/>
              <a:defRPr sz="900"/>
            </a:lvl8pPr>
            <a:lvl9pPr marL="4114800" lvl="8" indent="-273050" algn="l" rtl="0">
              <a:spcBef>
                <a:spcPts val="800"/>
              </a:spcBef>
              <a:spcAft>
                <a:spcPts val="0"/>
              </a:spcAft>
              <a:buSzPts val="700"/>
              <a:buChar char="■"/>
              <a:defRPr sz="9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3"/>
          </p:nvPr>
        </p:nvSpPr>
        <p:spPr>
          <a:xfrm>
            <a:off x="4240871" y="1428750"/>
            <a:ext cx="32973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spcBef>
                <a:spcPts val="800"/>
              </a:spcBef>
              <a:spcAft>
                <a:spcPts val="0"/>
              </a:spcAft>
              <a:buSzPts val="1400"/>
              <a:buNone/>
              <a:defRPr sz="1800" b="0">
                <a:solidFill>
                  <a:srgbClr val="86D1D8"/>
                </a:solidFill>
              </a:defRPr>
            </a:lvl1pPr>
            <a:lvl2pPr marL="914400" lvl="1" indent="-228600" algn="l" rtl="0">
              <a:spcBef>
                <a:spcPts val="80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400" b="1"/>
            </a:lvl3pPr>
            <a:lvl4pPr marL="1828800" lvl="3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4pPr>
            <a:lvl5pPr marL="2286000" lvl="4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5pPr>
            <a:lvl6pPr marL="2743200" lvl="5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6pPr>
            <a:lvl7pPr marL="3200400" lvl="6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7pPr>
            <a:lvl8pPr marL="3657600" lvl="7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8pPr>
            <a:lvl9pPr marL="4114800" lvl="8" indent="-228600" algn="l" rtl="0">
              <a:spcBef>
                <a:spcPts val="800"/>
              </a:spcBef>
              <a:spcAft>
                <a:spcPts val="0"/>
              </a:spcAft>
              <a:buSzPts val="1000"/>
              <a:buNone/>
              <a:defRPr sz="1200" b="1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4"/>
          </p:nvPr>
        </p:nvSpPr>
        <p:spPr>
          <a:xfrm>
            <a:off x="4240871" y="1885950"/>
            <a:ext cx="3297300" cy="28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 sz="1400"/>
            </a:lvl1pPr>
            <a:lvl2pPr marL="914400" lvl="1" indent="-292100" algn="l" rtl="0"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200"/>
            </a:lvl2pPr>
            <a:lvl3pPr marL="1371600" lvl="2" indent="-279400" algn="l" rtl="0">
              <a:spcBef>
                <a:spcPts val="800"/>
              </a:spcBef>
              <a:spcAft>
                <a:spcPts val="0"/>
              </a:spcAft>
              <a:buSzPts val="800"/>
              <a:buChar char="■"/>
              <a:defRPr sz="1100"/>
            </a:lvl3pPr>
            <a:lvl4pPr marL="1828800" lvl="3" indent="-273050" algn="l" rtl="0">
              <a:spcBef>
                <a:spcPts val="800"/>
              </a:spcBef>
              <a:spcAft>
                <a:spcPts val="0"/>
              </a:spcAft>
              <a:buSzPts val="700"/>
              <a:buChar char="●"/>
              <a:defRPr sz="900"/>
            </a:lvl4pPr>
            <a:lvl5pPr marL="2286000" lvl="4" indent="-273050" algn="l" rtl="0">
              <a:spcBef>
                <a:spcPts val="800"/>
              </a:spcBef>
              <a:spcAft>
                <a:spcPts val="0"/>
              </a:spcAft>
              <a:buSzPts val="700"/>
              <a:buChar char="○"/>
              <a:defRPr sz="900"/>
            </a:lvl5pPr>
            <a:lvl6pPr marL="2743200" lvl="5" indent="-273050" algn="l" rtl="0">
              <a:spcBef>
                <a:spcPts val="800"/>
              </a:spcBef>
              <a:spcAft>
                <a:spcPts val="0"/>
              </a:spcAft>
              <a:buSzPts val="700"/>
              <a:buChar char="■"/>
              <a:defRPr sz="900"/>
            </a:lvl6pPr>
            <a:lvl7pPr marL="3200400" lvl="6" indent="-273050" algn="l" rtl="0">
              <a:spcBef>
                <a:spcPts val="800"/>
              </a:spcBef>
              <a:spcAft>
                <a:spcPts val="0"/>
              </a:spcAft>
              <a:buSzPts val="700"/>
              <a:buChar char="●"/>
              <a:defRPr sz="900"/>
            </a:lvl7pPr>
            <a:lvl8pPr marL="3657600" lvl="7" indent="-273050" algn="l" rtl="0">
              <a:spcBef>
                <a:spcPts val="800"/>
              </a:spcBef>
              <a:spcAft>
                <a:spcPts val="0"/>
              </a:spcAft>
              <a:buSzPts val="700"/>
              <a:buChar char="○"/>
              <a:defRPr sz="900"/>
            </a:lvl8pPr>
            <a:lvl9pPr marL="4114800" lvl="8" indent="-273050" algn="l" rtl="0">
              <a:spcBef>
                <a:spcPts val="800"/>
              </a:spcBef>
              <a:spcAft>
                <a:spcPts val="0"/>
              </a:spcAft>
              <a:buSzPts val="700"/>
              <a:buChar char="■"/>
              <a:defRPr sz="9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 rot="5400000">
            <a:off x="7616654" y="1343101"/>
            <a:ext cx="7431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 rot="5400000">
            <a:off x="6713603" y="2419050"/>
            <a:ext cx="289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7764405" y="221797"/>
            <a:ext cx="6288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/>
          <p:nvPr/>
        </p:nvSpPr>
        <p:spPr>
          <a:xfrm>
            <a:off x="448092" y="449794"/>
            <a:ext cx="8238600" cy="94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581192" y="515606"/>
            <a:ext cx="7989900" cy="8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581192" y="1671002"/>
            <a:ext cx="3899400" cy="27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 rtl="0">
              <a:spcBef>
                <a:spcPts val="360"/>
              </a:spcBef>
              <a:spcAft>
                <a:spcPts val="0"/>
              </a:spcAft>
              <a:buSzPts val="1656"/>
              <a:buChar char="●"/>
              <a:defRPr/>
            </a:lvl1pPr>
            <a:lvl2pPr marL="914400" lvl="1" indent="-333756" algn="l" rtl="0">
              <a:spcBef>
                <a:spcPts val="600"/>
              </a:spcBef>
              <a:spcAft>
                <a:spcPts val="0"/>
              </a:spcAft>
              <a:buSzPts val="1656"/>
              <a:buChar char="○"/>
              <a:defRPr/>
            </a:lvl2pPr>
            <a:lvl3pPr marL="1371600" lvl="2" indent="-333756" algn="l" rtl="0">
              <a:spcBef>
                <a:spcPts val="600"/>
              </a:spcBef>
              <a:spcAft>
                <a:spcPts val="0"/>
              </a:spcAft>
              <a:buSzPts val="1656"/>
              <a:buChar char="■"/>
              <a:defRPr/>
            </a:lvl3pPr>
            <a:lvl4pPr marL="1828800" lvl="3" indent="-333756" algn="l" rtl="0">
              <a:spcBef>
                <a:spcPts val="600"/>
              </a:spcBef>
              <a:spcAft>
                <a:spcPts val="0"/>
              </a:spcAft>
              <a:buSzPts val="1656"/>
              <a:buChar char="●"/>
              <a:defRPr/>
            </a:lvl4pPr>
            <a:lvl5pPr marL="2286000" lvl="4" indent="-333756" algn="l" rtl="0">
              <a:spcBef>
                <a:spcPts val="600"/>
              </a:spcBef>
              <a:spcAft>
                <a:spcPts val="0"/>
              </a:spcAft>
              <a:buSzPts val="1656"/>
              <a:buChar char="○"/>
              <a:defRPr/>
            </a:lvl5pPr>
            <a:lvl6pPr marL="2743200" lvl="5" indent="-333756" algn="l" rtl="0">
              <a:spcBef>
                <a:spcPts val="600"/>
              </a:spcBef>
              <a:spcAft>
                <a:spcPts val="0"/>
              </a:spcAft>
              <a:buSzPts val="1656"/>
              <a:buChar char="■"/>
              <a:defRPr/>
            </a:lvl6pPr>
            <a:lvl7pPr marL="3200400" lvl="6" indent="-333756" algn="l" rtl="0">
              <a:spcBef>
                <a:spcPts val="600"/>
              </a:spcBef>
              <a:spcAft>
                <a:spcPts val="0"/>
              </a:spcAft>
              <a:buSzPts val="1656"/>
              <a:buChar char="●"/>
              <a:defRPr/>
            </a:lvl7pPr>
            <a:lvl8pPr marL="3657600" lvl="7" indent="-333756" algn="l" rtl="0">
              <a:spcBef>
                <a:spcPts val="600"/>
              </a:spcBef>
              <a:spcAft>
                <a:spcPts val="0"/>
              </a:spcAft>
              <a:buSzPts val="1656"/>
              <a:buChar char="○"/>
              <a:defRPr/>
            </a:lvl8pPr>
            <a:lvl9pPr marL="4114800" lvl="8" indent="-333756" algn="l" rtl="0">
              <a:spcBef>
                <a:spcPts val="600"/>
              </a:spcBef>
              <a:spcAft>
                <a:spcPts val="600"/>
              </a:spcAft>
              <a:buSzPts val="1656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2"/>
          </p:nvPr>
        </p:nvSpPr>
        <p:spPr>
          <a:xfrm>
            <a:off x="4663282" y="1671002"/>
            <a:ext cx="3907800" cy="27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3756" algn="l" rtl="0">
              <a:spcBef>
                <a:spcPts val="360"/>
              </a:spcBef>
              <a:spcAft>
                <a:spcPts val="0"/>
              </a:spcAft>
              <a:buSzPts val="1656"/>
              <a:buChar char="●"/>
              <a:defRPr/>
            </a:lvl1pPr>
            <a:lvl2pPr marL="914400" lvl="1" indent="-333756" algn="l" rtl="0">
              <a:spcBef>
                <a:spcPts val="600"/>
              </a:spcBef>
              <a:spcAft>
                <a:spcPts val="0"/>
              </a:spcAft>
              <a:buSzPts val="1656"/>
              <a:buChar char="○"/>
              <a:defRPr/>
            </a:lvl2pPr>
            <a:lvl3pPr marL="1371600" lvl="2" indent="-333756" algn="l" rtl="0">
              <a:spcBef>
                <a:spcPts val="600"/>
              </a:spcBef>
              <a:spcAft>
                <a:spcPts val="0"/>
              </a:spcAft>
              <a:buSzPts val="1656"/>
              <a:buChar char="■"/>
              <a:defRPr/>
            </a:lvl3pPr>
            <a:lvl4pPr marL="1828800" lvl="3" indent="-333756" algn="l" rtl="0">
              <a:spcBef>
                <a:spcPts val="600"/>
              </a:spcBef>
              <a:spcAft>
                <a:spcPts val="0"/>
              </a:spcAft>
              <a:buSzPts val="1656"/>
              <a:buChar char="●"/>
              <a:defRPr/>
            </a:lvl4pPr>
            <a:lvl5pPr marL="2286000" lvl="4" indent="-333756" algn="l" rtl="0">
              <a:spcBef>
                <a:spcPts val="600"/>
              </a:spcBef>
              <a:spcAft>
                <a:spcPts val="0"/>
              </a:spcAft>
              <a:buSzPts val="1656"/>
              <a:buChar char="○"/>
              <a:defRPr/>
            </a:lvl5pPr>
            <a:lvl6pPr marL="2743200" lvl="5" indent="-333756" algn="l" rtl="0">
              <a:spcBef>
                <a:spcPts val="600"/>
              </a:spcBef>
              <a:spcAft>
                <a:spcPts val="0"/>
              </a:spcAft>
              <a:buSzPts val="1656"/>
              <a:buChar char="■"/>
              <a:defRPr/>
            </a:lvl6pPr>
            <a:lvl7pPr marL="3200400" lvl="6" indent="-333756" algn="l" rtl="0">
              <a:spcBef>
                <a:spcPts val="600"/>
              </a:spcBef>
              <a:spcAft>
                <a:spcPts val="0"/>
              </a:spcAft>
              <a:buSzPts val="1656"/>
              <a:buChar char="●"/>
              <a:defRPr/>
            </a:lvl7pPr>
            <a:lvl8pPr marL="3657600" lvl="7" indent="-333756" algn="l" rtl="0">
              <a:spcBef>
                <a:spcPts val="600"/>
              </a:spcBef>
              <a:spcAft>
                <a:spcPts val="0"/>
              </a:spcAft>
              <a:buSzPts val="1656"/>
              <a:buChar char="○"/>
              <a:defRPr/>
            </a:lvl8pPr>
            <a:lvl9pPr marL="4114800" lvl="8" indent="-333756" algn="l" rtl="0">
              <a:spcBef>
                <a:spcPts val="600"/>
              </a:spcBef>
              <a:spcAft>
                <a:spcPts val="600"/>
              </a:spcAft>
              <a:buSzPts val="1656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dt" idx="10"/>
          </p:nvPr>
        </p:nvSpPr>
        <p:spPr>
          <a:xfrm>
            <a:off x="5559327" y="446710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ftr" idx="11"/>
          </p:nvPr>
        </p:nvSpPr>
        <p:spPr>
          <a:xfrm>
            <a:off x="581192" y="4463858"/>
            <a:ext cx="4870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7800476" y="4467102"/>
            <a:ext cx="770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lin ang="5400012" scaled="0"/>
        </a:gra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 descr="http://www.sigmasigmaphi.org/images/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764" y="442048"/>
            <a:ext cx="3368570" cy="417160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>
            <a:spLocks noGrp="1"/>
          </p:cNvSpPr>
          <p:nvPr>
            <p:ph type="ctrTitle"/>
          </p:nvPr>
        </p:nvSpPr>
        <p:spPr>
          <a:xfrm>
            <a:off x="4113650" y="467025"/>
            <a:ext cx="4920900" cy="24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Century Gothic"/>
              <a:buNone/>
            </a:pPr>
            <a:r>
              <a:rPr lang="en" sz="3288" b="1">
                <a:solidFill>
                  <a:srgbClr val="980000"/>
                </a:solidFill>
                <a:latin typeface="Corsiva"/>
                <a:ea typeface="Corsiva"/>
                <a:cs typeface="Corsiva"/>
                <a:sym typeface="Corsiva"/>
              </a:rPr>
              <a:t>Mu Chapter</a:t>
            </a:r>
            <a:r>
              <a:rPr lang="en" sz="3500" b="1">
                <a:solidFill>
                  <a:srgbClr val="980000"/>
                </a:solidFill>
                <a:latin typeface="Corsiva"/>
                <a:ea typeface="Corsiva"/>
                <a:cs typeface="Corsiva"/>
                <a:sym typeface="Corsiva"/>
              </a:rPr>
              <a:t/>
            </a:r>
            <a:br>
              <a:rPr lang="en" sz="3500" b="1">
                <a:solidFill>
                  <a:srgbClr val="980000"/>
                </a:solidFill>
                <a:latin typeface="Corsiva"/>
                <a:ea typeface="Corsiva"/>
                <a:cs typeface="Corsiva"/>
                <a:sym typeface="Corsiva"/>
              </a:rPr>
            </a:br>
            <a:r>
              <a:rPr lang="en" sz="3377" b="1">
                <a:solidFill>
                  <a:srgbClr val="8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</a:t>
            </a:r>
            <a:r>
              <a:rPr lang="en" sz="2711" b="1">
                <a:solidFill>
                  <a:srgbClr val="8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estern</a:t>
            </a:r>
            <a:r>
              <a:rPr lang="en" sz="3377" b="1">
                <a:solidFill>
                  <a:srgbClr val="8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</a:t>
            </a:r>
            <a:r>
              <a:rPr lang="en" sz="2711" b="1">
                <a:solidFill>
                  <a:srgbClr val="8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niversity</a:t>
            </a:r>
            <a:endParaRPr sz="2711" b="1">
              <a:solidFill>
                <a:srgbClr val="86262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Century Gothic"/>
              <a:buNone/>
            </a:pPr>
            <a:r>
              <a:rPr lang="en" sz="1377" b="1">
                <a:solidFill>
                  <a:srgbClr val="8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College of Osteopathic Medicine of the Pacific</a:t>
            </a:r>
            <a:r>
              <a:rPr lang="en" sz="1877" b="1">
                <a:solidFill>
                  <a:srgbClr val="8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377" b="1">
                <a:solidFill>
                  <a:srgbClr val="86262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(COMP)</a:t>
            </a:r>
            <a:endParaRPr sz="1377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Century Gothic"/>
              <a:buNone/>
            </a:pPr>
            <a:r>
              <a:rPr lang="en" sz="1377" b="1">
                <a:solidFill>
                  <a:srgbClr val="99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Pomona, CA</a:t>
            </a:r>
            <a:r>
              <a:rPr lang="en" sz="2500" b="1">
                <a:solidFill>
                  <a:srgbClr val="990000"/>
                </a:solidFill>
                <a:latin typeface="Corsiva"/>
                <a:ea typeface="Corsiva"/>
                <a:cs typeface="Corsiva"/>
                <a:sym typeface="Corsiva"/>
              </a:rPr>
              <a:t/>
            </a:r>
            <a:br>
              <a:rPr lang="en" sz="2500" b="1">
                <a:solidFill>
                  <a:srgbClr val="990000"/>
                </a:solidFill>
                <a:latin typeface="Corsiva"/>
                <a:ea typeface="Corsiva"/>
                <a:cs typeface="Corsiva"/>
                <a:sym typeface="Corsiva"/>
              </a:rPr>
            </a:br>
            <a:endParaRPr sz="2500" b="1">
              <a:solidFill>
                <a:srgbClr val="990000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79" name="Google Shape;79;p16"/>
          <p:cNvSpPr txBox="1">
            <a:spLocks noGrp="1"/>
          </p:cNvSpPr>
          <p:nvPr>
            <p:ph type="subTitle" idx="1"/>
          </p:nvPr>
        </p:nvSpPr>
        <p:spPr>
          <a:xfrm>
            <a:off x="5068647" y="3608160"/>
            <a:ext cx="3298200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 sz="2000" b="1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SIGMA SIGMA PHI</a:t>
            </a:r>
            <a:endParaRPr sz="2000" b="1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en" sz="2000" b="1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NATIONAL MEETING</a:t>
            </a:r>
            <a:endParaRPr sz="3500" b="1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1000"/>
              <a:buNone/>
            </a:pPr>
            <a:r>
              <a:rPr lang="en" sz="2000" b="1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2023</a:t>
            </a:r>
            <a:endParaRPr sz="2000" b="1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>
            <a:spLocks noGrp="1"/>
          </p:cNvSpPr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"/>
              <a:t>Urban Mission Community Garden</a:t>
            </a:r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body" idx="4"/>
          </p:nvPr>
        </p:nvSpPr>
        <p:spPr>
          <a:xfrm>
            <a:off x="4629290" y="875294"/>
            <a:ext cx="3297300" cy="28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254000" lvl="0" indent="-2603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entury Gothic"/>
              <a:buChar char="●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Community garden a few blocks away from campus that provides food, healthy living education, and other enriching services to the local community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603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entury Gothic"/>
              <a:buChar char="●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Goal is community outreach and with sustained relations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2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50" y="1027700"/>
            <a:ext cx="3057601" cy="212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5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385" y="3255800"/>
            <a:ext cx="2416716" cy="164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5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774" y="3255788"/>
            <a:ext cx="3017001" cy="164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>
            <a:spLocks noGrp="1"/>
          </p:cNvSpPr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"/>
              <a:t>INSAN Feeding the Homeless</a:t>
            </a:r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body" idx="1"/>
          </p:nvPr>
        </p:nvSpPr>
        <p:spPr>
          <a:xfrm>
            <a:off x="827485" y="1428750"/>
            <a:ext cx="32973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body" idx="4"/>
          </p:nvPr>
        </p:nvSpPr>
        <p:spPr>
          <a:xfrm>
            <a:off x="5419840" y="1606944"/>
            <a:ext cx="3297300" cy="28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254000" lvl="0" indent="-2603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entury Gothic"/>
              <a:buChar char="●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INSAN Foundation's INSAN for Humanity is a humanitarian and educational effort to help those around us who are the most vulnerable like children, homeless, and seniors.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603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entury Gothic"/>
              <a:buChar char="●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Cultivate relationships with local organizations with matching goals of helping the local community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2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50" y="2653300"/>
            <a:ext cx="2654400" cy="134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6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73" y="1163825"/>
            <a:ext cx="2159150" cy="11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6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5378" y="1428762"/>
            <a:ext cx="1790946" cy="160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6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8895" y="3176900"/>
            <a:ext cx="2696400" cy="166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>
            <a:spLocks noGrp="1"/>
          </p:cNvSpPr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"/>
              <a:t>Pomona Farmers Market</a:t>
            </a:r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body" idx="1"/>
          </p:nvPr>
        </p:nvSpPr>
        <p:spPr>
          <a:xfrm>
            <a:off x="827485" y="1428750"/>
            <a:ext cx="32973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body" idx="4"/>
          </p:nvPr>
        </p:nvSpPr>
        <p:spPr>
          <a:xfrm>
            <a:off x="4590240" y="1819769"/>
            <a:ext cx="3297300" cy="28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254000" lvl="0" indent="-2603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entury Gothic"/>
              <a:buChar char="●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Local farmers market a few blocks away from campus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603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entury Gothic"/>
              <a:buChar char="●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Occurs weekly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603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entury Gothic"/>
              <a:buChar char="●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Goal is community outreach and serving the underserved areas around our campus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3" name="Google Shape;173;p2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0" y="949625"/>
            <a:ext cx="3427524" cy="177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575" y="2906875"/>
            <a:ext cx="2512074" cy="17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>
            <a:spLocks noGrp="1"/>
          </p:cNvSpPr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WesternU Health - Vaccination Clinic</a:t>
            </a:r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body" idx="1"/>
          </p:nvPr>
        </p:nvSpPr>
        <p:spPr>
          <a:xfrm>
            <a:off x="539025" y="1659575"/>
            <a:ext cx="3866400" cy="2580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85000" lnSpcReduction="10000"/>
          </a:bodyPr>
          <a:lstStyle/>
          <a:p>
            <a:pPr marL="457200" lvl="0" indent="-282733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61111"/>
              <a:buFont typeface="Century Gothic"/>
              <a:buChar char="-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Helping both our local community and school, we provide Flu Vaccinations in the fall to help limit the spread!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8273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1111"/>
              <a:buFont typeface="Century Gothic"/>
              <a:buChar char="-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Hands-on clinical experience 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8273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1111"/>
              <a:buFont typeface="Century Gothic"/>
              <a:buChar char="-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Patient education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8273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1111"/>
              <a:buFont typeface="Century Gothic"/>
              <a:buChar char="-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Commitment to the community 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8273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1111"/>
              <a:buFont typeface="Century Gothic"/>
              <a:buChar char="-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Increase vaccination rates in underserved communities and LA county! 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28" descr="WesternU begins administering COVID-19 vaccines | WesternU News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450" y="1389850"/>
            <a:ext cx="4127976" cy="2786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5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4"/>
          <a:stretch/>
        </p:blipFill>
        <p:spPr>
          <a:xfrm>
            <a:off x="0" y="2002264"/>
            <a:ext cx="3027760" cy="3141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1"/>
          <a:stretch/>
        </p:blipFill>
        <p:spPr>
          <a:xfrm>
            <a:off x="0" y="2169260"/>
            <a:ext cx="1141809" cy="177408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/>
          <p:nvPr/>
        </p:nvSpPr>
        <p:spPr>
          <a:xfrm>
            <a:off x="6456759" y="1257300"/>
            <a:ext cx="2114700" cy="21147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5"/>
          <a:stretch/>
        </p:blipFill>
        <p:spPr>
          <a:xfrm>
            <a:off x="5999559" y="0"/>
            <a:ext cx="1202540" cy="856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18"/>
          <a:stretch/>
        </p:blipFill>
        <p:spPr>
          <a:xfrm>
            <a:off x="6454409" y="4572000"/>
            <a:ext cx="745300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Gothic"/>
              <a:buNone/>
            </a:pPr>
            <a:r>
              <a:rPr lang="en" sz="2900"/>
              <a:t>Current Officers &amp; Faculty Advisors</a:t>
            </a:r>
            <a:endParaRPr sz="2700"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4"/>
          </p:nvPr>
        </p:nvSpPr>
        <p:spPr>
          <a:xfrm>
            <a:off x="5629900" y="2551875"/>
            <a:ext cx="3297300" cy="1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b="1" u="sng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Faculty Advisor:</a:t>
            </a:r>
            <a:endParaRPr b="1" u="sng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Dr. David A. Connett, D.O., FACOFP</a:t>
            </a:r>
            <a:endParaRPr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" b="1" u="sng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Administrative Assistant:</a:t>
            </a:r>
            <a:endParaRPr b="1" u="sng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en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Roxanne Gonzalez</a:t>
            </a:r>
            <a:endParaRPr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0099" y="908580"/>
            <a:ext cx="1180507" cy="155827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146500" y="2297400"/>
            <a:ext cx="1681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President</a:t>
            </a:r>
            <a:r>
              <a:rPr lang="en" sz="1100" b="1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1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Kaylynn Conant</a:t>
            </a:r>
            <a:endParaRPr sz="700"/>
          </a:p>
        </p:txBody>
      </p:sp>
      <p:sp>
        <p:nvSpPr>
          <p:cNvPr id="98" name="Google Shape;98;p18"/>
          <p:cNvSpPr txBox="1"/>
          <p:nvPr/>
        </p:nvSpPr>
        <p:spPr>
          <a:xfrm>
            <a:off x="1666713" y="4560475"/>
            <a:ext cx="17412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Treasurer</a:t>
            </a:r>
            <a:endParaRPr sz="11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Kelly Delaney</a:t>
            </a:r>
            <a:endParaRPr sz="11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45225" y="4560475"/>
            <a:ext cx="1621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Secretary</a:t>
            </a:r>
            <a:r>
              <a:rPr lang="en" sz="1100" b="1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1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Jolene Chan</a:t>
            </a:r>
            <a:endParaRPr sz="11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3420900" y="4560475"/>
            <a:ext cx="1806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Service Coordinator</a:t>
            </a:r>
            <a:r>
              <a:rPr lang="en" sz="1100" b="1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1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David Zitser</a:t>
            </a:r>
            <a:endParaRPr sz="11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1990578" y="2297400"/>
            <a:ext cx="1563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Vice President</a:t>
            </a:r>
            <a:r>
              <a:rPr lang="en" sz="1100" b="1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1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Nicholas Oo</a:t>
            </a:r>
            <a:endParaRPr/>
          </a:p>
        </p:txBody>
      </p:sp>
      <p:sp>
        <p:nvSpPr>
          <p:cNvPr id="102" name="Google Shape;102;p18"/>
          <p:cNvSpPr txBox="1"/>
          <p:nvPr/>
        </p:nvSpPr>
        <p:spPr>
          <a:xfrm>
            <a:off x="3554175" y="2297400"/>
            <a:ext cx="1806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Research Coordinator</a:t>
            </a:r>
            <a:r>
              <a:rPr lang="en" sz="1100" b="1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1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1C458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Ira Glassman</a:t>
            </a:r>
            <a:endParaRPr sz="1100">
              <a:solidFill>
                <a:srgbClr val="1C458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0503" y="908575"/>
            <a:ext cx="1073926" cy="143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87" y="1065637"/>
            <a:ext cx="1407926" cy="124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225" y="3343950"/>
            <a:ext cx="1407950" cy="1216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825" y="3343950"/>
            <a:ext cx="1358990" cy="121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8400" y="1119788"/>
            <a:ext cx="1407951" cy="1135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75" y="3343950"/>
            <a:ext cx="1322605" cy="121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>
            <a:spLocks noGrp="1"/>
          </p:cNvSpPr>
          <p:nvPr>
            <p:ph type="title"/>
          </p:nvPr>
        </p:nvSpPr>
        <p:spPr>
          <a:xfrm>
            <a:off x="524333" y="22028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"/>
              <a:t>Membership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" sz="2100" b="1"/>
              <a:t>Class of 2025 and Class of 2026</a:t>
            </a:r>
            <a:endParaRPr sz="2100" b="1"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5875" y="1270589"/>
            <a:ext cx="6170511" cy="3568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"/>
              <a:t>Chapter Goals</a:t>
            </a:r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1"/>
          </p:nvPr>
        </p:nvSpPr>
        <p:spPr>
          <a:xfrm>
            <a:off x="827484" y="1539688"/>
            <a:ext cx="6710100" cy="31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77500" lnSpcReduction="20000"/>
          </a:bodyPr>
          <a:lstStyle/>
          <a:p>
            <a:pPr marL="254000" lvl="0" indent="-23114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6666"/>
              <a:buFont typeface="Century Gothic"/>
              <a:buChar char="•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further the science of osteopathic medicine and its standards of practice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3114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66666"/>
              <a:buFont typeface="Century Gothic"/>
              <a:buChar char="•"/>
            </a:pPr>
            <a:r>
              <a:rPr lang="en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preserve the meaning of and encourage </a:t>
            </a:r>
            <a:r>
              <a:rPr lang="en" b="1" u="sng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scholastic excellence</a:t>
            </a:r>
            <a:r>
              <a:rPr lang="en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" b="1" u="sng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community service</a:t>
            </a:r>
            <a:endParaRPr b="1" u="sng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3114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66666"/>
              <a:buFont typeface="Century Gothic"/>
              <a:buChar char="•"/>
            </a:pPr>
            <a:r>
              <a:rPr lang="en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continue a high degree of fellowship among its students</a:t>
            </a:r>
            <a:endParaRPr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3114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66666"/>
              <a:buFont typeface="Century Gothic"/>
              <a:buChar char="•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cultivate relationships and understanding between the student bodies and officials, such as Faculty members of our Colleges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3114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66666"/>
              <a:buFont typeface="Century Gothic"/>
              <a:buChar char="•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foster allegiance to the American Osteopathic Association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3114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66666"/>
              <a:buFont typeface="Century Gothic"/>
              <a:buChar char="•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perpetuate Sigma Sigma Phi by preserving the principles and objectives of the organization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3114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66666"/>
              <a:buFont typeface="Century Gothic"/>
              <a:buChar char="•"/>
            </a:pPr>
            <a:r>
              <a:rPr lang="en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meet the needs of underserved populations in Pomona, California and the Greater Los Angeles area</a:t>
            </a:r>
            <a:endParaRPr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177800" algn="l" rtl="0">
              <a:spcBef>
                <a:spcPts val="800"/>
              </a:spcBef>
              <a:spcAft>
                <a:spcPts val="0"/>
              </a:spcAft>
              <a:buSzPct val="66666"/>
              <a:buNone/>
            </a:pP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583949" y="351475"/>
            <a:ext cx="7906200" cy="1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"/>
              <a:t>Membership Requirements</a:t>
            </a:r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2245475" y="832800"/>
            <a:ext cx="6268500" cy="38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lvl="0" indent="-1778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750"/>
              <a:buFont typeface="Arial"/>
              <a:buNone/>
            </a:pPr>
            <a:endParaRPr sz="1112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44475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entury Gothic"/>
              <a:buChar char="•"/>
            </a:pPr>
            <a:r>
              <a:rPr lang="en" sz="1112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According to the National Sigma Sigma Phi Constitution:</a:t>
            </a:r>
            <a:endParaRPr sz="1112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58800" lvl="1" indent="-215106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88"/>
              <a:buFont typeface="Century Gothic"/>
              <a:buChar char="•"/>
            </a:pPr>
            <a:r>
              <a:rPr lang="en" sz="987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Candidate must have completed at least one semester of school. </a:t>
            </a:r>
            <a:endParaRPr sz="987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58800" lvl="1" indent="-215106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88"/>
              <a:buFont typeface="Century Gothic"/>
              <a:buChar char="•"/>
            </a:pPr>
            <a:r>
              <a:rPr lang="en" sz="987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Candidate must have a </a:t>
            </a:r>
            <a:r>
              <a:rPr lang="en" sz="987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GPA above 3.0 (&gt;88%)</a:t>
            </a:r>
            <a:r>
              <a:rPr lang="en" sz="987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be considered for membership.</a:t>
            </a:r>
            <a:endParaRPr sz="987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58800" lvl="1" indent="-215106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88"/>
              <a:buFont typeface="Century Gothic"/>
              <a:buChar char="•"/>
            </a:pPr>
            <a:r>
              <a:rPr lang="en" sz="987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Membership is limited to </a:t>
            </a:r>
            <a:r>
              <a:rPr lang="en" sz="987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20% of the class. </a:t>
            </a:r>
            <a:endParaRPr sz="987"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57175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entury Gothic"/>
              <a:buChar char="•"/>
            </a:pPr>
            <a:r>
              <a:rPr lang="en" sz="1112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OMS-I and OMS-II students are required to </a:t>
            </a:r>
            <a:r>
              <a:rPr lang="en" sz="1112" b="1" u="sng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participate in at least 20 hours</a:t>
            </a:r>
            <a:r>
              <a:rPr lang="en" sz="1112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of community service activities per school year. </a:t>
            </a:r>
            <a:endParaRPr sz="1112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58800" lvl="1" indent="-215106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88"/>
              <a:buFont typeface="Century Gothic"/>
              <a:buChar char="•"/>
            </a:pPr>
            <a:r>
              <a:rPr lang="en" sz="987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Members must record at least </a:t>
            </a:r>
            <a:r>
              <a:rPr lang="en" sz="987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 “obligated”</a:t>
            </a:r>
            <a:r>
              <a:rPr lang="en" sz="987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hours per school year for events in which they are obligated to attend (e.g. </a:t>
            </a:r>
            <a:r>
              <a:rPr lang="en" sz="987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service learning and community service</a:t>
            </a:r>
            <a:r>
              <a:rPr lang="en" sz="987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).</a:t>
            </a:r>
            <a:endParaRPr sz="987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58800" lvl="1" indent="-215106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88"/>
              <a:buFont typeface="Century Gothic"/>
              <a:buChar char="•"/>
            </a:pPr>
            <a:r>
              <a:rPr lang="en" sz="987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Members must record at least </a:t>
            </a:r>
            <a:r>
              <a:rPr lang="en" sz="987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 “non-obligated”</a:t>
            </a:r>
            <a:r>
              <a:rPr lang="en" sz="987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hours per school year for events hosted by Mu Chapter (e.g. </a:t>
            </a:r>
            <a:r>
              <a:rPr lang="en" sz="987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Western University Vaccination Clinic</a:t>
            </a:r>
            <a:r>
              <a:rPr lang="en" sz="987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). </a:t>
            </a:r>
            <a:endParaRPr sz="987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57175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Century Gothic"/>
              <a:buChar char="•"/>
            </a:pPr>
            <a:r>
              <a:rPr lang="en" sz="1112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granted membership in their second year must participate in a total of 40 hours of service by the end of the year, with no more than 20 hours from the first year and no more than 30 “obligated” hours. </a:t>
            </a:r>
            <a:endParaRPr sz="987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1778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SzPts val="688"/>
              <a:buNone/>
            </a:pPr>
            <a:endParaRPr sz="1112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SzPts val="688"/>
              <a:buNone/>
            </a:pPr>
            <a:endParaRPr sz="1112"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177800" algn="l" rtl="0">
              <a:lnSpc>
                <a:spcPct val="105000"/>
              </a:lnSpc>
              <a:spcBef>
                <a:spcPts val="800"/>
              </a:spcBef>
              <a:spcAft>
                <a:spcPts val="0"/>
              </a:spcAft>
              <a:buSzPts val="750"/>
              <a:buNone/>
            </a:pPr>
            <a:endParaRPr sz="1112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21"/>
          <p:cNvSpPr txBox="1"/>
          <p:nvPr/>
        </p:nvSpPr>
        <p:spPr>
          <a:xfrm>
            <a:off x="348825" y="775550"/>
            <a:ext cx="1287600" cy="39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en" b="1">
                <a:solidFill>
                  <a:schemeClr val="accent1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2015: 52</a:t>
            </a:r>
            <a:endParaRPr b="1">
              <a:solidFill>
                <a:schemeClr val="accent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en" b="1">
                <a:solidFill>
                  <a:schemeClr val="accent1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2016: 59</a:t>
            </a:r>
            <a:endParaRPr b="1">
              <a:solidFill>
                <a:schemeClr val="accent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en" b="1">
                <a:solidFill>
                  <a:schemeClr val="accent1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2017: 53</a:t>
            </a:r>
            <a:endParaRPr b="1">
              <a:solidFill>
                <a:schemeClr val="accent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en" b="1">
                <a:solidFill>
                  <a:schemeClr val="accent1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2018: 50</a:t>
            </a:r>
            <a:endParaRPr b="1">
              <a:solidFill>
                <a:schemeClr val="accent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en" b="1">
                <a:solidFill>
                  <a:schemeClr val="accent1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2019: 54</a:t>
            </a:r>
            <a:endParaRPr b="1">
              <a:solidFill>
                <a:schemeClr val="accent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en" b="1">
                <a:solidFill>
                  <a:schemeClr val="accent1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2020: 37</a:t>
            </a:r>
            <a:endParaRPr b="1">
              <a:solidFill>
                <a:schemeClr val="accent1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</a:pPr>
            <a:r>
              <a:rPr lang="en" b="1">
                <a:solidFill>
                  <a:schemeClr val="accent1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2021: 50</a:t>
            </a:r>
            <a:endParaRPr b="1">
              <a:solidFill>
                <a:schemeClr val="accent1"/>
              </a:solidFill>
              <a:highlight>
                <a:schemeClr val="lt1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3429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venir"/>
              <a:buChar char="•"/>
            </a:pPr>
            <a:r>
              <a:rPr lang="en" b="1">
                <a:solidFill>
                  <a:schemeClr val="accent1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2022: 44</a:t>
            </a:r>
            <a:endParaRPr b="1">
              <a:solidFill>
                <a:schemeClr val="accent1"/>
              </a:solidFill>
              <a:highlight>
                <a:schemeClr val="lt1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3429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venir"/>
              <a:buChar char="•"/>
            </a:pPr>
            <a:r>
              <a:rPr lang="en" b="1">
                <a:solidFill>
                  <a:schemeClr val="accent1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2023: 40</a:t>
            </a:r>
            <a:endParaRPr b="1">
              <a:solidFill>
                <a:schemeClr val="accent1"/>
              </a:solidFill>
              <a:highlight>
                <a:schemeClr val="lt1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342900" lvl="0" indent="-3175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venir"/>
              <a:buChar char="•"/>
            </a:pPr>
            <a:r>
              <a:rPr lang="en" b="1">
                <a:solidFill>
                  <a:schemeClr val="accent1"/>
                </a:solidFill>
                <a:highlight>
                  <a:schemeClr val="lt1"/>
                </a:highlight>
                <a:latin typeface="Avenir"/>
                <a:ea typeface="Avenir"/>
                <a:cs typeface="Avenir"/>
                <a:sym typeface="Avenir"/>
              </a:rPr>
              <a:t>2024: 32</a:t>
            </a:r>
            <a:endParaRPr b="1">
              <a:solidFill>
                <a:schemeClr val="accent1"/>
              </a:solidFill>
              <a:highlight>
                <a:schemeClr val="lt1"/>
              </a:highlight>
              <a:latin typeface="Avenir"/>
              <a:ea typeface="Avenir"/>
              <a:cs typeface="Avenir"/>
              <a:sym typeface="Avenir"/>
            </a:endParaRPr>
          </a:p>
          <a:p>
            <a:pPr marL="342900" lvl="0" indent="-32004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venir"/>
              <a:buChar char="•"/>
            </a:pPr>
            <a:r>
              <a:rPr lang="en" b="1">
                <a:solidFill>
                  <a:schemeClr val="accent1"/>
                </a:solidFill>
                <a:latin typeface="Avenir"/>
                <a:ea typeface="Avenir"/>
                <a:cs typeface="Avenir"/>
                <a:sym typeface="Avenir"/>
              </a:rPr>
              <a:t>2025: 28</a:t>
            </a:r>
            <a:endParaRPr b="1">
              <a:solidFill>
                <a:schemeClr val="accen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342900" lvl="0" indent="-320040" algn="l" rtl="0">
              <a:spcBef>
                <a:spcPts val="800"/>
              </a:spcBef>
              <a:spcAft>
                <a:spcPts val="0"/>
              </a:spcAft>
              <a:buClr>
                <a:srgbClr val="C0504D"/>
              </a:buClr>
              <a:buSzPts val="1440"/>
              <a:buFont typeface="Avenir"/>
              <a:buChar char="•"/>
            </a:pPr>
            <a:r>
              <a:rPr lang="en" b="1">
                <a:solidFill>
                  <a:srgbClr val="C0504D"/>
                </a:solidFill>
                <a:highlight>
                  <a:srgbClr val="FFFF00"/>
                </a:highlight>
                <a:latin typeface="Avenir"/>
                <a:ea typeface="Avenir"/>
                <a:cs typeface="Avenir"/>
                <a:sym typeface="Avenir"/>
              </a:rPr>
              <a:t>2026: 11</a:t>
            </a:r>
            <a:endParaRPr b="1">
              <a:solidFill>
                <a:srgbClr val="C0504D"/>
              </a:solidFill>
              <a:highlight>
                <a:srgbClr val="FFFF00"/>
              </a:highlight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484583" y="339539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"/>
              <a:t>Application Process</a:t>
            </a:r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>
            <a:off x="827475" y="1238225"/>
            <a:ext cx="73962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85000" lnSpcReduction="10000"/>
          </a:bodyPr>
          <a:lstStyle/>
          <a:p>
            <a:pPr marL="254000" lvl="0" indent="-24257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6666"/>
              <a:buFont typeface="Century Gothic"/>
              <a:buChar char="•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Application process takes place only during the </a:t>
            </a:r>
            <a:r>
              <a:rPr lang="en" b="1" u="sng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FALL</a:t>
            </a: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semester on the final week before winter break.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4257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66666"/>
              <a:buFont typeface="Century Gothic"/>
              <a:buChar char="•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SSP admission committee will meet and decisions regarding admission/rejection will be made in no later than 14 days. 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4257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66666"/>
              <a:buFont typeface="Century Gothic"/>
              <a:buChar char="•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Notices of acceptance or rejections will be sent out via email in January.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5527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6666"/>
              <a:buFont typeface="Century Gothic"/>
              <a:buChar char="•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Applicants who are not accepted by the admission committee based on the primary application have 5 days after receiving the notice to appeal.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5527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66666"/>
              <a:buFont typeface="Century Gothic"/>
              <a:buChar char="•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Induction will occur during the spring semester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5527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66666"/>
              <a:buFont typeface="Century Gothic"/>
              <a:buChar char="•"/>
            </a:pP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 accepted applicants must pay a </a:t>
            </a:r>
            <a:r>
              <a:rPr lang="en" u="sng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$90</a:t>
            </a:r>
            <a:r>
              <a:rPr lang="en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membership fee prior to induction.  </a:t>
            </a: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177800" algn="l" rtl="0">
              <a:spcBef>
                <a:spcPts val="800"/>
              </a:spcBef>
              <a:spcAft>
                <a:spcPts val="0"/>
              </a:spcAft>
              <a:buSzPct val="66666"/>
              <a:buNone/>
            </a:pPr>
            <a:endParaRPr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>
            <a:spLocks noGrp="1"/>
          </p:cNvSpPr>
          <p:nvPr>
            <p:ph type="title"/>
          </p:nvPr>
        </p:nvSpPr>
        <p:spPr>
          <a:xfrm>
            <a:off x="492533" y="327614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"/>
              <a:t>Expulsion</a:t>
            </a:r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body" idx="1"/>
          </p:nvPr>
        </p:nvSpPr>
        <p:spPr>
          <a:xfrm>
            <a:off x="827475" y="1154750"/>
            <a:ext cx="7245300" cy="3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14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Active/honorary members may be expelled from SSP and have all rights revoked by the local chapter governing body if any of the following occur:</a:t>
            </a:r>
            <a:endParaRPr sz="1400"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5880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Char char="•"/>
            </a:pPr>
            <a:r>
              <a:rPr lang="en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Failure to comply with rules as laid down by the Constitution &amp; By-laws of the fraternity</a:t>
            </a:r>
            <a:endParaRPr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5880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Char char="•"/>
            </a:pPr>
            <a:r>
              <a:rPr lang="en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Conspiracy against another member</a:t>
            </a:r>
            <a:endParaRPr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5880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Char char="•"/>
            </a:pPr>
            <a:r>
              <a:rPr lang="en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Conduct unbecoming of a physician or member</a:t>
            </a:r>
            <a:endParaRPr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5880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Char char="•"/>
            </a:pPr>
            <a:r>
              <a:rPr lang="en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Violation of Code of Ethics of AOA</a:t>
            </a:r>
            <a:endParaRPr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5880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entury Gothic"/>
              <a:buChar char="•"/>
            </a:pPr>
            <a:r>
              <a:rPr lang="en" sz="12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Failure (&lt;70%) of ANY required course in the curriculum WITHOUT evidence against personal fault. </a:t>
            </a:r>
            <a:endParaRPr sz="1200"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863600" lvl="2" indent="-1841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entury Gothic"/>
              <a:buChar char="•"/>
            </a:pPr>
            <a:r>
              <a:rPr lang="en" sz="120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(ex. Death in the family, debilitating health crisis)</a:t>
            </a:r>
            <a:endParaRPr sz="12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177800" algn="l" rtl="0">
              <a:spcBef>
                <a:spcPts val="800"/>
              </a:spcBef>
              <a:spcAft>
                <a:spcPts val="0"/>
              </a:spcAft>
              <a:buSzPts val="1200"/>
              <a:buNone/>
            </a:pPr>
            <a:endParaRPr sz="140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627458" y="442264"/>
            <a:ext cx="7053600" cy="1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entury Gothic"/>
              <a:buNone/>
            </a:pPr>
            <a:r>
              <a:rPr lang="en"/>
              <a:t>Major Events</a:t>
            </a:r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body" idx="1"/>
          </p:nvPr>
        </p:nvSpPr>
        <p:spPr>
          <a:xfrm>
            <a:off x="1181525" y="1026800"/>
            <a:ext cx="7009200" cy="3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254000" lvl="0" indent="-27178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4117"/>
              <a:buFont typeface="Century Gothic"/>
              <a:buChar char="●"/>
            </a:pPr>
            <a:r>
              <a:rPr lang="en" sz="17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</a:t>
            </a:r>
            <a:r>
              <a:rPr lang="en" sz="17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Urban Mission Community Garden - est. 2023</a:t>
            </a:r>
            <a:endParaRPr sz="17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7178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4117"/>
              <a:buFont typeface="Century Gothic"/>
              <a:buChar char="●"/>
            </a:pPr>
            <a:r>
              <a:rPr lang="en" sz="17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</a:t>
            </a:r>
            <a:r>
              <a:rPr lang="en" sz="17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Pomona Farmers Market - est. 2023</a:t>
            </a:r>
            <a:endParaRPr sz="1700"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7178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4117"/>
              <a:buFont typeface="Century Gothic"/>
              <a:buChar char="●"/>
            </a:pPr>
            <a:r>
              <a:rPr lang="en" sz="17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</a:t>
            </a:r>
            <a:r>
              <a:rPr lang="en" sz="17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INSAN Feeding the Homeless - est. 2023</a:t>
            </a:r>
            <a:endParaRPr sz="1700"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9035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entury Gothic"/>
              <a:buChar char="●"/>
            </a:pPr>
            <a:r>
              <a:rPr lang="en" sz="17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</a:t>
            </a:r>
            <a:r>
              <a:rPr lang="en" sz="1700" b="1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Pomona Farmers Market - est. 2023</a:t>
            </a:r>
            <a:endParaRPr sz="1700"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48284" algn="l" rtl="0">
              <a:spcBef>
                <a:spcPts val="800"/>
              </a:spcBef>
              <a:spcAft>
                <a:spcPts val="0"/>
              </a:spcAft>
              <a:buSzPct val="66666"/>
              <a:buFont typeface="Century Gothic"/>
              <a:buChar char="●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INSAN Free Clinic - est. 2022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42411" algn="l" rtl="0">
              <a:spcBef>
                <a:spcPts val="800"/>
              </a:spcBef>
              <a:spcAft>
                <a:spcPts val="0"/>
              </a:spcAft>
              <a:buSzPct val="61111"/>
              <a:buFont typeface="Century Gothic"/>
              <a:buChar char="●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Western University Vaccination Clinic - est. 2022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54000" lvl="0" indent="-248284" algn="l" rtl="0">
              <a:spcBef>
                <a:spcPts val="800"/>
              </a:spcBef>
              <a:spcAft>
                <a:spcPts val="0"/>
              </a:spcAft>
              <a:buSzPct val="66666"/>
              <a:buFont typeface="Century Gothic"/>
              <a:buChar char="●"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Care Harbor LA - Hopefully Re-established 2023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779</Words>
  <Application>Microsoft Office PowerPoint</Application>
  <PresentationFormat>On-screen Show (16:9)</PresentationFormat>
  <Paragraphs>103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Avenir</vt:lpstr>
      <vt:lpstr>Corsiva</vt:lpstr>
      <vt:lpstr>Simple Light</vt:lpstr>
      <vt:lpstr>Mu Chapter Western University College of Osteopathic Medicine of the Pacific (COMP) Pomona, CA </vt:lpstr>
      <vt:lpstr>PowerPoint Presentation</vt:lpstr>
      <vt:lpstr>Current Officers &amp; Faculty Advisors</vt:lpstr>
      <vt:lpstr>Membership  Class of 2025 and Class of 2026</vt:lpstr>
      <vt:lpstr>Chapter Goals</vt:lpstr>
      <vt:lpstr>Membership Requirements</vt:lpstr>
      <vt:lpstr>Application Process</vt:lpstr>
      <vt:lpstr>Expulsion</vt:lpstr>
      <vt:lpstr>Major Events</vt:lpstr>
      <vt:lpstr>Urban Mission Community Garden</vt:lpstr>
      <vt:lpstr>INSAN Feeding the Homeless</vt:lpstr>
      <vt:lpstr>Pomona Farmers Market</vt:lpstr>
      <vt:lpstr>WesternU Health - Vaccination Clinic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 Chapter Western University College of Osteopathic Medicine of the Pacific (COMP) Pomona, CA </dc:title>
  <cp:lastModifiedBy>Michael Whit</cp:lastModifiedBy>
  <cp:revision>1</cp:revision>
  <dcterms:modified xsi:type="dcterms:W3CDTF">2023-09-07T14:52:41Z</dcterms:modified>
</cp:coreProperties>
</file>