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61"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5"/>
    <p:restoredTop sz="94643"/>
  </p:normalViewPr>
  <p:slideViewPr>
    <p:cSldViewPr snapToGrid="0" snapToObjects="1">
      <p:cViewPr varScale="1">
        <p:scale>
          <a:sx n="102" d="100"/>
          <a:sy n="102" d="100"/>
        </p:scale>
        <p:origin x="8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C421260-0E64-A148-881B-AF9BE7F48AC6}" type="datetimeFigureOut">
              <a:rPr lang="en-US" smtClean="0"/>
              <a:t>9/21/2019</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72832A19-5F0D-8B4D-8611-D3085CF55D15}"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3101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421260-0E64-A148-881B-AF9BE7F48AC6}" type="datetimeFigureOut">
              <a:rPr lang="en-US" smtClean="0"/>
              <a:t>9/21/2019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32A19-5F0D-8B4D-8611-D3085CF55D15}"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34939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421260-0E64-A148-881B-AF9BE7F48AC6}" type="datetimeFigureOut">
              <a:rPr lang="en-US" smtClean="0"/>
              <a:t>9/21/2019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32A19-5F0D-8B4D-8611-D3085CF55D15}"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62243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421260-0E64-A148-881B-AF9BE7F48AC6}" type="datetimeFigureOut">
              <a:rPr lang="en-US" smtClean="0"/>
              <a:t>9/21/2019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32A19-5F0D-8B4D-8611-D3085CF55D15}"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90061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C421260-0E64-A148-881B-AF9BE7F48AC6}" type="datetimeFigureOut">
              <a:rPr lang="en-US" smtClean="0"/>
              <a:t>9/21/2019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32A19-5F0D-8B4D-8611-D3085CF55D15}"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79363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421260-0E64-A148-881B-AF9BE7F48AC6}" type="datetimeFigureOut">
              <a:rPr lang="en-US" smtClean="0"/>
              <a:t>9/21/2019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832A19-5F0D-8B4D-8611-D3085CF55D15}"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2701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421260-0E64-A148-881B-AF9BE7F48AC6}" type="datetimeFigureOut">
              <a:rPr lang="en-US" smtClean="0"/>
              <a:t>9/21/2019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32A19-5F0D-8B4D-8611-D3085CF55D15}"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64061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421260-0E64-A148-881B-AF9BE7F48AC6}" type="datetimeFigureOut">
              <a:rPr lang="en-US" smtClean="0"/>
              <a:t>9/21/2019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832A19-5F0D-8B4D-8611-D3085CF55D15}"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29939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421260-0E64-A148-881B-AF9BE7F48AC6}" type="datetimeFigureOut">
              <a:rPr lang="en-US" smtClean="0"/>
              <a:t>9/21/2019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832A19-5F0D-8B4D-8611-D3085CF55D15}" type="slidenum">
              <a:rPr lang="en-US" smtClean="0"/>
              <a:t>‹#›</a:t>
            </a:fld>
            <a:endParaRPr lang="en-US"/>
          </a:p>
        </p:txBody>
      </p:sp>
    </p:spTree>
    <p:extLst>
      <p:ext uri="{BB962C8B-B14F-4D97-AF65-F5344CB8AC3E}">
        <p14:creationId xmlns:p14="http://schemas.microsoft.com/office/powerpoint/2010/main" val="4157032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421260-0E64-A148-881B-AF9BE7F48AC6}" type="datetimeFigureOut">
              <a:rPr lang="en-US" smtClean="0"/>
              <a:t>9/21/2019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832A19-5F0D-8B4D-8611-D3085CF55D15}"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60596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3C421260-0E64-A148-881B-AF9BE7F48AC6}" type="datetimeFigureOut">
              <a:rPr lang="en-US" smtClean="0"/>
              <a:t>9/21/2019</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72832A19-5F0D-8B4D-8611-D3085CF55D15}"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64197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cstate="screen">
            <a:extLst>
              <a:ext uri="{28A0092B-C50C-407E-A947-70E740481C1C}">
                <a14:useLocalDpi xmlns:a14="http://schemas.microsoft.com/office/drawing/2010/main"/>
              </a:ext>
            </a:extLst>
          </a:blip>
          <a:srcRect b="-1562"/>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3C421260-0E64-A148-881B-AF9BE7F48AC6}" type="datetimeFigureOut">
              <a:rPr lang="en-US" smtClean="0"/>
              <a:t>9/21/2019</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72832A19-5F0D-8B4D-8611-D3085CF55D15}"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6192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 Id="rId5" Type="http://schemas.openxmlformats.org/officeDocument/2006/relationships/image" Target="../media/image6.jpe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7.tif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A407B-C090-1448-96F5-341D34AA7979}"/>
              </a:ext>
            </a:extLst>
          </p:cNvPr>
          <p:cNvSpPr>
            <a:spLocks noGrp="1"/>
          </p:cNvSpPr>
          <p:nvPr>
            <p:ph type="ctrTitle"/>
          </p:nvPr>
        </p:nvSpPr>
        <p:spPr>
          <a:xfrm>
            <a:off x="1377697" y="802298"/>
            <a:ext cx="9677156" cy="2541431"/>
          </a:xfrm>
        </p:spPr>
        <p:txBody>
          <a:bodyPr>
            <a:normAutofit fontScale="90000"/>
          </a:bodyPr>
          <a:lstStyle/>
          <a:p>
            <a:r>
              <a:rPr lang="en-US" dirty="0"/>
              <a:t>Oklahoma State college of osteopathic medicine</a:t>
            </a:r>
          </a:p>
        </p:txBody>
      </p:sp>
      <p:sp>
        <p:nvSpPr>
          <p:cNvPr id="3" name="Subtitle 2">
            <a:extLst>
              <a:ext uri="{FF2B5EF4-FFF2-40B4-BE49-F238E27FC236}">
                <a16:creationId xmlns:a16="http://schemas.microsoft.com/office/drawing/2014/main" id="{1363186C-4996-C34A-B658-79DB0F1C9F6E}"/>
              </a:ext>
            </a:extLst>
          </p:cNvPr>
          <p:cNvSpPr>
            <a:spLocks noGrp="1"/>
          </p:cNvSpPr>
          <p:nvPr>
            <p:ph type="subTitle" idx="1"/>
          </p:nvPr>
        </p:nvSpPr>
        <p:spPr/>
        <p:txBody>
          <a:bodyPr/>
          <a:lstStyle/>
          <a:p>
            <a:r>
              <a:rPr lang="en-US" dirty="0"/>
              <a:t>Sigma Sigma phi – theta chapter</a:t>
            </a:r>
          </a:p>
        </p:txBody>
      </p:sp>
    </p:spTree>
    <p:extLst>
      <p:ext uri="{BB962C8B-B14F-4D97-AF65-F5344CB8AC3E}">
        <p14:creationId xmlns:p14="http://schemas.microsoft.com/office/powerpoint/2010/main" val="2886812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619BE-B07A-0B42-810B-561BC08AEB2B}"/>
              </a:ext>
            </a:extLst>
          </p:cNvPr>
          <p:cNvSpPr>
            <a:spLocks noGrp="1"/>
          </p:cNvSpPr>
          <p:nvPr>
            <p:ph type="title"/>
          </p:nvPr>
        </p:nvSpPr>
        <p:spPr/>
        <p:txBody>
          <a:bodyPr/>
          <a:lstStyle/>
          <a:p>
            <a:r>
              <a:rPr lang="en-US" dirty="0"/>
              <a:t>Class of 2022</a:t>
            </a:r>
          </a:p>
        </p:txBody>
      </p:sp>
      <p:sp>
        <p:nvSpPr>
          <p:cNvPr id="4" name="Content Placeholder 3">
            <a:extLst>
              <a:ext uri="{FF2B5EF4-FFF2-40B4-BE49-F238E27FC236}">
                <a16:creationId xmlns:a16="http://schemas.microsoft.com/office/drawing/2014/main" id="{7235C659-580F-2C45-91FD-7F6D363C264E}"/>
              </a:ext>
            </a:extLst>
          </p:cNvPr>
          <p:cNvSpPr>
            <a:spLocks noGrp="1"/>
          </p:cNvSpPr>
          <p:nvPr>
            <p:ph sz="half" idx="2"/>
          </p:nvPr>
        </p:nvSpPr>
        <p:spPr>
          <a:xfrm>
            <a:off x="6961632" y="2011362"/>
            <a:ext cx="4645152" cy="3441520"/>
          </a:xfrm>
        </p:spPr>
        <p:txBody>
          <a:bodyPr/>
          <a:lstStyle/>
          <a:p>
            <a:r>
              <a:rPr lang="en-US" dirty="0"/>
              <a:t>This year we initiated 22 new candidates out of the class of 2022</a:t>
            </a:r>
          </a:p>
          <a:p>
            <a:endParaRPr lang="en-US" dirty="0"/>
          </a:p>
        </p:txBody>
      </p:sp>
      <p:pic>
        <p:nvPicPr>
          <p:cNvPr id="3" name="Picture 2"/>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449217" y="2010878"/>
            <a:ext cx="5512415" cy="3816630"/>
          </a:xfrm>
          <a:prstGeom prst="rect">
            <a:avLst/>
          </a:prstGeom>
        </p:spPr>
      </p:pic>
    </p:spTree>
    <p:extLst>
      <p:ext uri="{BB962C8B-B14F-4D97-AF65-F5344CB8AC3E}">
        <p14:creationId xmlns:p14="http://schemas.microsoft.com/office/powerpoint/2010/main" val="4131431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417665" y="2021359"/>
            <a:ext cx="2127938" cy="2978727"/>
          </a:xfrm>
          <a:prstGeom prst="rect">
            <a:avLst/>
          </a:prstGeom>
        </p:spPr>
      </p:pic>
      <p:sp>
        <p:nvSpPr>
          <p:cNvPr id="2" name="Title 1">
            <a:extLst>
              <a:ext uri="{FF2B5EF4-FFF2-40B4-BE49-F238E27FC236}">
                <a16:creationId xmlns:a16="http://schemas.microsoft.com/office/drawing/2014/main" id="{E51BA57D-1AE1-8443-A46B-012A2AEDF7CD}"/>
              </a:ext>
            </a:extLst>
          </p:cNvPr>
          <p:cNvSpPr>
            <a:spLocks noGrp="1"/>
          </p:cNvSpPr>
          <p:nvPr>
            <p:ph type="title"/>
          </p:nvPr>
        </p:nvSpPr>
        <p:spPr>
          <a:xfrm>
            <a:off x="1449217" y="804890"/>
            <a:ext cx="9605635" cy="563280"/>
          </a:xfrm>
        </p:spPr>
        <p:txBody>
          <a:bodyPr/>
          <a:lstStyle/>
          <a:p>
            <a:r>
              <a:rPr lang="en-US" dirty="0"/>
              <a:t>New officers</a:t>
            </a:r>
          </a:p>
        </p:txBody>
      </p:sp>
      <p:sp>
        <p:nvSpPr>
          <p:cNvPr id="3" name="Content Placeholder 2">
            <a:extLst>
              <a:ext uri="{FF2B5EF4-FFF2-40B4-BE49-F238E27FC236}">
                <a16:creationId xmlns:a16="http://schemas.microsoft.com/office/drawing/2014/main" id="{DA585BC8-9391-8042-A47B-15CCB5FD5910}"/>
              </a:ext>
            </a:extLst>
          </p:cNvPr>
          <p:cNvSpPr>
            <a:spLocks noGrp="1"/>
          </p:cNvSpPr>
          <p:nvPr>
            <p:ph sz="half" idx="1"/>
          </p:nvPr>
        </p:nvSpPr>
        <p:spPr>
          <a:xfrm>
            <a:off x="582808" y="2017343"/>
            <a:ext cx="4645152" cy="3448595"/>
          </a:xfrm>
        </p:spPr>
        <p:txBody>
          <a:bodyPr/>
          <a:lstStyle/>
          <a:p>
            <a:pPr marL="0" indent="0">
              <a:buNone/>
            </a:pPr>
            <a:endParaRPr lang="en-US" dirty="0"/>
          </a:p>
          <a:p>
            <a:endParaRPr lang="en-US" dirty="0"/>
          </a:p>
          <a:p>
            <a:endParaRPr lang="en-US" dirty="0" smtClean="0"/>
          </a:p>
          <a:p>
            <a:pPr marL="0" indent="0">
              <a:buNone/>
            </a:pPr>
            <a:endParaRPr lang="en-US" dirty="0" smtClean="0"/>
          </a:p>
          <a:p>
            <a:endParaRPr lang="en-US" dirty="0"/>
          </a:p>
        </p:txBody>
      </p:sp>
      <p:pic>
        <p:nvPicPr>
          <p:cNvPr id="5" name="Picture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457414" y="2017343"/>
            <a:ext cx="2130275" cy="2982743"/>
          </a:xfrm>
          <a:prstGeom prst="rect">
            <a:avLst/>
          </a:prstGeom>
        </p:spPr>
      </p:pic>
      <p:pic>
        <p:nvPicPr>
          <p:cNvPr id="9" name="Picture 8"/>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899623" y="2017342"/>
            <a:ext cx="2129865" cy="2982743"/>
          </a:xfrm>
          <a:prstGeom prst="rect">
            <a:avLst/>
          </a:prstGeom>
        </p:spPr>
      </p:pic>
      <p:sp>
        <p:nvSpPr>
          <p:cNvPr id="10" name="TextBox 9"/>
          <p:cNvSpPr txBox="1"/>
          <p:nvPr/>
        </p:nvSpPr>
        <p:spPr>
          <a:xfrm>
            <a:off x="1457414" y="5292436"/>
            <a:ext cx="2130275" cy="646331"/>
          </a:xfrm>
          <a:prstGeom prst="rect">
            <a:avLst/>
          </a:prstGeom>
          <a:noFill/>
        </p:spPr>
        <p:txBody>
          <a:bodyPr wrap="square" rtlCol="0">
            <a:spAutoFit/>
          </a:bodyPr>
          <a:lstStyle/>
          <a:p>
            <a:pPr algn="ctr"/>
            <a:r>
              <a:rPr lang="en-US" dirty="0" smtClean="0"/>
              <a:t>John Whelan</a:t>
            </a:r>
          </a:p>
          <a:p>
            <a:pPr algn="ctr"/>
            <a:r>
              <a:rPr lang="en-US" dirty="0" smtClean="0"/>
              <a:t>President</a:t>
            </a:r>
          </a:p>
        </p:txBody>
      </p:sp>
      <p:sp>
        <p:nvSpPr>
          <p:cNvPr id="11" name="TextBox 10"/>
          <p:cNvSpPr txBox="1"/>
          <p:nvPr/>
        </p:nvSpPr>
        <p:spPr>
          <a:xfrm>
            <a:off x="8898803" y="5287707"/>
            <a:ext cx="2130275" cy="646331"/>
          </a:xfrm>
          <a:prstGeom prst="rect">
            <a:avLst/>
          </a:prstGeom>
          <a:noFill/>
        </p:spPr>
        <p:txBody>
          <a:bodyPr wrap="square" rtlCol="0">
            <a:spAutoFit/>
          </a:bodyPr>
          <a:lstStyle/>
          <a:p>
            <a:pPr algn="ctr"/>
            <a:r>
              <a:rPr lang="en-US" dirty="0" smtClean="0"/>
              <a:t>Bradley Johnson</a:t>
            </a:r>
          </a:p>
          <a:p>
            <a:pPr algn="ctr"/>
            <a:r>
              <a:rPr lang="en-US" dirty="0" smtClean="0"/>
              <a:t>Treasurer</a:t>
            </a:r>
          </a:p>
        </p:txBody>
      </p:sp>
      <p:sp>
        <p:nvSpPr>
          <p:cNvPr id="12" name="TextBox 11"/>
          <p:cNvSpPr txBox="1"/>
          <p:nvPr/>
        </p:nvSpPr>
        <p:spPr>
          <a:xfrm>
            <a:off x="6418340" y="5292326"/>
            <a:ext cx="2130275" cy="646331"/>
          </a:xfrm>
          <a:prstGeom prst="rect">
            <a:avLst/>
          </a:prstGeom>
          <a:noFill/>
        </p:spPr>
        <p:txBody>
          <a:bodyPr wrap="square" rtlCol="0">
            <a:spAutoFit/>
          </a:bodyPr>
          <a:lstStyle/>
          <a:p>
            <a:pPr algn="ctr"/>
            <a:r>
              <a:rPr lang="en-US" dirty="0" smtClean="0"/>
              <a:t>Sheeba Aga</a:t>
            </a:r>
          </a:p>
          <a:p>
            <a:pPr algn="ctr"/>
            <a:r>
              <a:rPr lang="en-US" dirty="0" smtClean="0"/>
              <a:t>Secretary</a:t>
            </a:r>
          </a:p>
        </p:txBody>
      </p:sp>
      <p:sp>
        <p:nvSpPr>
          <p:cNvPr id="13" name="TextBox 12"/>
          <p:cNvSpPr txBox="1"/>
          <p:nvPr/>
        </p:nvSpPr>
        <p:spPr>
          <a:xfrm>
            <a:off x="3937877" y="5292435"/>
            <a:ext cx="2130275" cy="646331"/>
          </a:xfrm>
          <a:prstGeom prst="rect">
            <a:avLst/>
          </a:prstGeom>
          <a:noFill/>
        </p:spPr>
        <p:txBody>
          <a:bodyPr wrap="square" rtlCol="0">
            <a:spAutoFit/>
          </a:bodyPr>
          <a:lstStyle/>
          <a:p>
            <a:pPr algn="ctr"/>
            <a:r>
              <a:rPr lang="en-US" smtClean="0"/>
              <a:t>Richard </a:t>
            </a:r>
            <a:r>
              <a:rPr lang="en-US" dirty="0" smtClean="0"/>
              <a:t>Freeman</a:t>
            </a:r>
          </a:p>
          <a:p>
            <a:pPr algn="ctr"/>
            <a:r>
              <a:rPr lang="en-US" dirty="0" smtClean="0"/>
              <a:t>Vice President</a:t>
            </a:r>
          </a:p>
        </p:txBody>
      </p:sp>
      <p:pic>
        <p:nvPicPr>
          <p:cNvPr id="17" name="Picture 16"/>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940367" y="2021359"/>
            <a:ext cx="2127785" cy="2978727"/>
          </a:xfrm>
          <a:prstGeom prst="rect">
            <a:avLst/>
          </a:prstGeom>
        </p:spPr>
      </p:pic>
    </p:spTree>
    <p:extLst>
      <p:ext uri="{BB962C8B-B14F-4D97-AF65-F5344CB8AC3E}">
        <p14:creationId xmlns:p14="http://schemas.microsoft.com/office/powerpoint/2010/main" val="1321850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B986A-E96A-DA4D-8C77-6FA44B99F3B2}"/>
              </a:ext>
            </a:extLst>
          </p:cNvPr>
          <p:cNvSpPr>
            <a:spLocks noGrp="1"/>
          </p:cNvSpPr>
          <p:nvPr>
            <p:ph type="title"/>
          </p:nvPr>
        </p:nvSpPr>
        <p:spPr/>
        <p:txBody>
          <a:bodyPr/>
          <a:lstStyle/>
          <a:p>
            <a:r>
              <a:rPr lang="en-US" dirty="0"/>
              <a:t>Chapter Advisor</a:t>
            </a:r>
          </a:p>
        </p:txBody>
      </p:sp>
      <p:pic>
        <p:nvPicPr>
          <p:cNvPr id="5" name="Content Placeholder 4">
            <a:extLst>
              <a:ext uri="{FF2B5EF4-FFF2-40B4-BE49-F238E27FC236}">
                <a16:creationId xmlns:a16="http://schemas.microsoft.com/office/drawing/2014/main" id="{21C15B6E-3683-4C4C-B2F6-60D464C8FE2B}"/>
              </a:ext>
            </a:extLst>
          </p:cNvPr>
          <p:cNvPicPr>
            <a:picLocks noGrp="1" noChangeAspect="1"/>
          </p:cNvPicPr>
          <p:nvPr>
            <p:ph sz="half" idx="1"/>
          </p:nvPr>
        </p:nvPicPr>
        <p:blipFill>
          <a:blip r:embed="rId2" cstate="screen">
            <a:extLst>
              <a:ext uri="{28A0092B-C50C-407E-A947-70E740481C1C}">
                <a14:useLocalDpi xmlns:a14="http://schemas.microsoft.com/office/drawing/2010/main"/>
              </a:ext>
            </a:extLst>
          </a:blip>
          <a:stretch>
            <a:fillRect/>
          </a:stretch>
        </p:blipFill>
        <p:spPr>
          <a:xfrm>
            <a:off x="2023872" y="2011362"/>
            <a:ext cx="3145059" cy="3718877"/>
          </a:xfrm>
          <a:prstGeom prst="rect">
            <a:avLst/>
          </a:prstGeom>
        </p:spPr>
      </p:pic>
      <p:sp>
        <p:nvSpPr>
          <p:cNvPr id="4" name="Content Placeholder 3">
            <a:extLst>
              <a:ext uri="{FF2B5EF4-FFF2-40B4-BE49-F238E27FC236}">
                <a16:creationId xmlns:a16="http://schemas.microsoft.com/office/drawing/2014/main" id="{7B2FFE92-D86C-A64E-A708-2C8ED04CDF37}"/>
              </a:ext>
            </a:extLst>
          </p:cNvPr>
          <p:cNvSpPr>
            <a:spLocks noGrp="1"/>
          </p:cNvSpPr>
          <p:nvPr>
            <p:ph sz="half" idx="2"/>
          </p:nvPr>
        </p:nvSpPr>
        <p:spPr>
          <a:xfrm>
            <a:off x="6413770" y="2017343"/>
            <a:ext cx="5656309" cy="4100824"/>
          </a:xfrm>
        </p:spPr>
        <p:txBody>
          <a:bodyPr>
            <a:normAutofit fontScale="92500" lnSpcReduction="10000"/>
          </a:bodyPr>
          <a:lstStyle/>
          <a:p>
            <a:r>
              <a:rPr lang="en-US" dirty="0"/>
              <a:t>Dr. Harp is our 2019 Chapter Advisor</a:t>
            </a:r>
          </a:p>
          <a:p>
            <a:r>
              <a:rPr lang="en-US" dirty="0"/>
              <a:t>Dr. Eric Harp is a board certified clinical pathologist</a:t>
            </a:r>
          </a:p>
          <a:p>
            <a:r>
              <a:rPr lang="en-US" dirty="0"/>
              <a:t>Dr. Harp is also one of our course directors/professors for systems</a:t>
            </a:r>
          </a:p>
          <a:p>
            <a:r>
              <a:rPr lang="en-US" dirty="0"/>
              <a:t>He is also a members of SSP Theta chapter from his class</a:t>
            </a:r>
          </a:p>
          <a:p>
            <a:r>
              <a:rPr lang="en-US" dirty="0"/>
              <a:t>Dr. Harp worked vigorously this last year to rewrite our chapter by-laws</a:t>
            </a:r>
          </a:p>
          <a:p>
            <a:r>
              <a:rPr lang="en-US" dirty="0"/>
              <a:t>We appreciate all the hard work he puts into our chapter</a:t>
            </a:r>
          </a:p>
        </p:txBody>
      </p:sp>
    </p:spTree>
    <p:extLst>
      <p:ext uri="{BB962C8B-B14F-4D97-AF65-F5344CB8AC3E}">
        <p14:creationId xmlns:p14="http://schemas.microsoft.com/office/powerpoint/2010/main" val="2155389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C204F-FBA2-6A42-966C-5BE0E2AF63AD}"/>
              </a:ext>
            </a:extLst>
          </p:cNvPr>
          <p:cNvSpPr>
            <a:spLocks noGrp="1"/>
          </p:cNvSpPr>
          <p:nvPr>
            <p:ph type="title"/>
          </p:nvPr>
        </p:nvSpPr>
        <p:spPr/>
        <p:txBody>
          <a:bodyPr/>
          <a:lstStyle/>
          <a:p>
            <a:r>
              <a:rPr lang="en-US" dirty="0"/>
              <a:t>Chapter Goals </a:t>
            </a:r>
          </a:p>
        </p:txBody>
      </p:sp>
      <p:sp>
        <p:nvSpPr>
          <p:cNvPr id="3" name="Content Placeholder 2">
            <a:extLst>
              <a:ext uri="{FF2B5EF4-FFF2-40B4-BE49-F238E27FC236}">
                <a16:creationId xmlns:a16="http://schemas.microsoft.com/office/drawing/2014/main" id="{3AF3AB32-A53D-E544-9A6A-BA98305C0145}"/>
              </a:ext>
            </a:extLst>
          </p:cNvPr>
          <p:cNvSpPr>
            <a:spLocks noGrp="1"/>
          </p:cNvSpPr>
          <p:nvPr>
            <p:ph sz="half" idx="1"/>
          </p:nvPr>
        </p:nvSpPr>
        <p:spPr>
          <a:xfrm>
            <a:off x="1447330" y="2010878"/>
            <a:ext cx="10622750" cy="4024162"/>
          </a:xfrm>
        </p:spPr>
        <p:txBody>
          <a:bodyPr>
            <a:normAutofit fontScale="92500"/>
          </a:bodyPr>
          <a:lstStyle/>
          <a:p>
            <a:r>
              <a:rPr lang="en-US" dirty="0"/>
              <a:t>Goals:</a:t>
            </a:r>
          </a:p>
          <a:p>
            <a:r>
              <a:rPr lang="en-US" dirty="0"/>
              <a:t>To raise awareness about our club on campus </a:t>
            </a:r>
          </a:p>
          <a:p>
            <a:pPr lvl="1"/>
            <a:r>
              <a:rPr lang="en-US" dirty="0"/>
              <a:t>SSP has recently been a club that has not been actively involved in school activities. We are sure that the leadership board that has been recently elected will continue to increase the chapter popularity at our campus.</a:t>
            </a:r>
          </a:p>
          <a:p>
            <a:r>
              <a:rPr lang="en-US" dirty="0"/>
              <a:t>To be actively involved in our community.  </a:t>
            </a:r>
          </a:p>
          <a:p>
            <a:pPr lvl="1"/>
            <a:r>
              <a:rPr lang="en-US" dirty="0"/>
              <a:t>Each member served 4 hours of community service at local rural clinic.  Additional community service hours were achieved by each member.</a:t>
            </a:r>
          </a:p>
          <a:p>
            <a:r>
              <a:rPr lang="en-US" dirty="0"/>
              <a:t>To continue the review of biomedical sciences for the first year class. The chapter will also continue providing review of systems for the first and second year medical students starting in the spring. </a:t>
            </a:r>
          </a:p>
          <a:p>
            <a:pPr lvl="1"/>
            <a:r>
              <a:rPr lang="en-US" dirty="0"/>
              <a:t>Last year the reviews were a big success that raised over $600 for the chapter.</a:t>
            </a:r>
          </a:p>
        </p:txBody>
      </p:sp>
    </p:spTree>
    <p:extLst>
      <p:ext uri="{BB962C8B-B14F-4D97-AF65-F5344CB8AC3E}">
        <p14:creationId xmlns:p14="http://schemas.microsoft.com/office/powerpoint/2010/main" val="824926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0C95A-8BC6-9245-8F81-DF8CE6017D6B}"/>
              </a:ext>
            </a:extLst>
          </p:cNvPr>
          <p:cNvSpPr>
            <a:spLocks noGrp="1"/>
          </p:cNvSpPr>
          <p:nvPr>
            <p:ph type="title"/>
          </p:nvPr>
        </p:nvSpPr>
        <p:spPr/>
        <p:txBody>
          <a:bodyPr/>
          <a:lstStyle/>
          <a:p>
            <a:r>
              <a:rPr lang="en-US"/>
              <a:t>Financial status</a:t>
            </a:r>
            <a:endParaRPr lang="en-US" dirty="0"/>
          </a:p>
        </p:txBody>
      </p:sp>
      <p:sp>
        <p:nvSpPr>
          <p:cNvPr id="3" name="Content Placeholder 2">
            <a:extLst>
              <a:ext uri="{FF2B5EF4-FFF2-40B4-BE49-F238E27FC236}">
                <a16:creationId xmlns:a16="http://schemas.microsoft.com/office/drawing/2014/main" id="{C274D55B-43E6-7947-BC3D-B4970C40B508}"/>
              </a:ext>
            </a:extLst>
          </p:cNvPr>
          <p:cNvSpPr>
            <a:spLocks noGrp="1"/>
          </p:cNvSpPr>
          <p:nvPr>
            <p:ph sz="half" idx="1"/>
          </p:nvPr>
        </p:nvSpPr>
        <p:spPr>
          <a:xfrm>
            <a:off x="2910371" y="2023070"/>
            <a:ext cx="4645152" cy="3448595"/>
          </a:xfrm>
        </p:spPr>
        <p:txBody>
          <a:bodyPr/>
          <a:lstStyle/>
          <a:p>
            <a:r>
              <a:rPr lang="en-US" dirty="0"/>
              <a:t>We are currently not in debt and our chapter has ample funds to complete all cord and pin orders. </a:t>
            </a:r>
          </a:p>
        </p:txBody>
      </p:sp>
    </p:spTree>
    <p:extLst>
      <p:ext uri="{BB962C8B-B14F-4D97-AF65-F5344CB8AC3E}">
        <p14:creationId xmlns:p14="http://schemas.microsoft.com/office/powerpoint/2010/main" val="50902493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{58965EA6-33DC-CF46-AB8C-0FFF9B7DE834}tf10001119</Template>
  <TotalTime>2017</TotalTime>
  <Words>267</Words>
  <Application>Microsoft Office PowerPoint</Application>
  <PresentationFormat>Widescreen</PresentationFormat>
  <Paragraphs>33</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Gill Sans MT</vt:lpstr>
      <vt:lpstr>Gallery</vt:lpstr>
      <vt:lpstr>Oklahoma State college of osteopathic medicine</vt:lpstr>
      <vt:lpstr>Class of 2022</vt:lpstr>
      <vt:lpstr>New officers</vt:lpstr>
      <vt:lpstr>Chapter Advisor</vt:lpstr>
      <vt:lpstr>Chapter Goals </vt:lpstr>
      <vt:lpstr>Financial status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Oklahoma State college of osteopathic medicine</dc:title>
  <dc:creator>Ottwell, Ryan</dc:creator>
  <cp:lastModifiedBy>Michael Whitaker</cp:lastModifiedBy>
  <cp:revision>10</cp:revision>
  <dcterms:created xsi:type="dcterms:W3CDTF">2018-09-11T16:02:17Z</dcterms:created>
  <dcterms:modified xsi:type="dcterms:W3CDTF">2019-09-21T18:17:23Z</dcterms:modified>
</cp:coreProperties>
</file>